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339" r:id="rId3"/>
    <p:sldId id="258" r:id="rId4"/>
    <p:sldId id="261" r:id="rId5"/>
    <p:sldId id="317" r:id="rId6"/>
    <p:sldId id="318" r:id="rId7"/>
    <p:sldId id="319" r:id="rId8"/>
    <p:sldId id="320" r:id="rId9"/>
    <p:sldId id="321" r:id="rId10"/>
    <p:sldId id="323" r:id="rId11"/>
    <p:sldId id="324" r:id="rId12"/>
    <p:sldId id="325" r:id="rId13"/>
    <p:sldId id="322" r:id="rId14"/>
    <p:sldId id="326" r:id="rId15"/>
    <p:sldId id="328" r:id="rId16"/>
    <p:sldId id="329" r:id="rId17"/>
    <p:sldId id="331" r:id="rId18"/>
    <p:sldId id="332" r:id="rId19"/>
    <p:sldId id="333" r:id="rId20"/>
    <p:sldId id="335" r:id="rId21"/>
    <p:sldId id="330" r:id="rId22"/>
    <p:sldId id="336" r:id="rId23"/>
    <p:sldId id="337" r:id="rId24"/>
    <p:sldId id="338" r:id="rId25"/>
    <p:sldId id="340" r:id="rId26"/>
    <p:sldId id="342" r:id="rId27"/>
    <p:sldId id="343" r:id="rId28"/>
    <p:sldId id="344" r:id="rId29"/>
    <p:sldId id="345" r:id="rId30"/>
    <p:sldId id="346" r:id="rId31"/>
    <p:sldId id="347" r:id="rId32"/>
    <p:sldId id="348" r:id="rId33"/>
    <p:sldId id="350" r:id="rId34"/>
    <p:sldId id="349" r:id="rId35"/>
    <p:sldId id="361" r:id="rId36"/>
    <p:sldId id="351" r:id="rId37"/>
    <p:sldId id="352" r:id="rId38"/>
    <p:sldId id="353" r:id="rId39"/>
    <p:sldId id="354" r:id="rId40"/>
    <p:sldId id="355" r:id="rId41"/>
    <p:sldId id="356" r:id="rId42"/>
    <p:sldId id="357" r:id="rId43"/>
    <p:sldId id="341" r:id="rId44"/>
    <p:sldId id="358" r:id="rId45"/>
    <p:sldId id="359" r:id="rId46"/>
    <p:sldId id="275" r:id="rId47"/>
    <p:sldId id="360" r:id="rId48"/>
  </p:sldIdLst>
  <p:sldSz cx="12192000" cy="6858000"/>
  <p:notesSz cx="6858000" cy="9144000"/>
  <p:defaultTextStyle>
    <a:defPPr>
      <a:defRPr lang="en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BF4"/>
    <a:srgbClr val="00E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38"/>
    <p:restoredTop sz="96405"/>
  </p:normalViewPr>
  <p:slideViewPr>
    <p:cSldViewPr snapToGrid="0" snapToObjects="1">
      <p:cViewPr varScale="1">
        <p:scale>
          <a:sx n="137" d="100"/>
          <a:sy n="137" d="100"/>
        </p:scale>
        <p:origin x="200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115DB-1FD1-6041-A475-2D38953814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5D5305-2ABA-A34E-843A-D906DEF1E1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5F136F-4673-7E4C-8BB0-79C35938D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5EF6-B753-6845-8DDE-8B2F1383A3EE}" type="datetimeFigureOut">
              <a:rPr lang="en-CN" smtClean="0"/>
              <a:t>2021/11/8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D8051-66BA-7F4A-A390-15D185ACA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FB62E4-8205-B24C-A1CA-A07A85F47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383C-656E-944C-AAED-D27292B9513A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604896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F0DA0-8FF4-EF44-9FD8-83DC68F74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F68EC3-BA57-CF4D-AD3E-0BA6C17AEA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B03B3-94FF-0843-A152-E9EBD22F3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5EF6-B753-6845-8DDE-8B2F1383A3EE}" type="datetimeFigureOut">
              <a:rPr lang="en-CN" smtClean="0"/>
              <a:t>2021/11/8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5F020-CA9E-C74A-A1C5-77AE67CC9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67B04A-BBD0-EA4C-81DF-BC1FB3EDE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383C-656E-944C-AAED-D27292B9513A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367130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463712-1A48-A844-8D65-6E335EA049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2B6E0C-A0E9-124F-947C-794B7D3029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D7245-31F2-7043-97D0-8196FD450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5EF6-B753-6845-8DDE-8B2F1383A3EE}" type="datetimeFigureOut">
              <a:rPr lang="en-CN" smtClean="0"/>
              <a:t>2021/11/8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64340-7479-014E-A57C-4410C7611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F9AB6B-5785-9B4F-B615-04671E8A5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383C-656E-944C-AAED-D27292B9513A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208478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B39FC-C4CF-B54C-BD21-4A29C64D7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F8B46-F421-F545-ADF2-7878331BA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E60C7-54F9-8E44-B2B5-7CC5DBAD1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5EF6-B753-6845-8DDE-8B2F1383A3EE}" type="datetimeFigureOut">
              <a:rPr lang="en-CN" smtClean="0"/>
              <a:t>2021/11/8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67EF1-9416-0F46-BA6D-4F53F8748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95E47-C747-6149-A008-5F5256808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383C-656E-944C-AAED-D27292B9513A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386308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5B5F9-2143-D54B-9213-1CC210FAF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342B0B-C55E-1B46-B34B-9F1BA0F263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90275-6CAE-2A46-9F4C-016AD6918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5EF6-B753-6845-8DDE-8B2F1383A3EE}" type="datetimeFigureOut">
              <a:rPr lang="en-CN" smtClean="0"/>
              <a:t>2021/11/8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300CE-7E3B-8147-B9B3-116B1C6A0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5971C9-1D59-5148-AC4B-88DEEE30F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383C-656E-944C-AAED-D27292B9513A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978219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CF5AC-F084-854F-B9FE-F9F8DFA4E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4ABD4-37D2-9848-9D48-7B956CF0A1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3DCED-78DD-7340-A0D1-4F23BACAC5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2919BC-A222-1749-A503-B6B37C6E3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5EF6-B753-6845-8DDE-8B2F1383A3EE}" type="datetimeFigureOut">
              <a:rPr lang="en-CN" smtClean="0"/>
              <a:t>2021/11/8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2A224E-CEF3-3945-B0B3-1004AB9B3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401BC0-6C04-3D48-93D2-CA819E14D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383C-656E-944C-AAED-D27292B9513A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017003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41A64-02CE-7241-9786-4F5012EC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D88599-2C34-2340-B6C6-96A651D45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EE1152-2012-1E43-85E0-CE82DE3B26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BADB07-E1AB-C145-B587-95F8B60EDF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EF5745-E6C5-664B-B934-E119FE11AB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1D0683-EF81-304D-BE14-39828290C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5EF6-B753-6845-8DDE-8B2F1383A3EE}" type="datetimeFigureOut">
              <a:rPr lang="en-CN" smtClean="0"/>
              <a:t>2021/11/8</a:t>
            </a:fld>
            <a:endParaRPr lang="en-C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8A7099-D91A-8F4B-8E2E-D51FB8C11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56D073-E448-0145-B38C-0F49711B6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383C-656E-944C-AAED-D27292B9513A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705635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51911-E922-3844-A380-705E8C53C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7B7295-A75B-4142-8840-C674FD141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5EF6-B753-6845-8DDE-8B2F1383A3EE}" type="datetimeFigureOut">
              <a:rPr lang="en-CN" smtClean="0"/>
              <a:t>2021/11/8</a:t>
            </a:fld>
            <a:endParaRPr lang="en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7A43E3-87C8-1C47-87A9-13BCE47DB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122826-B996-BA4A-AF1D-250A92CE8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383C-656E-944C-AAED-D27292B9513A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305629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52405B-AFC6-A243-992E-FCD285708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5EF6-B753-6845-8DDE-8B2F1383A3EE}" type="datetimeFigureOut">
              <a:rPr lang="en-CN" smtClean="0"/>
              <a:t>2021/11/8</a:t>
            </a:fld>
            <a:endParaRPr lang="en-C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4A300A-CBA2-EF43-90D7-CB0280928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650203-A9C1-1647-9D11-9DE62AA01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383C-656E-944C-AAED-D27292B9513A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006047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6BA78-C642-294A-A73F-F994BE103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D56C1-C4BC-4847-BED4-2701F61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B1A6F1-1FB3-3A4E-8D30-97AB014A51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B59231-63B7-DE44-8B93-F6416FA2D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5EF6-B753-6845-8DDE-8B2F1383A3EE}" type="datetimeFigureOut">
              <a:rPr lang="en-CN" smtClean="0"/>
              <a:t>2021/11/8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E04FDD-2D42-F14F-90C2-06078D859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EF1AAF-68FB-1746-BC5F-749210921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383C-656E-944C-AAED-D27292B9513A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545764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FF119-680C-D841-B34B-3490973BB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4A0F81-AE05-D546-B8C8-07DF9512C6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4FCC85-CFE3-9245-AD1A-9C93E52A3D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B93AEA-BCE0-BF4E-B430-B91A2B982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5EF6-B753-6845-8DDE-8B2F1383A3EE}" type="datetimeFigureOut">
              <a:rPr lang="en-CN" smtClean="0"/>
              <a:t>2021/11/8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6B9818-1E5F-3844-BB7B-D48E3BC3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30522B-A541-8A41-A3C1-92110A507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383C-656E-944C-AAED-D27292B9513A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716375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B7AD3C-4906-A343-AC8A-390B87BCD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2CCFA-CB8C-7045-A25C-E6E4615EB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125C4-F73C-834C-A494-F403BCBA6B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05EF6-B753-6845-8DDE-8B2F1383A3EE}" type="datetimeFigureOut">
              <a:rPr lang="en-CN" smtClean="0"/>
              <a:t>2021/11/8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AFAA9-F77B-EE4F-96DA-679042F4F1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DCCD5-FF31-CB47-936E-B99A5C00D8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9383C-656E-944C-AAED-D27292B9513A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718828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103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7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15.pn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12" Type="http://schemas.openxmlformats.org/officeDocument/2006/relationships/image" Target="../media/image114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11" Type="http://schemas.openxmlformats.org/officeDocument/2006/relationships/image" Target="../media/image113.png"/><Relationship Id="rId5" Type="http://schemas.openxmlformats.org/officeDocument/2006/relationships/image" Target="../media/image107.png"/><Relationship Id="rId10" Type="http://schemas.openxmlformats.org/officeDocument/2006/relationships/image" Target="../media/image112.png"/><Relationship Id="rId4" Type="http://schemas.openxmlformats.org/officeDocument/2006/relationships/image" Target="../media/image106.png"/><Relationship Id="rId9" Type="http://schemas.openxmlformats.org/officeDocument/2006/relationships/image" Target="../media/image1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jpeg"/><Relationship Id="rId4" Type="http://schemas.openxmlformats.org/officeDocument/2006/relationships/image" Target="../media/image1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129.png"/><Relationship Id="rId3" Type="http://schemas.openxmlformats.org/officeDocument/2006/relationships/image" Target="../media/image105.png"/><Relationship Id="rId7" Type="http://schemas.openxmlformats.org/officeDocument/2006/relationships/image" Target="../media/image123.png"/><Relationship Id="rId12" Type="http://schemas.openxmlformats.org/officeDocument/2006/relationships/image" Target="../media/image128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11" Type="http://schemas.openxmlformats.org/officeDocument/2006/relationships/image" Target="../media/image127.png"/><Relationship Id="rId5" Type="http://schemas.openxmlformats.org/officeDocument/2006/relationships/image" Target="../media/image121.png"/><Relationship Id="rId15" Type="http://schemas.openxmlformats.org/officeDocument/2006/relationships/image" Target="../media/image130.png"/><Relationship Id="rId10" Type="http://schemas.openxmlformats.org/officeDocument/2006/relationships/image" Target="../media/image126.png"/><Relationship Id="rId4" Type="http://schemas.openxmlformats.org/officeDocument/2006/relationships/image" Target="../media/image120.png"/><Relationship Id="rId9" Type="http://schemas.openxmlformats.org/officeDocument/2006/relationships/image" Target="../media/image125.png"/><Relationship Id="rId14" Type="http://schemas.openxmlformats.org/officeDocument/2006/relationships/image" Target="../media/image11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133.png"/><Relationship Id="rId7" Type="http://schemas.openxmlformats.org/officeDocument/2006/relationships/image" Target="../media/image136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135.png"/><Relationship Id="rId4" Type="http://schemas.openxmlformats.org/officeDocument/2006/relationships/image" Target="../media/image134.png"/><Relationship Id="rId9" Type="http://schemas.openxmlformats.org/officeDocument/2006/relationships/image" Target="../media/image13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13" Type="http://schemas.openxmlformats.org/officeDocument/2006/relationships/image" Target="../media/image147.png"/><Relationship Id="rId18" Type="http://schemas.openxmlformats.org/officeDocument/2006/relationships/image" Target="../media/image154.png"/><Relationship Id="rId3" Type="http://schemas.openxmlformats.org/officeDocument/2006/relationships/image" Target="../media/image140.png"/><Relationship Id="rId7" Type="http://schemas.openxmlformats.org/officeDocument/2006/relationships/image" Target="../media/image143.png"/><Relationship Id="rId12" Type="http://schemas.openxmlformats.org/officeDocument/2006/relationships/image" Target="../media/image148.png"/><Relationship Id="rId17" Type="http://schemas.openxmlformats.org/officeDocument/2006/relationships/image" Target="../media/image153.png"/><Relationship Id="rId2" Type="http://schemas.openxmlformats.org/officeDocument/2006/relationships/image" Target="../media/image139.png"/><Relationship Id="rId16" Type="http://schemas.openxmlformats.org/officeDocument/2006/relationships/image" Target="../media/image152.png"/><Relationship Id="rId20" Type="http://schemas.openxmlformats.org/officeDocument/2006/relationships/image" Target="../media/image1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31.png"/><Relationship Id="rId5" Type="http://schemas.openxmlformats.org/officeDocument/2006/relationships/image" Target="../media/image142.png"/><Relationship Id="rId15" Type="http://schemas.openxmlformats.org/officeDocument/2006/relationships/image" Target="../media/image151.png"/><Relationship Id="rId10" Type="http://schemas.openxmlformats.org/officeDocument/2006/relationships/image" Target="../media/image146.png"/><Relationship Id="rId19" Type="http://schemas.openxmlformats.org/officeDocument/2006/relationships/image" Target="../media/image155.png"/><Relationship Id="rId4" Type="http://schemas.openxmlformats.org/officeDocument/2006/relationships/image" Target="../media/image141.png"/><Relationship Id="rId9" Type="http://schemas.openxmlformats.org/officeDocument/2006/relationships/image" Target="../media/image145.png"/><Relationship Id="rId14" Type="http://schemas.openxmlformats.org/officeDocument/2006/relationships/image" Target="../media/image15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image" Target="../media/image14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png"/><Relationship Id="rId13" Type="http://schemas.openxmlformats.org/officeDocument/2006/relationships/image" Target="../media/image179.png"/><Relationship Id="rId3" Type="http://schemas.openxmlformats.org/officeDocument/2006/relationships/image" Target="../media/image169.png"/><Relationship Id="rId7" Type="http://schemas.openxmlformats.org/officeDocument/2006/relationships/image" Target="../media/image173.png"/><Relationship Id="rId12" Type="http://schemas.openxmlformats.org/officeDocument/2006/relationships/image" Target="../media/image178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2.png"/><Relationship Id="rId11" Type="http://schemas.openxmlformats.org/officeDocument/2006/relationships/image" Target="../media/image177.png"/><Relationship Id="rId5" Type="http://schemas.openxmlformats.org/officeDocument/2006/relationships/image" Target="../media/image171.png"/><Relationship Id="rId10" Type="http://schemas.openxmlformats.org/officeDocument/2006/relationships/image" Target="../media/image176.png"/><Relationship Id="rId4" Type="http://schemas.openxmlformats.org/officeDocument/2006/relationships/image" Target="../media/image170.png"/><Relationship Id="rId9" Type="http://schemas.openxmlformats.org/officeDocument/2006/relationships/image" Target="../media/image175.png"/><Relationship Id="rId14" Type="http://schemas.openxmlformats.org/officeDocument/2006/relationships/image" Target="../media/image15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png"/><Relationship Id="rId13" Type="http://schemas.openxmlformats.org/officeDocument/2006/relationships/image" Target="../media/image190.png"/><Relationship Id="rId3" Type="http://schemas.openxmlformats.org/officeDocument/2006/relationships/image" Target="../media/image182.png"/><Relationship Id="rId7" Type="http://schemas.openxmlformats.org/officeDocument/2006/relationships/image" Target="../media/image185.png"/><Relationship Id="rId12" Type="http://schemas.openxmlformats.org/officeDocument/2006/relationships/image" Target="../media/image189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4.png"/><Relationship Id="rId11" Type="http://schemas.openxmlformats.org/officeDocument/2006/relationships/image" Target="../media/image188.png"/><Relationship Id="rId5" Type="http://schemas.openxmlformats.org/officeDocument/2006/relationships/image" Target="../media/image172.png"/><Relationship Id="rId10" Type="http://schemas.openxmlformats.org/officeDocument/2006/relationships/image" Target="../media/image187.png"/><Relationship Id="rId4" Type="http://schemas.openxmlformats.org/officeDocument/2006/relationships/image" Target="../media/image183.png"/><Relationship Id="rId9" Type="http://schemas.openxmlformats.org/officeDocument/2006/relationships/image" Target="../media/image14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png"/><Relationship Id="rId13" Type="http://schemas.openxmlformats.org/officeDocument/2006/relationships/image" Target="../media/image200.png"/><Relationship Id="rId3" Type="http://schemas.openxmlformats.org/officeDocument/2006/relationships/image" Target="../media/image134.png"/><Relationship Id="rId7" Type="http://schemas.openxmlformats.org/officeDocument/2006/relationships/image" Target="../media/image194.png"/><Relationship Id="rId12" Type="http://schemas.openxmlformats.org/officeDocument/2006/relationships/image" Target="../media/image199.png"/><Relationship Id="rId17" Type="http://schemas.openxmlformats.org/officeDocument/2006/relationships/image" Target="../media/image204.png"/><Relationship Id="rId2" Type="http://schemas.openxmlformats.org/officeDocument/2006/relationships/image" Target="../media/image168.png"/><Relationship Id="rId16" Type="http://schemas.openxmlformats.org/officeDocument/2006/relationships/image" Target="../media/image2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3.png"/><Relationship Id="rId11" Type="http://schemas.openxmlformats.org/officeDocument/2006/relationships/image" Target="../media/image198.png"/><Relationship Id="rId5" Type="http://schemas.openxmlformats.org/officeDocument/2006/relationships/image" Target="../media/image192.png"/><Relationship Id="rId15" Type="http://schemas.openxmlformats.org/officeDocument/2006/relationships/image" Target="../media/image202.png"/><Relationship Id="rId10" Type="http://schemas.openxmlformats.org/officeDocument/2006/relationships/image" Target="../media/image197.png"/><Relationship Id="rId4" Type="http://schemas.openxmlformats.org/officeDocument/2006/relationships/image" Target="../media/image191.png"/><Relationship Id="rId9" Type="http://schemas.openxmlformats.org/officeDocument/2006/relationships/image" Target="../media/image196.png"/><Relationship Id="rId14" Type="http://schemas.openxmlformats.org/officeDocument/2006/relationships/image" Target="../media/image20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134.png"/><Relationship Id="rId7" Type="http://schemas.openxmlformats.org/officeDocument/2006/relationships/image" Target="../media/image209.png"/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8.png"/><Relationship Id="rId11" Type="http://schemas.openxmlformats.org/officeDocument/2006/relationships/image" Target="../media/image213.png"/><Relationship Id="rId5" Type="http://schemas.openxmlformats.org/officeDocument/2006/relationships/image" Target="../media/image207.png"/><Relationship Id="rId10" Type="http://schemas.openxmlformats.org/officeDocument/2006/relationships/image" Target="../media/image212.png"/><Relationship Id="rId4" Type="http://schemas.openxmlformats.org/officeDocument/2006/relationships/image" Target="../media/image206.png"/><Relationship Id="rId9" Type="http://schemas.openxmlformats.org/officeDocument/2006/relationships/image" Target="../media/image2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png"/><Relationship Id="rId2" Type="http://schemas.openxmlformats.org/officeDocument/2006/relationships/image" Target="../media/image2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8.png"/><Relationship Id="rId5" Type="http://schemas.openxmlformats.org/officeDocument/2006/relationships/image" Target="../media/image217.png"/><Relationship Id="rId4" Type="http://schemas.openxmlformats.org/officeDocument/2006/relationships/image" Target="../media/image21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7" Type="http://schemas.openxmlformats.org/officeDocument/2006/relationships/image" Target="../media/image225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4.png"/><Relationship Id="rId5" Type="http://schemas.openxmlformats.org/officeDocument/2006/relationships/image" Target="../media/image223.png"/><Relationship Id="rId4" Type="http://schemas.openxmlformats.org/officeDocument/2006/relationships/image" Target="../media/image22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png"/><Relationship Id="rId13" Type="http://schemas.openxmlformats.org/officeDocument/2006/relationships/image" Target="../media/image236.png"/><Relationship Id="rId3" Type="http://schemas.openxmlformats.org/officeDocument/2006/relationships/image" Target="../media/image226.png"/><Relationship Id="rId7" Type="http://schemas.openxmlformats.org/officeDocument/2006/relationships/image" Target="../media/image230.png"/><Relationship Id="rId12" Type="http://schemas.openxmlformats.org/officeDocument/2006/relationships/image" Target="../media/image23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9.png"/><Relationship Id="rId11" Type="http://schemas.openxmlformats.org/officeDocument/2006/relationships/image" Target="../media/image234.png"/><Relationship Id="rId5" Type="http://schemas.openxmlformats.org/officeDocument/2006/relationships/image" Target="../media/image228.png"/><Relationship Id="rId10" Type="http://schemas.openxmlformats.org/officeDocument/2006/relationships/image" Target="../media/image233.png"/><Relationship Id="rId4" Type="http://schemas.openxmlformats.org/officeDocument/2006/relationships/image" Target="../media/image227.png"/><Relationship Id="rId9" Type="http://schemas.openxmlformats.org/officeDocument/2006/relationships/image" Target="../media/image232.png"/><Relationship Id="rId14" Type="http://schemas.openxmlformats.org/officeDocument/2006/relationships/image" Target="../media/image23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.png"/><Relationship Id="rId3" Type="http://schemas.openxmlformats.org/officeDocument/2006/relationships/image" Target="../media/image226.png"/><Relationship Id="rId7" Type="http://schemas.openxmlformats.org/officeDocument/2006/relationships/image" Target="../media/image24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9.png"/><Relationship Id="rId5" Type="http://schemas.openxmlformats.org/officeDocument/2006/relationships/image" Target="../media/image238.png"/><Relationship Id="rId4" Type="http://schemas.openxmlformats.org/officeDocument/2006/relationships/image" Target="../media/image227.png"/><Relationship Id="rId9" Type="http://schemas.openxmlformats.org/officeDocument/2006/relationships/image" Target="../media/image2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4.png"/><Relationship Id="rId2" Type="http://schemas.openxmlformats.org/officeDocument/2006/relationships/image" Target="../media/image2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5" Type="http://schemas.openxmlformats.org/officeDocument/2006/relationships/image" Target="../media/image249.png"/><Relationship Id="rId4" Type="http://schemas.openxmlformats.org/officeDocument/2006/relationships/image" Target="../media/image24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7.png"/><Relationship Id="rId3" Type="http://schemas.openxmlformats.org/officeDocument/2006/relationships/image" Target="../media/image160.png"/><Relationship Id="rId7" Type="http://schemas.openxmlformats.org/officeDocument/2006/relationships/image" Target="../media/image256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5.png"/><Relationship Id="rId5" Type="http://schemas.openxmlformats.org/officeDocument/2006/relationships/image" Target="../media/image254.png"/><Relationship Id="rId4" Type="http://schemas.openxmlformats.org/officeDocument/2006/relationships/image" Target="../media/image25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4.png"/><Relationship Id="rId3" Type="http://schemas.openxmlformats.org/officeDocument/2006/relationships/image" Target="../media/image259.png"/><Relationship Id="rId7" Type="http://schemas.openxmlformats.org/officeDocument/2006/relationships/image" Target="../media/image263.png"/><Relationship Id="rId2" Type="http://schemas.openxmlformats.org/officeDocument/2006/relationships/image" Target="../media/image2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png"/><Relationship Id="rId5" Type="http://schemas.openxmlformats.org/officeDocument/2006/relationships/image" Target="../media/image261.png"/><Relationship Id="rId4" Type="http://schemas.openxmlformats.org/officeDocument/2006/relationships/image" Target="../media/image260.png"/><Relationship Id="rId9" Type="http://schemas.openxmlformats.org/officeDocument/2006/relationships/image" Target="../media/image26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7" Type="http://schemas.openxmlformats.org/officeDocument/2006/relationships/image" Target="../media/image161.png"/><Relationship Id="rId2" Type="http://schemas.openxmlformats.org/officeDocument/2006/relationships/image" Target="../media/image1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8.png"/><Relationship Id="rId5" Type="http://schemas.openxmlformats.org/officeDocument/2006/relationships/image" Target="../media/image267.png"/><Relationship Id="rId4" Type="http://schemas.openxmlformats.org/officeDocument/2006/relationships/image" Target="../media/image26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70.png"/><Relationship Id="rId2" Type="http://schemas.openxmlformats.org/officeDocument/2006/relationships/image" Target="../media/image266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4.png"/><Relationship Id="rId3" Type="http://schemas.openxmlformats.org/officeDocument/2006/relationships/image" Target="../media/image2690.png"/><Relationship Id="rId7" Type="http://schemas.openxmlformats.org/officeDocument/2006/relationships/image" Target="../media/image273.png"/><Relationship Id="rId12" Type="http://schemas.openxmlformats.org/officeDocument/2006/relationships/image" Target="../media/image278.png"/><Relationship Id="rId2" Type="http://schemas.openxmlformats.org/officeDocument/2006/relationships/image" Target="../media/image26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2.png"/><Relationship Id="rId11" Type="http://schemas.openxmlformats.org/officeDocument/2006/relationships/image" Target="../media/image277.png"/><Relationship Id="rId5" Type="http://schemas.openxmlformats.org/officeDocument/2006/relationships/image" Target="../media/image271.png"/><Relationship Id="rId10" Type="http://schemas.openxmlformats.org/officeDocument/2006/relationships/image" Target="../media/image276.png"/><Relationship Id="rId4" Type="http://schemas.openxmlformats.org/officeDocument/2006/relationships/image" Target="../media/image270.png"/><Relationship Id="rId9" Type="http://schemas.openxmlformats.org/officeDocument/2006/relationships/image" Target="../media/image27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image" Target="../media/image16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0.png"/><Relationship Id="rId4" Type="http://schemas.openxmlformats.org/officeDocument/2006/relationships/image" Target="../media/image16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5.png"/><Relationship Id="rId2" Type="http://schemas.openxmlformats.org/officeDocument/2006/relationships/image" Target="../media/image16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7.png"/><Relationship Id="rId4" Type="http://schemas.openxmlformats.org/officeDocument/2006/relationships/image" Target="../media/image28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2.png"/><Relationship Id="rId3" Type="http://schemas.openxmlformats.org/officeDocument/2006/relationships/image" Target="../media/image283.png"/><Relationship Id="rId7" Type="http://schemas.openxmlformats.org/officeDocument/2006/relationships/image" Target="../media/image291.png"/><Relationship Id="rId2" Type="http://schemas.openxmlformats.org/officeDocument/2006/relationships/image" Target="../media/image2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11" Type="http://schemas.openxmlformats.org/officeDocument/2006/relationships/image" Target="../media/image295.png"/><Relationship Id="rId5" Type="http://schemas.openxmlformats.org/officeDocument/2006/relationships/image" Target="../media/image289.png"/><Relationship Id="rId10" Type="http://schemas.openxmlformats.org/officeDocument/2006/relationships/image" Target="../media/image294.png"/><Relationship Id="rId4" Type="http://schemas.openxmlformats.org/officeDocument/2006/relationships/image" Target="../media/image284.png"/><Relationship Id="rId9" Type="http://schemas.openxmlformats.org/officeDocument/2006/relationships/image" Target="../media/image29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20.png"/><Relationship Id="rId2" Type="http://schemas.openxmlformats.org/officeDocument/2006/relationships/image" Target="../media/image29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40.png"/><Relationship Id="rId4" Type="http://schemas.openxmlformats.org/officeDocument/2006/relationships/image" Target="../media/image293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6.png"/><Relationship Id="rId2" Type="http://schemas.openxmlformats.org/officeDocument/2006/relationships/image" Target="../media/image29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8.png"/><Relationship Id="rId4" Type="http://schemas.openxmlformats.org/officeDocument/2006/relationships/image" Target="../media/image29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1.png"/><Relationship Id="rId5" Type="http://schemas.openxmlformats.org/officeDocument/2006/relationships/image" Target="../media/image246.png"/><Relationship Id="rId4" Type="http://schemas.openxmlformats.org/officeDocument/2006/relationships/image" Target="../media/image301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8.png"/><Relationship Id="rId3" Type="http://schemas.openxmlformats.org/officeDocument/2006/relationships/image" Target="../media/image303.png"/><Relationship Id="rId7" Type="http://schemas.openxmlformats.org/officeDocument/2006/relationships/image" Target="../media/image307.png"/><Relationship Id="rId2" Type="http://schemas.openxmlformats.org/officeDocument/2006/relationships/image" Target="../media/image1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6.png"/><Relationship Id="rId11" Type="http://schemas.openxmlformats.org/officeDocument/2006/relationships/image" Target="../media/image302.png"/><Relationship Id="rId5" Type="http://schemas.openxmlformats.org/officeDocument/2006/relationships/image" Target="../media/image305.png"/><Relationship Id="rId10" Type="http://schemas.openxmlformats.org/officeDocument/2006/relationships/image" Target="../media/image310.png"/><Relationship Id="rId4" Type="http://schemas.openxmlformats.org/officeDocument/2006/relationships/image" Target="../media/image304.png"/><Relationship Id="rId9" Type="http://schemas.openxmlformats.org/officeDocument/2006/relationships/image" Target="../media/image2840.png"/></Relationships>
</file>

<file path=ppt/slides/_rels/slide4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7.png"/><Relationship Id="rId3" Type="http://schemas.openxmlformats.org/officeDocument/2006/relationships/image" Target="../media/image309.png"/><Relationship Id="rId7" Type="http://schemas.openxmlformats.org/officeDocument/2006/relationships/image" Target="../media/image314.png"/><Relationship Id="rId12" Type="http://schemas.openxmlformats.org/officeDocument/2006/relationships/image" Target="../media/image316.png"/><Relationship Id="rId2" Type="http://schemas.openxmlformats.org/officeDocument/2006/relationships/image" Target="../media/image1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3.png"/><Relationship Id="rId11" Type="http://schemas.openxmlformats.org/officeDocument/2006/relationships/image" Target="../media/image315.png"/><Relationship Id="rId5" Type="http://schemas.openxmlformats.org/officeDocument/2006/relationships/image" Target="../media/image312.png"/><Relationship Id="rId10" Type="http://schemas.openxmlformats.org/officeDocument/2006/relationships/image" Target="../media/image310.png"/><Relationship Id="rId4" Type="http://schemas.openxmlformats.org/officeDocument/2006/relationships/image" Target="../media/image311.png"/><Relationship Id="rId14" Type="http://schemas.openxmlformats.org/officeDocument/2006/relationships/image" Target="../media/image3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2.png"/><Relationship Id="rId9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41.png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5D6BC9-A515-5142-9D5A-2798727F8B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3915" y="1565559"/>
            <a:ext cx="11024170" cy="1058238"/>
          </a:xfrm>
        </p:spPr>
        <p:txBody>
          <a:bodyPr>
            <a:normAutofit/>
          </a:bodyPr>
          <a:lstStyle/>
          <a:p>
            <a:r>
              <a:rPr kumimoji="1" lang="en-US" altLang="zh-CN" sz="4400" b="1" dirty="0"/>
              <a:t>GAMES103: Intro to Physics-Based Animation</a:t>
            </a:r>
            <a:endParaRPr kumimoji="1" lang="zh-CN" altLang="en-US" sz="4400" b="1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3371EAF-5867-374F-AC96-758B0A75DA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4920" y="2786729"/>
            <a:ext cx="8673331" cy="1493500"/>
          </a:xfrm>
        </p:spPr>
        <p:txBody>
          <a:bodyPr>
            <a:normAutofit/>
          </a:bodyPr>
          <a:lstStyle/>
          <a:p>
            <a:pPr algn="l"/>
            <a:r>
              <a:rPr kumimoji="1" lang="en-US" altLang="zh-CN" sz="4000" dirty="0"/>
              <a:t>Math Background: </a:t>
            </a:r>
          </a:p>
          <a:p>
            <a:pPr algn="l"/>
            <a:r>
              <a:rPr kumimoji="1" lang="en-US" altLang="zh-CN" sz="4000" dirty="0"/>
              <a:t>	Vector, Matrix and Tensor Calculus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434C85-CD8E-2241-BDD3-BFE470CD7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6B15-CD18-AD48-B4A6-8B862AAA934E}" type="slidenum">
              <a:rPr kumimoji="1" lang="zh-CN" altLang="en-US" smtClean="0"/>
              <a:t>1</a:t>
            </a:fld>
            <a:endParaRPr kumimoji="1" lang="zh-CN" altLang="en-US" dirty="0"/>
          </a:p>
        </p:txBody>
      </p:sp>
      <p:sp>
        <p:nvSpPr>
          <p:cNvPr id="6" name="副标题 2">
            <a:extLst>
              <a:ext uri="{FF2B5EF4-FFF2-40B4-BE49-F238E27FC236}">
                <a16:creationId xmlns:a16="http://schemas.microsoft.com/office/drawing/2014/main" id="{687920D8-2F0F-1341-BAA8-9BEAA7864EBF}"/>
              </a:ext>
            </a:extLst>
          </p:cNvPr>
          <p:cNvSpPr txBox="1">
            <a:spLocks/>
          </p:cNvSpPr>
          <p:nvPr/>
        </p:nvSpPr>
        <p:spPr>
          <a:xfrm>
            <a:off x="2164432" y="4778116"/>
            <a:ext cx="8065228" cy="14935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4000" dirty="0">
                <a:latin typeface="+mj-lt"/>
              </a:rPr>
              <a:t>Huamin Wang</a:t>
            </a:r>
          </a:p>
          <a:p>
            <a:endParaRPr kumimoji="1" lang="en-US" altLang="zh-CN" sz="4000" dirty="0">
              <a:latin typeface="+mj-lt"/>
            </a:endParaRPr>
          </a:p>
          <a:p>
            <a:r>
              <a:rPr kumimoji="1" lang="en-US" altLang="zh-CN" sz="4000" dirty="0">
                <a:latin typeface="+mj-lt"/>
              </a:rPr>
              <a:t>Nov 2021</a:t>
            </a:r>
          </a:p>
        </p:txBody>
      </p:sp>
    </p:spTree>
    <p:extLst>
      <p:ext uri="{BB962C8B-B14F-4D97-AF65-F5344CB8AC3E}">
        <p14:creationId xmlns:p14="http://schemas.microsoft.com/office/powerpoint/2010/main" val="1828994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585F81-06D9-4141-AF43-393666E1C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6B15-CD18-AD48-B4A6-8B862AAA934E}" type="slidenum">
              <a:rPr kumimoji="1" lang="zh-CN" altLang="en-US" smtClean="0"/>
              <a:t>10</a:t>
            </a:fld>
            <a:endParaRPr kumimoji="1" lang="zh-CN" alt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2320045-E404-D540-8B0D-0A5D6E3F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41" y="18255"/>
            <a:ext cx="11044221" cy="1325563"/>
          </a:xfrm>
        </p:spPr>
        <p:txBody>
          <a:bodyPr/>
          <a:lstStyle/>
          <a:p>
            <a:r>
              <a:rPr lang="en-CN" b="1" dirty="0"/>
              <a:t>Vector Arithematic: Dot Product</a:t>
            </a: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3682980A-1169-CB49-8061-B1208823004B}"/>
              </a:ext>
            </a:extLst>
          </p:cNvPr>
          <p:cNvSpPr txBox="1">
            <a:spLocks/>
          </p:cNvSpPr>
          <p:nvPr/>
        </p:nvSpPr>
        <p:spPr>
          <a:xfrm>
            <a:off x="8065825" y="4772584"/>
            <a:ext cx="3094119" cy="461663"/>
          </a:xfrm>
          <a:prstGeom prst="rect">
            <a:avLst/>
          </a:prstGeom>
          <a:solidFill>
            <a:schemeClr val="bg2"/>
          </a:solidFill>
          <a:ln>
            <a:solidFill>
              <a:schemeClr val="dk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2400" dirty="0"/>
              <a:t>Geometric Meanings</a:t>
            </a:r>
            <a:endParaRPr lang="en-CN" sz="2400" dirty="0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192A214-3BE3-AD48-A0FF-6FA28A828E16}"/>
              </a:ext>
            </a:extLst>
          </p:cNvPr>
          <p:cNvCxnSpPr>
            <a:cxnSpLocks/>
          </p:cNvCxnSpPr>
          <p:nvPr/>
        </p:nvCxnSpPr>
        <p:spPr>
          <a:xfrm flipV="1">
            <a:off x="8528398" y="1776724"/>
            <a:ext cx="0" cy="2252531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6EC0AC5-C584-5443-BDF2-ACAC56006911}"/>
              </a:ext>
            </a:extLst>
          </p:cNvPr>
          <p:cNvCxnSpPr>
            <a:cxnSpLocks/>
          </p:cNvCxnSpPr>
          <p:nvPr/>
        </p:nvCxnSpPr>
        <p:spPr>
          <a:xfrm>
            <a:off x="8528398" y="4029255"/>
            <a:ext cx="235631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139A62DA-DB7E-8A4E-924B-9EE8432D8A18}"/>
              </a:ext>
            </a:extLst>
          </p:cNvPr>
          <p:cNvCxnSpPr>
            <a:cxnSpLocks/>
          </p:cNvCxnSpPr>
          <p:nvPr/>
        </p:nvCxnSpPr>
        <p:spPr>
          <a:xfrm flipV="1">
            <a:off x="8529366" y="3110587"/>
            <a:ext cx="469546" cy="91866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7B320E7-099A-0340-B4B6-D024A290D25E}"/>
                  </a:ext>
                </a:extLst>
              </p:cNvPr>
              <p:cNvSpPr txBox="1"/>
              <p:nvPr/>
            </p:nvSpPr>
            <p:spPr>
              <a:xfrm>
                <a:off x="8719921" y="2679306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𝐩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7B320E7-099A-0340-B4B6-D024A290D2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9921" y="2679306"/>
                <a:ext cx="486013" cy="369332"/>
              </a:xfrm>
              <a:prstGeom prst="rect">
                <a:avLst/>
              </a:prstGeom>
              <a:blipFill>
                <a:blip r:embed="rId2"/>
                <a:stretch>
                  <a:fillRect b="-233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A7628FD-6C0A-C444-B7C3-2900F0F96BFB}"/>
              </a:ext>
            </a:extLst>
          </p:cNvPr>
          <p:cNvCxnSpPr>
            <a:cxnSpLocks/>
          </p:cNvCxnSpPr>
          <p:nvPr/>
        </p:nvCxnSpPr>
        <p:spPr>
          <a:xfrm flipV="1">
            <a:off x="8527431" y="3569921"/>
            <a:ext cx="1834075" cy="45933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A36AC21-3887-1A4F-9E7A-B742A5372708}"/>
                  </a:ext>
                </a:extLst>
              </p:cNvPr>
              <p:cNvSpPr txBox="1"/>
              <p:nvPr/>
            </p:nvSpPr>
            <p:spPr>
              <a:xfrm>
                <a:off x="10307845" y="3437007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𝐪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A36AC21-3887-1A4F-9E7A-B742A5372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7845" y="3437007"/>
                <a:ext cx="486013" cy="369332"/>
              </a:xfrm>
              <a:prstGeom prst="rect">
                <a:avLst/>
              </a:prstGeom>
              <a:blipFill>
                <a:blip r:embed="rId3"/>
                <a:stretch>
                  <a:fillRect b="-2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471346E-1A94-7B4B-A5FD-72B6E2F77FBE}"/>
                  </a:ext>
                </a:extLst>
              </p:cNvPr>
              <p:cNvSpPr txBox="1"/>
              <p:nvPr/>
            </p:nvSpPr>
            <p:spPr>
              <a:xfrm>
                <a:off x="8333849" y="3050970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</m:d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471346E-1A94-7B4B-A5FD-72B6E2F77F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3849" y="3050970"/>
                <a:ext cx="486013" cy="369332"/>
              </a:xfrm>
              <a:prstGeom prst="rect">
                <a:avLst/>
              </a:prstGeom>
              <a:blipFill>
                <a:blip r:embed="rId4"/>
                <a:stretch>
                  <a:fillRect b="-233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E14F68A-3D5C-494D-A105-182EBC20240E}"/>
                  </a:ext>
                </a:extLst>
              </p:cNvPr>
              <p:cNvSpPr txBox="1"/>
              <p:nvPr/>
            </p:nvSpPr>
            <p:spPr>
              <a:xfrm>
                <a:off x="9805847" y="3682788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𝐪</m:t>
                          </m:r>
                        </m:e>
                      </m:d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E14F68A-3D5C-494D-A105-182EBC202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5847" y="3682788"/>
                <a:ext cx="486013" cy="369332"/>
              </a:xfrm>
              <a:prstGeom prst="rect">
                <a:avLst/>
              </a:prstGeom>
              <a:blipFill>
                <a:blip r:embed="rId5"/>
                <a:stretch>
                  <a:fillRect b="-2258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rc 1">
            <a:extLst>
              <a:ext uri="{FF2B5EF4-FFF2-40B4-BE49-F238E27FC236}">
                <a16:creationId xmlns:a16="http://schemas.microsoft.com/office/drawing/2014/main" id="{0653A8C0-6F42-4D49-99EE-99B63E87C5B4}"/>
              </a:ext>
            </a:extLst>
          </p:cNvPr>
          <p:cNvSpPr/>
          <p:nvPr/>
        </p:nvSpPr>
        <p:spPr>
          <a:xfrm>
            <a:off x="8167430" y="3670768"/>
            <a:ext cx="720000" cy="720000"/>
          </a:xfrm>
          <a:prstGeom prst="arc">
            <a:avLst>
              <a:gd name="adj1" fmla="val 17690969"/>
              <a:gd name="adj2" fmla="val 20730972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CDF0C89-3239-0144-A7A3-3D5AA991C929}"/>
                  </a:ext>
                </a:extLst>
              </p:cNvPr>
              <p:cNvSpPr txBox="1"/>
              <p:nvPr/>
            </p:nvSpPr>
            <p:spPr>
              <a:xfrm>
                <a:off x="8719921" y="3486456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CN" sz="2400" i="1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CDF0C89-3239-0144-A7A3-3D5AA991C9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9921" y="3486456"/>
                <a:ext cx="486013" cy="369332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itle 1">
            <a:extLst>
              <a:ext uri="{FF2B5EF4-FFF2-40B4-BE49-F238E27FC236}">
                <a16:creationId xmlns:a16="http://schemas.microsoft.com/office/drawing/2014/main" id="{B7664E4A-3D2C-5144-B719-1CA08EAED7D9}"/>
              </a:ext>
            </a:extLst>
          </p:cNvPr>
          <p:cNvSpPr txBox="1">
            <a:spLocks/>
          </p:cNvSpPr>
          <p:nvPr/>
        </p:nvSpPr>
        <p:spPr>
          <a:xfrm>
            <a:off x="811658" y="1066698"/>
            <a:ext cx="10839785" cy="940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/>
              <a:t>A dot product, also called inner product, is:</a:t>
            </a:r>
            <a:endParaRPr lang="en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84B51C7-AAC2-C843-AAE4-7F5E9EC8C3E6}"/>
                  </a:ext>
                </a:extLst>
              </p:cNvPr>
              <p:cNvSpPr txBox="1"/>
              <p:nvPr/>
            </p:nvSpPr>
            <p:spPr>
              <a:xfrm>
                <a:off x="1055702" y="2020003"/>
                <a:ext cx="5447953" cy="4135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𝐩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𝐪</m:t>
                      </m:r>
                      <m:r>
                        <a:rPr lang="en-US" altLang="zh-CN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sz="2400" b="1">
                          <a:latin typeface="Cambria Math" panose="02040503050406030204" pitchFamily="18" charset="0"/>
                        </a:rPr>
                        <m:t>𝐪</m:t>
                      </m:r>
                    </m:oMath>
                  </m:oMathPara>
                </a14:m>
                <a:endParaRPr lang="en-CN" sz="2400" i="1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84B51C7-AAC2-C843-AAE4-7F5E9EC8C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702" y="2020003"/>
                <a:ext cx="5447953" cy="413575"/>
              </a:xfrm>
              <a:prstGeom prst="rect">
                <a:avLst/>
              </a:prstGeom>
              <a:blipFill>
                <a:blip r:embed="rId7"/>
                <a:stretch>
                  <a:fillRect b="-1764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9086CE2-82B5-A74D-98E8-06A18197DC96}"/>
                  </a:ext>
                </a:extLst>
              </p:cNvPr>
              <p:cNvSpPr txBox="1"/>
              <p:nvPr/>
            </p:nvSpPr>
            <p:spPr>
              <a:xfrm>
                <a:off x="2205533" y="2649297"/>
                <a:ext cx="195080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</m:d>
                      <m:d>
                        <m:dPr>
                          <m:begChr m:val="‖"/>
                          <m:endChr m:val="‖"/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𝐪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CN" sz="2400" i="1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9086CE2-82B5-A74D-98E8-06A18197DC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5533" y="2649297"/>
                <a:ext cx="1950803" cy="369332"/>
              </a:xfrm>
              <a:prstGeom prst="rect">
                <a:avLst/>
              </a:prstGeom>
              <a:blipFill>
                <a:blip r:embed="rId8"/>
                <a:stretch>
                  <a:fillRect l="-3226" r="-4516" b="-2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Content Placeholder 2">
                <a:extLst>
                  <a:ext uri="{FF2B5EF4-FFF2-40B4-BE49-F238E27FC236}">
                    <a16:creationId xmlns:a16="http://schemas.microsoft.com/office/drawing/2014/main" id="{8ECDB707-7EF6-BE44-B191-5EFA3F4D4C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93978" y="3621673"/>
                <a:ext cx="6334901" cy="2554727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smtClean="0">
                        <a:latin typeface="Cambria Math" panose="02040503050406030204" pitchFamily="18" charset="0"/>
                      </a:rPr>
                      <m:t>𝐩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𝐪</m:t>
                    </m:r>
                    <m:r>
                      <a:rPr lang="en-US" altLang="zh-CN" sz="2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1">
                        <a:latin typeface="Cambria Math" panose="02040503050406030204" pitchFamily="18" charset="0"/>
                      </a:rPr>
                      <m:t>𝐪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𝐩</m:t>
                    </m:r>
                  </m:oMath>
                </a14:m>
                <a:endParaRPr lang="en-US" sz="2400" b="1" dirty="0">
                  <a:latin typeface="+mj-lt"/>
                </a:endParaRPr>
              </a:p>
              <a:p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</a:rPr>
                      <m:t>𝐩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𝐪</m:t>
                        </m:r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𝐫</m:t>
                        </m:r>
                      </m:e>
                    </m:d>
                    <m:r>
                      <a:rPr lang="en-US" altLang="zh-CN" sz="2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𝐩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𝐪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𝐩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𝐫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CN" sz="2400" i="1" dirty="0">
                  <a:latin typeface="+mj-lt"/>
                </a:endParaRPr>
              </a:p>
              <a:p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</a:rPr>
                      <m:t>𝐩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𝐩</m:t>
                    </m:r>
                    <m:r>
                      <a:rPr lang="en-US" altLang="zh-CN" sz="2400" b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𝐩</m:t>
                            </m:r>
                          </m:e>
                        </m:d>
                      </m:e>
                      <m:sub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400" dirty="0">
                    <a:latin typeface="+mj-lt"/>
                  </a:rPr>
                  <a:t>, a different way to write norm.</a:t>
                </a:r>
              </a:p>
              <a:p>
                <a:r>
                  <a:rPr lang="en-US" sz="2400" dirty="0">
                    <a:latin typeface="+mj-lt"/>
                  </a:rPr>
                  <a:t>If</a:t>
                </a:r>
                <a:r>
                  <a:rPr lang="en-US" sz="2400" b="1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</a:rPr>
                      <m:t>𝐩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𝐪</m:t>
                    </m:r>
                    <m:r>
                      <a:rPr lang="en-US" altLang="zh-CN" sz="2400" b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0 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𝐩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𝐪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CN" sz="2400" dirty="0">
                    <a:latin typeface="+mj-lt"/>
                  </a:rPr>
                  <a:t> then</a:t>
                </a:r>
                <a:r>
                  <a:rPr lang="en-US" sz="24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CN" sz="2400" dirty="0">
                    <a:latin typeface="+mj-lt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𝐩</m:t>
                    </m:r>
                  </m:oMath>
                </a14:m>
                <a:r>
                  <a:rPr lang="en-CN" sz="2400" dirty="0"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</a:rPr>
                      <m:t>𝐪</m:t>
                    </m:r>
                  </m:oMath>
                </a14:m>
                <a:r>
                  <a:rPr lang="en-CN" sz="2400" dirty="0">
                    <a:latin typeface="+mj-lt"/>
                  </a:rPr>
                  <a:t> are orthogonal.</a:t>
                </a:r>
              </a:p>
              <a:p>
                <a:endParaRPr lang="en-CN" sz="2400" dirty="0">
                  <a:latin typeface="+mj-lt"/>
                </a:endParaRPr>
              </a:p>
            </p:txBody>
          </p:sp>
        </mc:Choice>
        <mc:Fallback>
          <p:sp>
            <p:nvSpPr>
              <p:cNvPr id="35" name="Content Placeholder 2">
                <a:extLst>
                  <a:ext uri="{FF2B5EF4-FFF2-40B4-BE49-F238E27FC236}">
                    <a16:creationId xmlns:a16="http://schemas.microsoft.com/office/drawing/2014/main" id="{8ECDB707-7EF6-BE44-B191-5EFA3F4D4C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3978" y="3621673"/>
                <a:ext cx="6334901" cy="2554727"/>
              </a:xfrm>
              <a:blipFill>
                <a:blip r:embed="rId9"/>
                <a:stretch>
                  <a:fillRect l="-1400" t="-297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571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0E14753-8282-E142-8275-BA45E96A16DE}"/>
              </a:ext>
            </a:extLst>
          </p:cNvPr>
          <p:cNvCxnSpPr>
            <a:cxnSpLocks/>
          </p:cNvCxnSpPr>
          <p:nvPr/>
        </p:nvCxnSpPr>
        <p:spPr>
          <a:xfrm>
            <a:off x="1946882" y="2198102"/>
            <a:ext cx="1270923" cy="1360951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585F81-06D9-4141-AF43-393666E1C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6B15-CD18-AD48-B4A6-8B862AAA934E}" type="slidenum">
              <a:rPr kumimoji="1" lang="zh-CN" altLang="en-US" smtClean="0"/>
              <a:t>11</a:t>
            </a:fld>
            <a:endParaRPr kumimoji="1" lang="zh-CN" alt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2320045-E404-D540-8B0D-0A5D6E3F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42" y="18255"/>
            <a:ext cx="10515600" cy="1325563"/>
          </a:xfrm>
        </p:spPr>
        <p:txBody>
          <a:bodyPr/>
          <a:lstStyle/>
          <a:p>
            <a:r>
              <a:rPr lang="en-CN" b="1" dirty="0"/>
              <a:t>Example 2: Particle-Line Projection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18DAE27-A218-4A4E-B902-5C0BA6BC7168}"/>
              </a:ext>
            </a:extLst>
          </p:cNvPr>
          <p:cNvCxnSpPr>
            <a:cxnSpLocks/>
          </p:cNvCxnSpPr>
          <p:nvPr/>
        </p:nvCxnSpPr>
        <p:spPr>
          <a:xfrm flipV="1">
            <a:off x="1397592" y="2964439"/>
            <a:ext cx="2590800" cy="233938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D192589-C5D8-B441-9E51-70F58A4D8BB4}"/>
                  </a:ext>
                </a:extLst>
              </p:cNvPr>
              <p:cNvSpPr txBox="1"/>
              <p:nvPr/>
            </p:nvSpPr>
            <p:spPr>
              <a:xfrm>
                <a:off x="1857089" y="4754660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𝐨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D192589-C5D8-B441-9E51-70F58A4D8B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7089" y="4754660"/>
                <a:ext cx="486013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178E22E-9665-7842-BBB7-C97205341128}"/>
                  </a:ext>
                </a:extLst>
              </p:cNvPr>
              <p:cNvSpPr txBox="1"/>
              <p:nvPr/>
            </p:nvSpPr>
            <p:spPr>
              <a:xfrm>
                <a:off x="3891841" y="2666354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𝐯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178E22E-9665-7842-BBB7-C972053411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841" y="2666354"/>
                <a:ext cx="48601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Oval 34">
            <a:extLst>
              <a:ext uri="{FF2B5EF4-FFF2-40B4-BE49-F238E27FC236}">
                <a16:creationId xmlns:a16="http://schemas.microsoft.com/office/drawing/2014/main" id="{3075ACE3-6C3D-ED48-AB43-196BEFB5A916}"/>
              </a:ext>
            </a:extLst>
          </p:cNvPr>
          <p:cNvSpPr/>
          <p:nvPr/>
        </p:nvSpPr>
        <p:spPr>
          <a:xfrm>
            <a:off x="3185147" y="3543611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A417386-81E1-F84B-BB0A-3F3EF7189852}"/>
              </a:ext>
            </a:extLst>
          </p:cNvPr>
          <p:cNvSpPr/>
          <p:nvPr/>
        </p:nvSpPr>
        <p:spPr>
          <a:xfrm>
            <a:off x="1944177" y="4625802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00661F1F-528E-9740-8D94-8FADA4DE179D}"/>
              </a:ext>
            </a:extLst>
          </p:cNvPr>
          <p:cNvSpPr/>
          <p:nvPr/>
        </p:nvSpPr>
        <p:spPr>
          <a:xfrm rot="2879141" flipH="1">
            <a:off x="2700809" y="3662857"/>
            <a:ext cx="317110" cy="1448256"/>
          </a:xfrm>
          <a:prstGeom prst="leftBrace">
            <a:avLst>
              <a:gd name="adj1" fmla="val 8333"/>
              <a:gd name="adj2" fmla="val 48792"/>
            </a:avLst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4384B34-4CED-3446-81F7-237D38175249}"/>
              </a:ext>
            </a:extLst>
          </p:cNvPr>
          <p:cNvCxnSpPr>
            <a:cxnSpLocks/>
            <a:stCxn id="32" idx="0"/>
            <a:endCxn id="39" idx="4"/>
          </p:cNvCxnSpPr>
          <p:nvPr/>
        </p:nvCxnSpPr>
        <p:spPr>
          <a:xfrm flipH="1" flipV="1">
            <a:off x="1956821" y="2289746"/>
            <a:ext cx="79000" cy="233605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F91D1180-BB4B-A343-ACC9-BE7DB4C15E6D}"/>
              </a:ext>
            </a:extLst>
          </p:cNvPr>
          <p:cNvSpPr/>
          <p:nvPr/>
        </p:nvSpPr>
        <p:spPr>
          <a:xfrm>
            <a:off x="1865177" y="2106458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4C77BD7-6A98-AA42-B5A7-79DA8619297A}"/>
                  </a:ext>
                </a:extLst>
              </p:cNvPr>
              <p:cNvSpPr txBox="1"/>
              <p:nvPr/>
            </p:nvSpPr>
            <p:spPr>
              <a:xfrm>
                <a:off x="1458164" y="1941540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𝐪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4C77BD7-6A98-AA42-B5A7-79DA861929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164" y="1941540"/>
                <a:ext cx="486013" cy="369332"/>
              </a:xfrm>
              <a:prstGeom prst="rect">
                <a:avLst/>
              </a:prstGeom>
              <a:blipFill>
                <a:blip r:embed="rId4"/>
                <a:stretch>
                  <a:fillRect b="-2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AC90446-F3A5-3E47-AD82-C892062D4357}"/>
                  </a:ext>
                </a:extLst>
              </p:cNvPr>
              <p:cNvSpPr txBox="1"/>
              <p:nvPr/>
            </p:nvSpPr>
            <p:spPr>
              <a:xfrm>
                <a:off x="3248775" y="3480444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𝐬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AC90446-F3A5-3E47-AD82-C892062D43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775" y="3480444"/>
                <a:ext cx="48601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D9664EB-C5D9-7F41-84C8-7818683FEFC9}"/>
                  </a:ext>
                </a:extLst>
              </p:cNvPr>
              <p:cNvSpPr txBox="1"/>
              <p:nvPr/>
            </p:nvSpPr>
            <p:spPr>
              <a:xfrm>
                <a:off x="2844213" y="4330345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CN" sz="2400" i="1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D9664EB-C5D9-7F41-84C8-7818683FE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4213" y="4330345"/>
                <a:ext cx="48601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4702368-0799-254D-9E4E-DE22AD352190}"/>
                  </a:ext>
                </a:extLst>
              </p:cNvPr>
              <p:cNvSpPr txBox="1"/>
              <p:nvPr/>
            </p:nvSpPr>
            <p:spPr>
              <a:xfrm>
                <a:off x="6441279" y="2289396"/>
                <a:ext cx="325112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𝐪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𝐨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24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4702368-0799-254D-9E4E-DE22AD352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1279" y="2289396"/>
                <a:ext cx="3251127" cy="369332"/>
              </a:xfrm>
              <a:prstGeom prst="rect">
                <a:avLst/>
              </a:prstGeom>
              <a:blipFill>
                <a:blip r:embed="rId7"/>
                <a:stretch>
                  <a:fillRect l="-2335" b="-233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Arc 51">
            <a:extLst>
              <a:ext uri="{FF2B5EF4-FFF2-40B4-BE49-F238E27FC236}">
                <a16:creationId xmlns:a16="http://schemas.microsoft.com/office/drawing/2014/main" id="{A4E77BEF-2498-0B42-B6CC-B7160890BCB4}"/>
              </a:ext>
            </a:extLst>
          </p:cNvPr>
          <p:cNvSpPr/>
          <p:nvPr/>
        </p:nvSpPr>
        <p:spPr>
          <a:xfrm>
            <a:off x="1674509" y="4338554"/>
            <a:ext cx="720000" cy="720000"/>
          </a:xfrm>
          <a:prstGeom prst="arc">
            <a:avLst>
              <a:gd name="adj1" fmla="val 16085227"/>
              <a:gd name="adj2" fmla="val 19200068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4D9D8B4-488C-B444-9EEB-32123EB7B044}"/>
                  </a:ext>
                </a:extLst>
              </p:cNvPr>
              <p:cNvSpPr txBox="1"/>
              <p:nvPr/>
            </p:nvSpPr>
            <p:spPr>
              <a:xfrm>
                <a:off x="2046685" y="4002321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CN" sz="2400" i="1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4D9D8B4-488C-B444-9EEB-32123EB7B0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685" y="4002321"/>
                <a:ext cx="486013" cy="369332"/>
              </a:xfrm>
              <a:prstGeom prst="rect">
                <a:avLst/>
              </a:prstGeom>
              <a:blipFill>
                <a:blip r:embed="rId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81BB9B9-9705-1E45-A4A4-4E786279E944}"/>
                  </a:ext>
                </a:extLst>
              </p:cNvPr>
              <p:cNvSpPr txBox="1"/>
              <p:nvPr/>
            </p:nvSpPr>
            <p:spPr>
              <a:xfrm>
                <a:off x="6435909" y="3040636"/>
                <a:ext cx="379927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𝐪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𝐨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/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d>
                  </m:oMath>
                </a14:m>
                <a:endParaRPr lang="en-US" sz="24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81BB9B9-9705-1E45-A4A4-4E786279E9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909" y="3040636"/>
                <a:ext cx="3799270" cy="369332"/>
              </a:xfrm>
              <a:prstGeom prst="rect">
                <a:avLst/>
              </a:prstGeom>
              <a:blipFill>
                <a:blip r:embed="rId9"/>
                <a:stretch>
                  <a:fillRect l="-1667" t="-23333" b="-500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D6370C9-1CD9-4246-8D97-CCB621CE1784}"/>
                  </a:ext>
                </a:extLst>
              </p:cNvPr>
              <p:cNvSpPr txBox="1"/>
              <p:nvPr/>
            </p:nvSpPr>
            <p:spPr>
              <a:xfrm>
                <a:off x="6435909" y="3600288"/>
                <a:ext cx="4587099" cy="3758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𝐪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𝐨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/</m:t>
                    </m:r>
                    <m:d>
                      <m:dPr>
                        <m:begChr m:val="‖"/>
                        <m:endChr m:val="‖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d>
                  </m:oMath>
                </a14:m>
                <a:endParaRPr lang="en-US" sz="24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D6370C9-1CD9-4246-8D97-CCB621CE1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909" y="3600288"/>
                <a:ext cx="4587099" cy="375872"/>
              </a:xfrm>
              <a:prstGeom prst="rect">
                <a:avLst/>
              </a:prstGeom>
              <a:blipFill>
                <a:blip r:embed="rId10"/>
                <a:stretch>
                  <a:fillRect l="-1381" t="-3333" b="-333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01E75B9-0B80-BB4C-8B87-C48A62ABB667}"/>
                  </a:ext>
                </a:extLst>
              </p:cNvPr>
              <p:cNvSpPr txBox="1"/>
              <p:nvPr/>
            </p:nvSpPr>
            <p:spPr>
              <a:xfrm>
                <a:off x="6435909" y="4131077"/>
                <a:ext cx="4587099" cy="3758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𝐪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𝐨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acc>
                      <m:accPr>
                        <m:chr m:val="̅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acc>
                  </m:oMath>
                </a14:m>
                <a:endParaRPr lang="en-US" sz="24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01E75B9-0B80-BB4C-8B87-C48A62ABB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909" y="4131077"/>
                <a:ext cx="4587099" cy="375872"/>
              </a:xfrm>
              <a:prstGeom prst="rect">
                <a:avLst/>
              </a:prstGeom>
              <a:blipFill>
                <a:blip r:embed="rId11"/>
                <a:stretch>
                  <a:fillRect l="-1381" t="-3333" b="-233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itle 1">
            <a:extLst>
              <a:ext uri="{FF2B5EF4-FFF2-40B4-BE49-F238E27FC236}">
                <a16:creationId xmlns:a16="http://schemas.microsoft.com/office/drawing/2014/main" id="{31D07769-6C55-AA46-B291-D48D083332CD}"/>
              </a:ext>
            </a:extLst>
          </p:cNvPr>
          <p:cNvSpPr txBox="1">
            <a:spLocks/>
          </p:cNvSpPr>
          <p:nvPr/>
        </p:nvSpPr>
        <p:spPr>
          <a:xfrm>
            <a:off x="5633098" y="1557815"/>
            <a:ext cx="1985971" cy="940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By definition,</a:t>
            </a:r>
            <a:endParaRPr lang="en-CN" sz="2400" dirty="0"/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43407271-DD4B-CE45-9B7B-5F9C5A7661A2}"/>
              </a:ext>
            </a:extLst>
          </p:cNvPr>
          <p:cNvSpPr txBox="1">
            <a:spLocks/>
          </p:cNvSpPr>
          <p:nvPr/>
        </p:nvSpPr>
        <p:spPr>
          <a:xfrm>
            <a:off x="5633097" y="2449795"/>
            <a:ext cx="1985971" cy="940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So,</a:t>
            </a:r>
            <a:endParaRPr lang="en-CN" sz="2400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1207075-EDE2-5E4C-A04C-BD346FAB16D8}"/>
              </a:ext>
            </a:extLst>
          </p:cNvPr>
          <p:cNvSpPr/>
          <p:nvPr/>
        </p:nvSpPr>
        <p:spPr>
          <a:xfrm>
            <a:off x="8066313" y="3556744"/>
            <a:ext cx="925287" cy="474952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13A0D232-E2FD-2044-AD50-62695249A145}"/>
              </a:ext>
            </a:extLst>
          </p:cNvPr>
          <p:cNvSpPr txBox="1">
            <a:spLocks/>
          </p:cNvSpPr>
          <p:nvPr/>
        </p:nvSpPr>
        <p:spPr>
          <a:xfrm>
            <a:off x="8981940" y="3828742"/>
            <a:ext cx="1985971" cy="4533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accent2"/>
                </a:solidFill>
              </a:rPr>
              <a:t>normalization</a:t>
            </a:r>
            <a:endParaRPr lang="en-CN" sz="1800" dirty="0">
              <a:solidFill>
                <a:schemeClr val="accent2"/>
              </a:solidFill>
            </a:endParaRP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6A6F4332-16E2-EE47-88D2-FC237BD6252E}"/>
              </a:ext>
            </a:extLst>
          </p:cNvPr>
          <p:cNvSpPr txBox="1">
            <a:spLocks/>
          </p:cNvSpPr>
          <p:nvPr/>
        </p:nvSpPr>
        <p:spPr>
          <a:xfrm>
            <a:off x="5633097" y="4336988"/>
            <a:ext cx="1985971" cy="940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And,</a:t>
            </a:r>
            <a:endParaRPr lang="en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0B1A1362-0E26-3C47-A776-0E1E386687F6}"/>
                  </a:ext>
                </a:extLst>
              </p:cNvPr>
              <p:cNvSpPr txBox="1"/>
              <p:nvPr/>
            </p:nvSpPr>
            <p:spPr>
              <a:xfrm>
                <a:off x="6435909" y="5064637"/>
                <a:ext cx="159841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𝐬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𝐨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acc>
                      <m:accPr>
                        <m:chr m:val="̅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acc>
                  </m:oMath>
                </a14:m>
                <a:endParaRPr lang="en-US" sz="24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0B1A1362-0E26-3C47-A776-0E1E386687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909" y="5064637"/>
                <a:ext cx="1598417" cy="369332"/>
              </a:xfrm>
              <a:prstGeom prst="rect">
                <a:avLst/>
              </a:prstGeom>
              <a:blipFill>
                <a:blip r:embed="rId12"/>
                <a:stretch>
                  <a:fillRect l="-4724" b="-100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783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8" grpId="0"/>
      <p:bldP spid="12" grpId="0" animBg="1"/>
      <p:bldP spid="59" grpId="0"/>
      <p:bldP spid="60" grpId="0"/>
      <p:bldP spid="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62191C6-ED51-7242-A5C4-59C4E93255C6}"/>
              </a:ext>
            </a:extLst>
          </p:cNvPr>
          <p:cNvCxnSpPr>
            <a:cxnSpLocks/>
          </p:cNvCxnSpPr>
          <p:nvPr/>
        </p:nvCxnSpPr>
        <p:spPr>
          <a:xfrm>
            <a:off x="1185127" y="2523864"/>
            <a:ext cx="1183349" cy="202081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F615987-B903-6442-AFE2-0E829D7B1766}"/>
              </a:ext>
            </a:extLst>
          </p:cNvPr>
          <p:cNvCxnSpPr>
            <a:cxnSpLocks/>
          </p:cNvCxnSpPr>
          <p:nvPr/>
        </p:nvCxnSpPr>
        <p:spPr>
          <a:xfrm flipV="1">
            <a:off x="1946923" y="4216076"/>
            <a:ext cx="220411" cy="145943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arallelogram 2">
            <a:extLst>
              <a:ext uri="{FF2B5EF4-FFF2-40B4-BE49-F238E27FC236}">
                <a16:creationId xmlns:a16="http://schemas.microsoft.com/office/drawing/2014/main" id="{99A59BE3-C11C-5C4F-B0AB-106E56FBF8EC}"/>
              </a:ext>
            </a:extLst>
          </p:cNvPr>
          <p:cNvSpPr/>
          <p:nvPr/>
        </p:nvSpPr>
        <p:spPr>
          <a:xfrm rot="424772">
            <a:off x="425706" y="3399738"/>
            <a:ext cx="3802038" cy="1458266"/>
          </a:xfrm>
          <a:prstGeom prst="parallelogram">
            <a:avLst>
              <a:gd name="adj" fmla="val 6059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585F81-06D9-4141-AF43-393666E1C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6B15-CD18-AD48-B4A6-8B862AAA934E}" type="slidenum">
              <a:rPr kumimoji="1" lang="zh-CN" altLang="en-US" smtClean="0"/>
              <a:t>12</a:t>
            </a:fld>
            <a:endParaRPr kumimoji="1" lang="zh-CN" alt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2320045-E404-D540-8B0D-0A5D6E3F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42" y="18255"/>
            <a:ext cx="10515600" cy="1325563"/>
          </a:xfrm>
        </p:spPr>
        <p:txBody>
          <a:bodyPr/>
          <a:lstStyle/>
          <a:p>
            <a:r>
              <a:rPr lang="en-CN" b="1" dirty="0"/>
              <a:t>Example 3: Plane Representation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18DAE27-A218-4A4E-B902-5C0BA6BC7168}"/>
              </a:ext>
            </a:extLst>
          </p:cNvPr>
          <p:cNvCxnSpPr>
            <a:cxnSpLocks/>
          </p:cNvCxnSpPr>
          <p:nvPr/>
        </p:nvCxnSpPr>
        <p:spPr>
          <a:xfrm flipV="1">
            <a:off x="2188921" y="1447250"/>
            <a:ext cx="402543" cy="266539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D192589-C5D8-B441-9E51-70F58A4D8BB4}"/>
                  </a:ext>
                </a:extLst>
              </p:cNvPr>
              <p:cNvSpPr txBox="1"/>
              <p:nvPr/>
            </p:nvSpPr>
            <p:spPr>
              <a:xfrm>
                <a:off x="2148195" y="3949681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𝐜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D192589-C5D8-B441-9E51-70F58A4D8B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195" y="3949681"/>
                <a:ext cx="486013" cy="369332"/>
              </a:xfrm>
              <a:prstGeom prst="rect">
                <a:avLst/>
              </a:prstGeom>
              <a:blipFill>
                <a:blip r:embed="rId2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178E22E-9665-7842-BBB7-C97205341128}"/>
                  </a:ext>
                </a:extLst>
              </p:cNvPr>
              <p:cNvSpPr txBox="1"/>
              <p:nvPr/>
            </p:nvSpPr>
            <p:spPr>
              <a:xfrm>
                <a:off x="2513578" y="1579943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𝐧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178E22E-9665-7842-BBB7-C972053411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578" y="1579943"/>
                <a:ext cx="48601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Oval 31">
            <a:extLst>
              <a:ext uri="{FF2B5EF4-FFF2-40B4-BE49-F238E27FC236}">
                <a16:creationId xmlns:a16="http://schemas.microsoft.com/office/drawing/2014/main" id="{AA417386-81E1-F84B-BB0A-3F3EF7189852}"/>
              </a:ext>
            </a:extLst>
          </p:cNvPr>
          <p:cNvSpPr/>
          <p:nvPr/>
        </p:nvSpPr>
        <p:spPr>
          <a:xfrm>
            <a:off x="2100095" y="3984317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00661F1F-528E-9740-8D94-8FADA4DE179D}"/>
              </a:ext>
            </a:extLst>
          </p:cNvPr>
          <p:cNvSpPr/>
          <p:nvPr/>
        </p:nvSpPr>
        <p:spPr>
          <a:xfrm rot="578930" flipH="1">
            <a:off x="2377291" y="2760702"/>
            <a:ext cx="244385" cy="1240571"/>
          </a:xfrm>
          <a:prstGeom prst="leftBrace">
            <a:avLst>
              <a:gd name="adj1" fmla="val 8333"/>
              <a:gd name="adj2" fmla="val 48792"/>
            </a:avLst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4384B34-4CED-3446-81F7-237D38175249}"/>
              </a:ext>
            </a:extLst>
          </p:cNvPr>
          <p:cNvCxnSpPr>
            <a:cxnSpLocks/>
          </p:cNvCxnSpPr>
          <p:nvPr/>
        </p:nvCxnSpPr>
        <p:spPr>
          <a:xfrm flipH="1" flipV="1">
            <a:off x="1281924" y="2616827"/>
            <a:ext cx="866271" cy="138926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F91D1180-BB4B-A343-ACC9-BE7DB4C15E6D}"/>
              </a:ext>
            </a:extLst>
          </p:cNvPr>
          <p:cNvSpPr/>
          <p:nvPr/>
        </p:nvSpPr>
        <p:spPr>
          <a:xfrm>
            <a:off x="1141207" y="2443106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4C77BD7-6A98-AA42-B5A7-79DA8619297A}"/>
                  </a:ext>
                </a:extLst>
              </p:cNvPr>
              <p:cNvSpPr txBox="1"/>
              <p:nvPr/>
            </p:nvSpPr>
            <p:spPr>
              <a:xfrm>
                <a:off x="746838" y="2157512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𝐩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4C77BD7-6A98-AA42-B5A7-79DA861929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838" y="2157512"/>
                <a:ext cx="486013" cy="369332"/>
              </a:xfrm>
              <a:prstGeom prst="rect">
                <a:avLst/>
              </a:prstGeom>
              <a:blipFill>
                <a:blip r:embed="rId4"/>
                <a:stretch>
                  <a:fillRect b="-2258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D9664EB-C5D9-7F41-84C8-7818683FEFC9}"/>
                  </a:ext>
                </a:extLst>
              </p:cNvPr>
              <p:cNvSpPr txBox="1"/>
              <p:nvPr/>
            </p:nvSpPr>
            <p:spPr>
              <a:xfrm>
                <a:off x="2542339" y="3123379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CN" sz="2400" i="1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D9664EB-C5D9-7F41-84C8-7818683FE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2339" y="3123379"/>
                <a:ext cx="48601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81BB9B9-9705-1E45-A4A4-4E786279E944}"/>
                  </a:ext>
                </a:extLst>
              </p:cNvPr>
              <p:cNvSpPr txBox="1"/>
              <p:nvPr/>
            </p:nvSpPr>
            <p:spPr>
              <a:xfrm>
                <a:off x="5604404" y="2084723"/>
                <a:ext cx="2930584" cy="11791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𝐩</m:t>
                            </m:r>
                            <m:r>
                              <a:rPr lang="en-US" sz="2400" b="1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𝐜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𝐧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  </m:t>
                    </m:r>
                    <m:d>
                      <m:dPr>
                        <m:begChr m:val="{"/>
                        <m:endChr m:val="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&gt;0</m:t>
                            </m:r>
                          </m:e>
                          <m:e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≤0</m:t>
                            </m:r>
                          </m:e>
                        </m:eqAr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b="1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81BB9B9-9705-1E45-A4A4-4E786279E9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404" y="2084723"/>
                <a:ext cx="2930584" cy="1179105"/>
              </a:xfrm>
              <a:prstGeom prst="rect">
                <a:avLst/>
              </a:prstGeom>
              <a:blipFill>
                <a:blip r:embed="rId6"/>
                <a:stretch>
                  <a:fillRect l="-5628" t="-233333" r="-47186" b="-33118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itle 1">
            <a:extLst>
              <a:ext uri="{FF2B5EF4-FFF2-40B4-BE49-F238E27FC236}">
                <a16:creationId xmlns:a16="http://schemas.microsoft.com/office/drawing/2014/main" id="{13A0D232-E2FD-2044-AD50-62695249A145}"/>
              </a:ext>
            </a:extLst>
          </p:cNvPr>
          <p:cNvSpPr txBox="1">
            <a:spLocks/>
          </p:cNvSpPr>
          <p:nvPr/>
        </p:nvSpPr>
        <p:spPr>
          <a:xfrm>
            <a:off x="2890124" y="1562176"/>
            <a:ext cx="1985971" cy="4533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/>
              <a:t>(normal)</a:t>
            </a:r>
            <a:endParaRPr lang="en-CN" sz="1800" dirty="0"/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2A90093A-4769-4745-8072-ABA6C0738FD9}"/>
              </a:ext>
            </a:extLst>
          </p:cNvPr>
          <p:cNvSpPr txBox="1">
            <a:spLocks/>
          </p:cNvSpPr>
          <p:nvPr/>
        </p:nvSpPr>
        <p:spPr>
          <a:xfrm>
            <a:off x="8742651" y="2079633"/>
            <a:ext cx="2442720" cy="4533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Above the plane</a:t>
            </a:r>
            <a:endParaRPr lang="en-CN" sz="2400" dirty="0"/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13369330-5A2F-6C46-97BF-F726BC012B5B}"/>
              </a:ext>
            </a:extLst>
          </p:cNvPr>
          <p:cNvSpPr txBox="1">
            <a:spLocks/>
          </p:cNvSpPr>
          <p:nvPr/>
        </p:nvSpPr>
        <p:spPr>
          <a:xfrm>
            <a:off x="8742650" y="2470618"/>
            <a:ext cx="2095794" cy="4533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On the plane</a:t>
            </a:r>
            <a:endParaRPr lang="en-CN" sz="2400" dirty="0"/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47D3CD9B-299C-5240-A02E-A1A155E21EFE}"/>
              </a:ext>
            </a:extLst>
          </p:cNvPr>
          <p:cNvSpPr txBox="1">
            <a:spLocks/>
          </p:cNvSpPr>
          <p:nvPr/>
        </p:nvSpPr>
        <p:spPr>
          <a:xfrm>
            <a:off x="8742649" y="2861780"/>
            <a:ext cx="2355635" cy="4533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Below the plane</a:t>
            </a:r>
            <a:endParaRPr lang="en-CN" sz="2400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7CC53F4-0A40-AB43-9A07-AF9F83D1E0E3}"/>
              </a:ext>
            </a:extLst>
          </p:cNvPr>
          <p:cNvCxnSpPr>
            <a:cxnSpLocks/>
          </p:cNvCxnSpPr>
          <p:nvPr/>
        </p:nvCxnSpPr>
        <p:spPr>
          <a:xfrm flipV="1">
            <a:off x="5658832" y="2960035"/>
            <a:ext cx="0" cy="77459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itle 1">
            <a:extLst>
              <a:ext uri="{FF2B5EF4-FFF2-40B4-BE49-F238E27FC236}">
                <a16:creationId xmlns:a16="http://schemas.microsoft.com/office/drawing/2014/main" id="{8D44A0F3-7F07-8E4A-9EB2-CE217BB87BFC}"/>
              </a:ext>
            </a:extLst>
          </p:cNvPr>
          <p:cNvSpPr txBox="1">
            <a:spLocks/>
          </p:cNvSpPr>
          <p:nvPr/>
        </p:nvSpPr>
        <p:spPr>
          <a:xfrm>
            <a:off x="4697484" y="3786280"/>
            <a:ext cx="4149077" cy="4533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The </a:t>
            </a:r>
            <a:r>
              <a:rPr lang="en-US" sz="2400" u="sng" dirty="0"/>
              <a:t>signed</a:t>
            </a:r>
            <a:r>
              <a:rPr lang="en-US" sz="2400" dirty="0"/>
              <a:t> distance to the plane</a:t>
            </a:r>
            <a:endParaRPr lang="en-CN" sz="2400" dirty="0"/>
          </a:p>
        </p:txBody>
      </p:sp>
      <p:sp>
        <p:nvSpPr>
          <p:cNvPr id="22" name="Cube 21">
            <a:extLst>
              <a:ext uri="{FF2B5EF4-FFF2-40B4-BE49-F238E27FC236}">
                <a16:creationId xmlns:a16="http://schemas.microsoft.com/office/drawing/2014/main" id="{8D350FE7-C2D9-DD47-BECB-0196BA2FE1E9}"/>
              </a:ext>
            </a:extLst>
          </p:cNvPr>
          <p:cNvSpPr/>
          <p:nvPr/>
        </p:nvSpPr>
        <p:spPr>
          <a:xfrm>
            <a:off x="9723159" y="4441978"/>
            <a:ext cx="1375125" cy="1589314"/>
          </a:xfrm>
          <a:prstGeom prst="cub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62" name="Title 1">
            <a:extLst>
              <a:ext uri="{FF2B5EF4-FFF2-40B4-BE49-F238E27FC236}">
                <a16:creationId xmlns:a16="http://schemas.microsoft.com/office/drawing/2014/main" id="{65044978-AB8D-B440-A07C-FD396D193F60}"/>
              </a:ext>
            </a:extLst>
          </p:cNvPr>
          <p:cNvSpPr txBox="1">
            <a:spLocks/>
          </p:cNvSpPr>
          <p:nvPr/>
        </p:nvSpPr>
        <p:spPr>
          <a:xfrm>
            <a:off x="4086388" y="5631348"/>
            <a:ext cx="6324333" cy="4533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Quiz: How to test if a point is within a box?</a:t>
            </a:r>
            <a:endParaRPr lang="en-CN" sz="2400" dirty="0"/>
          </a:p>
        </p:txBody>
      </p:sp>
    </p:spTree>
    <p:extLst>
      <p:ext uri="{BB962C8B-B14F-4D97-AF65-F5344CB8AC3E}">
        <p14:creationId xmlns:p14="http://schemas.microsoft.com/office/powerpoint/2010/main" val="8254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9" grpId="0" animBg="1"/>
      <p:bldP spid="41" grpId="0"/>
      <p:bldP spid="50" grpId="0"/>
      <p:bldP spid="54" grpId="0"/>
      <p:bldP spid="44" grpId="0"/>
      <p:bldP spid="45" grpId="0"/>
      <p:bldP spid="46" grpId="0"/>
      <p:bldP spid="48" grpId="0"/>
      <p:bldP spid="22" grpId="0" animBg="1"/>
      <p:bldP spid="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C1CBF35-3721-3648-9C16-F30D29209080}"/>
              </a:ext>
            </a:extLst>
          </p:cNvPr>
          <p:cNvCxnSpPr>
            <a:cxnSpLocks/>
            <a:stCxn id="15" idx="3"/>
          </p:cNvCxnSpPr>
          <p:nvPr/>
        </p:nvCxnSpPr>
        <p:spPr>
          <a:xfrm flipV="1">
            <a:off x="7844145" y="3238438"/>
            <a:ext cx="1789712" cy="1637984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585F81-06D9-4141-AF43-393666E1C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6B15-CD18-AD48-B4A6-8B862AAA934E}" type="slidenum">
              <a:rPr kumimoji="1" lang="zh-CN" altLang="en-US" smtClean="0"/>
              <a:t>13</a:t>
            </a:fld>
            <a:endParaRPr kumimoji="1" lang="zh-CN" alt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2320045-E404-D540-8B0D-0A5D6E3F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42" y="18255"/>
            <a:ext cx="10515600" cy="1325563"/>
          </a:xfrm>
        </p:spPr>
        <p:txBody>
          <a:bodyPr/>
          <a:lstStyle/>
          <a:p>
            <a:r>
              <a:rPr lang="en-CN" b="1" dirty="0"/>
              <a:t>Example 4: Particle-Sphere Collision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B952F25-B981-AB43-A9CB-B235B41172CC}"/>
                  </a:ext>
                </a:extLst>
              </p:cNvPr>
              <p:cNvSpPr txBox="1"/>
              <p:nvPr/>
            </p:nvSpPr>
            <p:spPr>
              <a:xfrm>
                <a:off x="7730215" y="4848834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𝐩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B952F25-B981-AB43-A9CB-B235B41172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0215" y="4848834"/>
                <a:ext cx="486013" cy="369332"/>
              </a:xfrm>
              <a:prstGeom prst="rect">
                <a:avLst/>
              </a:prstGeom>
              <a:blipFill>
                <a:blip r:embed="rId2"/>
                <a:stretch>
                  <a:fillRect b="-2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38C873C-CF27-334F-9A8B-6778468B535F}"/>
              </a:ext>
            </a:extLst>
          </p:cNvPr>
          <p:cNvCxnSpPr>
            <a:cxnSpLocks/>
          </p:cNvCxnSpPr>
          <p:nvPr/>
        </p:nvCxnSpPr>
        <p:spPr>
          <a:xfrm flipV="1">
            <a:off x="7941605" y="3973102"/>
            <a:ext cx="896402" cy="81728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BDC82D3A-B9EA-D543-A04E-29EC9B4791B2}"/>
              </a:ext>
            </a:extLst>
          </p:cNvPr>
          <p:cNvSpPr/>
          <p:nvPr/>
        </p:nvSpPr>
        <p:spPr>
          <a:xfrm>
            <a:off x="7817303" y="4719976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18BFB32-E3E5-8144-8B25-6FF4E62FDE6E}"/>
                  </a:ext>
                </a:extLst>
              </p:cNvPr>
              <p:cNvSpPr txBox="1"/>
              <p:nvPr/>
            </p:nvSpPr>
            <p:spPr>
              <a:xfrm>
                <a:off x="8381727" y="3665418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𝐯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18BFB32-E3E5-8144-8B25-6FF4E62FD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727" y="3665418"/>
                <a:ext cx="48601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DFAB0429-8393-614D-915E-9B5EA6D26633}"/>
              </a:ext>
            </a:extLst>
          </p:cNvPr>
          <p:cNvSpPr/>
          <p:nvPr/>
        </p:nvSpPr>
        <p:spPr>
          <a:xfrm>
            <a:off x="9383486" y="2152721"/>
            <a:ext cx="2160000" cy="216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12439C2-CB10-AE48-B917-BD680468681E}"/>
              </a:ext>
            </a:extLst>
          </p:cNvPr>
          <p:cNvCxnSpPr>
            <a:cxnSpLocks/>
          </p:cNvCxnSpPr>
          <p:nvPr/>
        </p:nvCxnSpPr>
        <p:spPr>
          <a:xfrm flipV="1">
            <a:off x="10450338" y="2207151"/>
            <a:ext cx="304747" cy="1091884"/>
          </a:xfrm>
          <a:prstGeom prst="straightConnector1">
            <a:avLst/>
          </a:prstGeom>
          <a:ln w="2540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8962D439-7CC5-D64F-B7E1-04FEC13439F5}"/>
              </a:ext>
            </a:extLst>
          </p:cNvPr>
          <p:cNvSpPr/>
          <p:nvPr/>
        </p:nvSpPr>
        <p:spPr>
          <a:xfrm>
            <a:off x="10371842" y="3141077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61078FC-079E-4648-BAB8-A0E37C9494D5}"/>
                  </a:ext>
                </a:extLst>
              </p:cNvPr>
              <p:cNvSpPr txBox="1"/>
              <p:nvPr/>
            </p:nvSpPr>
            <p:spPr>
              <a:xfrm>
                <a:off x="10412101" y="3114369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𝐜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61078FC-079E-4648-BAB8-A0E37C9494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2101" y="3114369"/>
                <a:ext cx="48601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B663D93-3BBF-344F-9569-AFF3A86A58FE}"/>
                  </a:ext>
                </a:extLst>
              </p:cNvPr>
              <p:cNvSpPr txBox="1"/>
              <p:nvPr/>
            </p:nvSpPr>
            <p:spPr>
              <a:xfrm>
                <a:off x="10550315" y="2585701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CN" sz="2400" i="1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B663D93-3BBF-344F-9569-AFF3A86A58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0315" y="2585701"/>
                <a:ext cx="48601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27">
            <a:extLst>
              <a:ext uri="{FF2B5EF4-FFF2-40B4-BE49-F238E27FC236}">
                <a16:creationId xmlns:a16="http://schemas.microsoft.com/office/drawing/2014/main" id="{9ED447E1-7570-CE42-B595-13D6A9D8747A}"/>
              </a:ext>
            </a:extLst>
          </p:cNvPr>
          <p:cNvSpPr/>
          <p:nvPr/>
        </p:nvSpPr>
        <p:spPr>
          <a:xfrm>
            <a:off x="9313614" y="3359975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21ACBAB-B096-CA4E-9BD8-BB00B2D41CB0}"/>
                  </a:ext>
                </a:extLst>
              </p:cNvPr>
              <p:cNvSpPr txBox="1"/>
              <p:nvPr/>
            </p:nvSpPr>
            <p:spPr>
              <a:xfrm>
                <a:off x="8738114" y="2990643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𝐩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21ACBAB-B096-CA4E-9BD8-BB00B2D41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8114" y="2990643"/>
                <a:ext cx="486013" cy="369332"/>
              </a:xfrm>
              <a:prstGeom prst="rect">
                <a:avLst/>
              </a:prstGeom>
              <a:blipFill>
                <a:blip r:embed="rId6"/>
                <a:stretch>
                  <a:fillRect l="-20000" r="-42500" b="-333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itle 1">
            <a:extLst>
              <a:ext uri="{FF2B5EF4-FFF2-40B4-BE49-F238E27FC236}">
                <a16:creationId xmlns:a16="http://schemas.microsoft.com/office/drawing/2014/main" id="{C18F6A65-4CC2-C844-8555-5346A12ED4B3}"/>
              </a:ext>
            </a:extLst>
          </p:cNvPr>
          <p:cNvSpPr txBox="1">
            <a:spLocks/>
          </p:cNvSpPr>
          <p:nvPr/>
        </p:nvSpPr>
        <p:spPr>
          <a:xfrm>
            <a:off x="811658" y="1066698"/>
            <a:ext cx="10839785" cy="940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/>
              <a:t>If collision does happen, then:</a:t>
            </a:r>
            <a:endParaRPr lang="en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D82F13E-B600-5947-BA22-3DB2A419AC1A}"/>
                  </a:ext>
                </a:extLst>
              </p:cNvPr>
              <p:cNvSpPr txBox="1"/>
              <p:nvPr/>
            </p:nvSpPr>
            <p:spPr>
              <a:xfrm>
                <a:off x="2032514" y="1899371"/>
                <a:ext cx="3638943" cy="3776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𝐜</m:t>
                              </m:r>
                            </m:e>
                          </m:d>
                        </m:e>
                        <m:sup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CN" sz="2400" i="1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D82F13E-B600-5947-BA22-3DB2A419AC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514" y="1899371"/>
                <a:ext cx="3638943" cy="377667"/>
              </a:xfrm>
              <a:prstGeom prst="rect">
                <a:avLst/>
              </a:prstGeom>
              <a:blipFill>
                <a:blip r:embed="rId7"/>
                <a:stretch>
                  <a:fillRect b="-2258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3D7DCF9-93F6-6340-894C-465296B86F16}"/>
                  </a:ext>
                </a:extLst>
              </p:cNvPr>
              <p:cNvSpPr txBox="1"/>
              <p:nvPr/>
            </p:nvSpPr>
            <p:spPr>
              <a:xfrm>
                <a:off x="1802983" y="2578709"/>
                <a:ext cx="4170743" cy="3758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𝐩</m:t>
                          </m:r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𝐜</m:t>
                          </m:r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𝐩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CN" sz="2400" i="1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3D7DCF9-93F6-6340-894C-465296B86F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983" y="2578709"/>
                <a:ext cx="4170743" cy="375872"/>
              </a:xfrm>
              <a:prstGeom prst="rect">
                <a:avLst/>
              </a:prstGeom>
              <a:blipFill>
                <a:blip r:embed="rId8"/>
                <a:stretch>
                  <a:fillRect r="-608" b="-333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E4D63E7-2641-DB49-8E9B-E23C7A9F7D2F}"/>
                  </a:ext>
                </a:extLst>
              </p:cNvPr>
              <p:cNvSpPr txBox="1"/>
              <p:nvPr/>
            </p:nvSpPr>
            <p:spPr>
              <a:xfrm>
                <a:off x="410280" y="3295765"/>
                <a:ext cx="7034492" cy="3758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𝐩</m:t>
                          </m:r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</m:d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𝐩</m:t>
                          </m:r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</m:d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𝐩</m:t>
                          </m:r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CN" sz="2400" i="1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E4D63E7-2641-DB49-8E9B-E23C7A9F7D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280" y="3295765"/>
                <a:ext cx="7034492" cy="375872"/>
              </a:xfrm>
              <a:prstGeom prst="rect">
                <a:avLst/>
              </a:prstGeom>
              <a:blipFill>
                <a:blip r:embed="rId9"/>
                <a:stretch>
                  <a:fillRect l="-360" b="-333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F2DD1BDC-AC27-C04F-BBA2-EDD4C2D1A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1327" y="4101753"/>
            <a:ext cx="4092399" cy="1798303"/>
          </a:xfrm>
        </p:spPr>
        <p:txBody>
          <a:bodyPr>
            <a:noAutofit/>
          </a:bodyPr>
          <a:lstStyle/>
          <a:p>
            <a:r>
              <a:rPr lang="en-CN" sz="2400" dirty="0">
                <a:latin typeface="+mj-lt"/>
              </a:rPr>
              <a:t>Three possiblities:</a:t>
            </a:r>
          </a:p>
          <a:p>
            <a:pPr lvl="1"/>
            <a:r>
              <a:rPr lang="en-CN" dirty="0">
                <a:latin typeface="+mj-lt"/>
              </a:rPr>
              <a:t>No root</a:t>
            </a:r>
          </a:p>
          <a:p>
            <a:pPr lvl="1"/>
            <a:r>
              <a:rPr lang="en-CN" dirty="0">
                <a:latin typeface="+mj-lt"/>
              </a:rPr>
              <a:t>One root</a:t>
            </a:r>
          </a:p>
          <a:p>
            <a:pPr lvl="1"/>
            <a:r>
              <a:rPr lang="en-CN" dirty="0">
                <a:latin typeface="+mj-lt"/>
              </a:rPr>
              <a:t>Two roots</a:t>
            </a:r>
          </a:p>
        </p:txBody>
      </p:sp>
    </p:spTree>
    <p:extLst>
      <p:ext uri="{BB962C8B-B14F-4D97-AF65-F5344CB8AC3E}">
        <p14:creationId xmlns:p14="http://schemas.microsoft.com/office/powerpoint/2010/main" val="298192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40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585F81-06D9-4141-AF43-393666E1C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6B15-CD18-AD48-B4A6-8B862AAA934E}" type="slidenum">
              <a:rPr kumimoji="1" lang="zh-CN" altLang="en-US" smtClean="0"/>
              <a:t>14</a:t>
            </a:fld>
            <a:endParaRPr kumimoji="1" lang="zh-CN" alt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2320045-E404-D540-8B0D-0A5D6E3F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41" y="18255"/>
            <a:ext cx="11044221" cy="1325563"/>
          </a:xfrm>
        </p:spPr>
        <p:txBody>
          <a:bodyPr/>
          <a:lstStyle/>
          <a:p>
            <a:r>
              <a:rPr lang="en-CN" b="1" dirty="0"/>
              <a:t>Vector Arithematic: Cross Product</a:t>
            </a: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3682980A-1169-CB49-8061-B1208823004B}"/>
              </a:ext>
            </a:extLst>
          </p:cNvPr>
          <p:cNvSpPr txBox="1">
            <a:spLocks/>
          </p:cNvSpPr>
          <p:nvPr/>
        </p:nvSpPr>
        <p:spPr>
          <a:xfrm>
            <a:off x="8065825" y="4772584"/>
            <a:ext cx="3094119" cy="461663"/>
          </a:xfrm>
          <a:prstGeom prst="rect">
            <a:avLst/>
          </a:prstGeom>
          <a:solidFill>
            <a:schemeClr val="bg2"/>
          </a:solidFill>
          <a:ln>
            <a:solidFill>
              <a:schemeClr val="dk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2400" dirty="0"/>
              <a:t>Geometric Meanings</a:t>
            </a:r>
            <a:endParaRPr lang="en-CN" sz="2400" dirty="0"/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139A62DA-DB7E-8A4E-924B-9EE8432D8A18}"/>
              </a:ext>
            </a:extLst>
          </p:cNvPr>
          <p:cNvCxnSpPr>
            <a:cxnSpLocks/>
          </p:cNvCxnSpPr>
          <p:nvPr/>
        </p:nvCxnSpPr>
        <p:spPr>
          <a:xfrm flipV="1">
            <a:off x="8987041" y="3095539"/>
            <a:ext cx="498377" cy="116528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7B320E7-099A-0340-B4B6-D024A290D25E}"/>
                  </a:ext>
                </a:extLst>
              </p:cNvPr>
              <p:cNvSpPr txBox="1"/>
              <p:nvPr/>
            </p:nvSpPr>
            <p:spPr>
              <a:xfrm>
                <a:off x="9407028" y="2807847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𝐪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7B320E7-099A-0340-B4B6-D024A290D2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7028" y="2807847"/>
                <a:ext cx="486013" cy="369332"/>
              </a:xfrm>
              <a:prstGeom prst="rect">
                <a:avLst/>
              </a:prstGeom>
              <a:blipFill>
                <a:blip r:embed="rId2"/>
                <a:stretch>
                  <a:fillRect b="-233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A7628FD-6C0A-C444-B7C3-2900F0F96BFB}"/>
              </a:ext>
            </a:extLst>
          </p:cNvPr>
          <p:cNvCxnSpPr>
            <a:cxnSpLocks/>
          </p:cNvCxnSpPr>
          <p:nvPr/>
        </p:nvCxnSpPr>
        <p:spPr>
          <a:xfrm flipV="1">
            <a:off x="8985106" y="3801488"/>
            <a:ext cx="1834075" cy="45933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A36AC21-3887-1A4F-9E7A-B742A5372708}"/>
                  </a:ext>
                </a:extLst>
              </p:cNvPr>
              <p:cNvSpPr txBox="1"/>
              <p:nvPr/>
            </p:nvSpPr>
            <p:spPr>
              <a:xfrm>
                <a:off x="10667947" y="3678180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𝐩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A36AC21-3887-1A4F-9E7A-B742A5372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7947" y="3678180"/>
                <a:ext cx="486013" cy="369332"/>
              </a:xfrm>
              <a:prstGeom prst="rect">
                <a:avLst/>
              </a:prstGeom>
              <a:blipFill>
                <a:blip r:embed="rId3"/>
                <a:stretch>
                  <a:fillRect b="-2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rc 1">
            <a:extLst>
              <a:ext uri="{FF2B5EF4-FFF2-40B4-BE49-F238E27FC236}">
                <a16:creationId xmlns:a16="http://schemas.microsoft.com/office/drawing/2014/main" id="{0653A8C0-6F42-4D49-99EE-99B63E87C5B4}"/>
              </a:ext>
            </a:extLst>
          </p:cNvPr>
          <p:cNvSpPr/>
          <p:nvPr/>
        </p:nvSpPr>
        <p:spPr>
          <a:xfrm>
            <a:off x="8625105" y="3902335"/>
            <a:ext cx="720000" cy="720000"/>
          </a:xfrm>
          <a:prstGeom prst="arc">
            <a:avLst>
              <a:gd name="adj1" fmla="val 17690969"/>
              <a:gd name="adj2" fmla="val 20730972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CDF0C89-3239-0144-A7A3-3D5AA991C929}"/>
                  </a:ext>
                </a:extLst>
              </p:cNvPr>
              <p:cNvSpPr txBox="1"/>
              <p:nvPr/>
            </p:nvSpPr>
            <p:spPr>
              <a:xfrm>
                <a:off x="9177596" y="3718023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CN" sz="2400" i="1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CDF0C89-3239-0144-A7A3-3D5AA991C9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7596" y="3718023"/>
                <a:ext cx="486013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itle 1">
            <a:extLst>
              <a:ext uri="{FF2B5EF4-FFF2-40B4-BE49-F238E27FC236}">
                <a16:creationId xmlns:a16="http://schemas.microsoft.com/office/drawing/2014/main" id="{B7664E4A-3D2C-5144-B719-1CA08EAED7D9}"/>
              </a:ext>
            </a:extLst>
          </p:cNvPr>
          <p:cNvSpPr txBox="1">
            <a:spLocks/>
          </p:cNvSpPr>
          <p:nvPr/>
        </p:nvSpPr>
        <p:spPr>
          <a:xfrm>
            <a:off x="811658" y="1066698"/>
            <a:ext cx="10839785" cy="940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/>
              <a:t>The result of a cross product is a vector:</a:t>
            </a:r>
            <a:endParaRPr lang="en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84B51C7-AAC2-C843-AAE4-7F5E9EC8C3E6}"/>
                  </a:ext>
                </a:extLst>
              </p:cNvPr>
              <p:cNvSpPr txBox="1"/>
              <p:nvPr/>
            </p:nvSpPr>
            <p:spPr>
              <a:xfrm>
                <a:off x="1023045" y="1922037"/>
                <a:ext cx="5447953" cy="10189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𝐫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𝐩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𝐪</m:t>
                      </m:r>
                      <m:r>
                        <a:rPr lang="en-US" altLang="zh-CN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sz="2400" b="1" i="1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84B51C7-AAC2-C843-AAE4-7F5E9EC8C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045" y="1922037"/>
                <a:ext cx="5447953" cy="1018933"/>
              </a:xfrm>
              <a:prstGeom prst="rect">
                <a:avLst/>
              </a:prstGeom>
              <a:blipFill>
                <a:blip r:embed="rId5"/>
                <a:stretch>
                  <a:fillRect t="-1235" b="-740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ontent Placeholder 2">
                <a:extLst>
                  <a:ext uri="{FF2B5EF4-FFF2-40B4-BE49-F238E27FC236}">
                    <a16:creationId xmlns:a16="http://schemas.microsoft.com/office/drawing/2014/main" id="{8ECDB707-7EF6-BE44-B191-5EFA3F4D4C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9807" y="3621673"/>
                <a:ext cx="7102201" cy="216962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𝐫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𝐩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b="1" dirty="0">
                    <a:latin typeface="+mj-lt"/>
                  </a:rPr>
                  <a:t>;   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𝐫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𝐪</m:t>
                    </m:r>
                    <m:r>
                      <a:rPr lang="en-US" sz="2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b="1" dirty="0">
                    <a:latin typeface="+mj-lt"/>
                  </a:rPr>
                  <a:t>; 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𝐫</m:t>
                        </m:r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‖"/>
                        <m:endChr m:val="‖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𝐩</m:t>
                        </m:r>
                      </m:e>
                    </m:d>
                    <m:d>
                      <m:dPr>
                        <m:begChr m:val="‖"/>
                        <m:endChr m:val="‖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𝐪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CN" sz="2400" i="1" dirty="0">
                  <a:latin typeface="+mj-lt"/>
                </a:endParaRPr>
              </a:p>
              <a:p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</a:rPr>
                      <m:t>𝐩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𝐪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=− 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𝐪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𝐩</m:t>
                    </m:r>
                  </m:oMath>
                </a14:m>
                <a:endParaRPr lang="en-US" sz="2400" b="1" dirty="0"/>
              </a:p>
              <a:p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</a:rPr>
                      <m:t>𝐩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𝐪</m:t>
                        </m:r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𝐫</m:t>
                        </m:r>
                      </m:e>
                    </m:d>
                    <m:r>
                      <a:rPr lang="en-US" altLang="zh-CN" sz="2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𝐩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𝐪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𝐩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𝐫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b="1" dirty="0">
                  <a:latin typeface="+mj-lt"/>
                </a:endParaRPr>
              </a:p>
              <a:p>
                <a:r>
                  <a:rPr lang="en-US" sz="2400" dirty="0">
                    <a:latin typeface="+mj-lt"/>
                  </a:rPr>
                  <a:t>If</a:t>
                </a:r>
                <a:r>
                  <a:rPr lang="en-US" sz="2400" b="1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</a:rPr>
                      <m:t>𝐩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𝐪</m:t>
                    </m:r>
                    <m:r>
                      <a:rPr lang="en-US" altLang="zh-CN" sz="2400" b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𝐩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𝐪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CN" sz="2400" dirty="0">
                    <a:latin typeface="+mj-lt"/>
                  </a:rPr>
                  <a:t> then</a:t>
                </a:r>
                <a:r>
                  <a:rPr lang="en-US" sz="24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CN" sz="2400" dirty="0">
                    <a:latin typeface="+mj-lt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𝐩</m:t>
                    </m:r>
                  </m:oMath>
                </a14:m>
                <a:r>
                  <a:rPr lang="en-CN" sz="2400" dirty="0"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</a:rPr>
                      <m:t>𝐪</m:t>
                    </m:r>
                  </m:oMath>
                </a14:m>
                <a:r>
                  <a:rPr lang="en-CN" sz="2400" dirty="0">
                    <a:latin typeface="+mj-lt"/>
                  </a:rPr>
                  <a:t> are parallel (in the same or opposite direction).</a:t>
                </a:r>
              </a:p>
              <a:p>
                <a:endParaRPr lang="en-CN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35" name="Content Placeholder 2">
                <a:extLst>
                  <a:ext uri="{FF2B5EF4-FFF2-40B4-BE49-F238E27FC236}">
                    <a16:creationId xmlns:a16="http://schemas.microsoft.com/office/drawing/2014/main" id="{8ECDB707-7EF6-BE44-B191-5EFA3F4D4C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9807" y="3621673"/>
                <a:ext cx="7102201" cy="2169629"/>
              </a:xfrm>
              <a:blipFill>
                <a:blip r:embed="rId6"/>
                <a:stretch>
                  <a:fillRect l="-1250" t="-3488" b="-348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551EA1F-6365-2347-9C4A-CFED4CCDD2E0}"/>
              </a:ext>
            </a:extLst>
          </p:cNvPr>
          <p:cNvCxnSpPr>
            <a:cxnSpLocks/>
          </p:cNvCxnSpPr>
          <p:nvPr/>
        </p:nvCxnSpPr>
        <p:spPr>
          <a:xfrm flipH="1" flipV="1">
            <a:off x="8377226" y="2204201"/>
            <a:ext cx="605927" cy="206253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43A10BB-F2DD-074A-8749-404181683771}"/>
                  </a:ext>
                </a:extLst>
              </p:cNvPr>
              <p:cNvSpPr txBox="1"/>
              <p:nvPr/>
            </p:nvSpPr>
            <p:spPr>
              <a:xfrm>
                <a:off x="8295805" y="1922037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𝐫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43A10BB-F2DD-074A-8749-404181683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5805" y="1922037"/>
                <a:ext cx="48601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BC6DA36-67E0-284C-8959-5839B388EB20}"/>
              </a:ext>
            </a:extLst>
          </p:cNvPr>
          <p:cNvCxnSpPr>
            <a:cxnSpLocks/>
          </p:cNvCxnSpPr>
          <p:nvPr/>
        </p:nvCxnSpPr>
        <p:spPr>
          <a:xfrm flipV="1">
            <a:off x="8938993" y="4054414"/>
            <a:ext cx="170003" cy="42575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0D6F403-7E2D-A944-B57B-3FDA6430BDF9}"/>
              </a:ext>
            </a:extLst>
          </p:cNvPr>
          <p:cNvCxnSpPr>
            <a:cxnSpLocks/>
          </p:cNvCxnSpPr>
          <p:nvPr/>
        </p:nvCxnSpPr>
        <p:spPr>
          <a:xfrm flipH="1" flipV="1">
            <a:off x="9099378" y="4054415"/>
            <a:ext cx="51254" cy="174463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0DA2408-A302-B64E-AD3B-560531A715C5}"/>
              </a:ext>
            </a:extLst>
          </p:cNvPr>
          <p:cNvCxnSpPr>
            <a:cxnSpLocks/>
          </p:cNvCxnSpPr>
          <p:nvPr/>
        </p:nvCxnSpPr>
        <p:spPr>
          <a:xfrm flipH="1" flipV="1">
            <a:off x="8999822" y="3950160"/>
            <a:ext cx="51254" cy="174463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F75FAE6-C3DD-0D4D-8E67-9A052C00BD73}"/>
              </a:ext>
            </a:extLst>
          </p:cNvPr>
          <p:cNvCxnSpPr>
            <a:cxnSpLocks/>
          </p:cNvCxnSpPr>
          <p:nvPr/>
        </p:nvCxnSpPr>
        <p:spPr>
          <a:xfrm flipV="1">
            <a:off x="8926427" y="3942646"/>
            <a:ext cx="76932" cy="141041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81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F615987-B903-6442-AFE2-0E829D7B1766}"/>
              </a:ext>
            </a:extLst>
          </p:cNvPr>
          <p:cNvCxnSpPr>
            <a:cxnSpLocks/>
          </p:cNvCxnSpPr>
          <p:nvPr/>
        </p:nvCxnSpPr>
        <p:spPr>
          <a:xfrm flipV="1">
            <a:off x="2507558" y="4216076"/>
            <a:ext cx="145913" cy="96615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riangle 1">
            <a:extLst>
              <a:ext uri="{FF2B5EF4-FFF2-40B4-BE49-F238E27FC236}">
                <a16:creationId xmlns:a16="http://schemas.microsoft.com/office/drawing/2014/main" id="{8F07B42C-FB92-2E49-877C-B5E6C555F68A}"/>
              </a:ext>
            </a:extLst>
          </p:cNvPr>
          <p:cNvSpPr/>
          <p:nvPr/>
        </p:nvSpPr>
        <p:spPr>
          <a:xfrm rot="564609">
            <a:off x="842119" y="3173628"/>
            <a:ext cx="3465074" cy="1383639"/>
          </a:xfrm>
          <a:prstGeom prst="triangle">
            <a:avLst>
              <a:gd name="adj" fmla="val 7685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585F81-06D9-4141-AF43-393666E1C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6B15-CD18-AD48-B4A6-8B862AAA934E}" type="slidenum">
              <a:rPr kumimoji="1" lang="zh-CN" altLang="en-US" smtClean="0"/>
              <a:t>15</a:t>
            </a:fld>
            <a:endParaRPr kumimoji="1" lang="zh-CN" alt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2320045-E404-D540-8B0D-0A5D6E3F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42" y="18255"/>
            <a:ext cx="10515600" cy="1325563"/>
          </a:xfrm>
        </p:spPr>
        <p:txBody>
          <a:bodyPr/>
          <a:lstStyle/>
          <a:p>
            <a:r>
              <a:rPr lang="en-CN" b="1" dirty="0"/>
              <a:t>Example 5: Triangle Normal and Area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18DAE27-A218-4A4E-B902-5C0BA6BC7168}"/>
              </a:ext>
            </a:extLst>
          </p:cNvPr>
          <p:cNvCxnSpPr>
            <a:cxnSpLocks/>
          </p:cNvCxnSpPr>
          <p:nvPr/>
        </p:nvCxnSpPr>
        <p:spPr>
          <a:xfrm flipV="1">
            <a:off x="2663483" y="1447250"/>
            <a:ext cx="402543" cy="266539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D192589-C5D8-B441-9E51-70F58A4D8BB4}"/>
                  </a:ext>
                </a:extLst>
              </p:cNvPr>
              <p:cNvSpPr txBox="1"/>
              <p:nvPr/>
            </p:nvSpPr>
            <p:spPr>
              <a:xfrm>
                <a:off x="735387" y="4319198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D192589-C5D8-B441-9E51-70F58A4D8B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387" y="4319198"/>
                <a:ext cx="486013" cy="369332"/>
              </a:xfrm>
              <a:prstGeom prst="rect">
                <a:avLst/>
              </a:prstGeom>
              <a:blipFill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178E22E-9665-7842-BBB7-C97205341128}"/>
                  </a:ext>
                </a:extLst>
              </p:cNvPr>
              <p:cNvSpPr txBox="1"/>
              <p:nvPr/>
            </p:nvSpPr>
            <p:spPr>
              <a:xfrm>
                <a:off x="2988140" y="1579943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𝐧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178E22E-9665-7842-BBB7-C972053411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140" y="1579943"/>
                <a:ext cx="48601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Oval 31">
            <a:extLst>
              <a:ext uri="{FF2B5EF4-FFF2-40B4-BE49-F238E27FC236}">
                <a16:creationId xmlns:a16="http://schemas.microsoft.com/office/drawing/2014/main" id="{AA417386-81E1-F84B-BB0A-3F3EF7189852}"/>
              </a:ext>
            </a:extLst>
          </p:cNvPr>
          <p:cNvSpPr/>
          <p:nvPr/>
        </p:nvSpPr>
        <p:spPr>
          <a:xfrm>
            <a:off x="4047716" y="4739585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4384B34-4CED-3446-81F7-237D38175249}"/>
              </a:ext>
            </a:extLst>
          </p:cNvPr>
          <p:cNvCxnSpPr>
            <a:cxnSpLocks/>
          </p:cNvCxnSpPr>
          <p:nvPr/>
        </p:nvCxnSpPr>
        <p:spPr>
          <a:xfrm flipV="1">
            <a:off x="751106" y="3379980"/>
            <a:ext cx="2768132" cy="88109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81BB9B9-9705-1E45-A4A4-4E786279E944}"/>
                  </a:ext>
                </a:extLst>
              </p:cNvPr>
              <p:cNvSpPr txBox="1"/>
              <p:nvPr/>
            </p:nvSpPr>
            <p:spPr>
              <a:xfrm>
                <a:off x="5428449" y="1849865"/>
                <a:ext cx="293058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81BB9B9-9705-1E45-A4A4-4E786279E9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8449" y="1849865"/>
                <a:ext cx="2930584" cy="369332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C0426B1-82DB-B946-A642-35E99B21BFE5}"/>
                  </a:ext>
                </a:extLst>
              </p:cNvPr>
              <p:cNvSpPr txBox="1"/>
              <p:nvPr/>
            </p:nvSpPr>
            <p:spPr>
              <a:xfrm>
                <a:off x="3456640" y="2864032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C0426B1-82DB-B946-A642-35E99B21BF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6640" y="2864032"/>
                <a:ext cx="486013" cy="369332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E228803-B76B-C942-8158-2E5F3F3981B8}"/>
                  </a:ext>
                </a:extLst>
              </p:cNvPr>
              <p:cNvSpPr txBox="1"/>
              <p:nvPr/>
            </p:nvSpPr>
            <p:spPr>
              <a:xfrm>
                <a:off x="3970697" y="4873057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E228803-B76B-C942-8158-2E5F3F398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697" y="4873057"/>
                <a:ext cx="486013" cy="369332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26D00FE-9E99-8949-835D-7707EC9037DD}"/>
              </a:ext>
            </a:extLst>
          </p:cNvPr>
          <p:cNvCxnSpPr>
            <a:cxnSpLocks/>
          </p:cNvCxnSpPr>
          <p:nvPr/>
        </p:nvCxnSpPr>
        <p:spPr>
          <a:xfrm>
            <a:off x="768039" y="4265458"/>
            <a:ext cx="3279677" cy="55419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FA9FD59F-203F-2F48-946A-CED517F3F7C9}"/>
              </a:ext>
            </a:extLst>
          </p:cNvPr>
          <p:cNvSpPr/>
          <p:nvPr/>
        </p:nvSpPr>
        <p:spPr>
          <a:xfrm>
            <a:off x="666389" y="4174081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id="{490ABC12-4369-7649-9F5B-FA2D7F4CE3A8}"/>
              </a:ext>
            </a:extLst>
          </p:cNvPr>
          <p:cNvSpPr/>
          <p:nvPr/>
        </p:nvSpPr>
        <p:spPr>
          <a:xfrm>
            <a:off x="728006" y="4099654"/>
            <a:ext cx="720000" cy="720000"/>
          </a:xfrm>
          <a:prstGeom prst="arc">
            <a:avLst>
              <a:gd name="adj1" fmla="val 17690969"/>
              <a:gd name="adj2" fmla="val 20730972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8EA6304-105A-0F4A-B080-DAFBF93F736E}"/>
                  </a:ext>
                </a:extLst>
              </p:cNvPr>
              <p:cNvSpPr txBox="1"/>
              <p:nvPr/>
            </p:nvSpPr>
            <p:spPr>
              <a:xfrm>
                <a:off x="1318303" y="4031410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CN" sz="2400" i="1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8EA6304-105A-0F4A-B080-DAFBF93F7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303" y="4031410"/>
                <a:ext cx="486013" cy="369332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D6AFC0A-01CC-0D43-81B3-EF5A2BF7588A}"/>
              </a:ext>
            </a:extLst>
          </p:cNvPr>
          <p:cNvCxnSpPr>
            <a:cxnSpLocks/>
          </p:cNvCxnSpPr>
          <p:nvPr/>
        </p:nvCxnSpPr>
        <p:spPr>
          <a:xfrm flipV="1">
            <a:off x="2902858" y="3279929"/>
            <a:ext cx="701481" cy="1371126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CC2C5F5-2221-1747-99AA-33A52BD9B504}"/>
              </a:ext>
            </a:extLst>
          </p:cNvPr>
          <p:cNvCxnSpPr>
            <a:cxnSpLocks/>
          </p:cNvCxnSpPr>
          <p:nvPr/>
        </p:nvCxnSpPr>
        <p:spPr>
          <a:xfrm flipV="1">
            <a:off x="3144236" y="4428156"/>
            <a:ext cx="133210" cy="260374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30AA293-D21E-8E47-8B3C-DB066C2C59FA}"/>
              </a:ext>
            </a:extLst>
          </p:cNvPr>
          <p:cNvCxnSpPr>
            <a:cxnSpLocks/>
          </p:cNvCxnSpPr>
          <p:nvPr/>
        </p:nvCxnSpPr>
        <p:spPr>
          <a:xfrm>
            <a:off x="3025046" y="4394964"/>
            <a:ext cx="245594" cy="4150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5482119E-19A7-DB44-8EFF-218F6C1DDCE2}"/>
              </a:ext>
            </a:extLst>
          </p:cNvPr>
          <p:cNvSpPr/>
          <p:nvPr/>
        </p:nvSpPr>
        <p:spPr>
          <a:xfrm>
            <a:off x="3492396" y="3235109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9966D98-D0DE-AE40-AE5A-3F81A95EBCB3}"/>
                  </a:ext>
                </a:extLst>
              </p:cNvPr>
              <p:cNvSpPr txBox="1"/>
              <p:nvPr/>
            </p:nvSpPr>
            <p:spPr>
              <a:xfrm>
                <a:off x="3130128" y="3944283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CN" sz="2400" i="1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9966D98-D0DE-AE40-AE5A-3F81A95EBC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0128" y="3944283"/>
                <a:ext cx="486013" cy="369332"/>
              </a:xfrm>
              <a:prstGeom prst="rect">
                <a:avLst/>
              </a:prstGeom>
              <a:blipFill>
                <a:blip r:embed="rId8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A76C397-9AA5-8943-9BD4-710205E7384A}"/>
                  </a:ext>
                </a:extLst>
              </p:cNvPr>
              <p:cNvSpPr txBox="1"/>
              <p:nvPr/>
            </p:nvSpPr>
            <p:spPr>
              <a:xfrm>
                <a:off x="7883693" y="1849865"/>
                <a:ext cx="293058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A76C397-9AA5-8943-9BD4-710205E738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3693" y="1849865"/>
                <a:ext cx="2930584" cy="369332"/>
              </a:xfrm>
              <a:prstGeom prst="rect">
                <a:avLst/>
              </a:prstGeom>
              <a:blipFill>
                <a:blip r:embed="rId9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itle 1">
            <a:extLst>
              <a:ext uri="{FF2B5EF4-FFF2-40B4-BE49-F238E27FC236}">
                <a16:creationId xmlns:a16="http://schemas.microsoft.com/office/drawing/2014/main" id="{1DCFA6D4-1240-A340-A3D3-5579BE196580}"/>
              </a:ext>
            </a:extLst>
          </p:cNvPr>
          <p:cNvSpPr txBox="1">
            <a:spLocks/>
          </p:cNvSpPr>
          <p:nvPr/>
        </p:nvSpPr>
        <p:spPr>
          <a:xfrm>
            <a:off x="5274282" y="1210571"/>
            <a:ext cx="1985971" cy="940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Edge vectors:</a:t>
            </a:r>
            <a:endParaRPr lang="en-CN" sz="2400" dirty="0"/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62735A48-6B61-3E42-B6AD-9A984AF94A23}"/>
              </a:ext>
            </a:extLst>
          </p:cNvPr>
          <p:cNvSpPr txBox="1">
            <a:spLocks/>
          </p:cNvSpPr>
          <p:nvPr/>
        </p:nvSpPr>
        <p:spPr>
          <a:xfrm>
            <a:off x="5274282" y="2185810"/>
            <a:ext cx="1985971" cy="940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Normal:</a:t>
            </a:r>
            <a:endParaRPr lang="en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13D56C8-6F39-7B4E-AF0B-CC6A9614B57B}"/>
                  </a:ext>
                </a:extLst>
              </p:cNvPr>
              <p:cNvSpPr txBox="1"/>
              <p:nvPr/>
            </p:nvSpPr>
            <p:spPr>
              <a:xfrm>
                <a:off x="5428449" y="2841798"/>
                <a:ext cx="516238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)/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b="1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13D56C8-6F39-7B4E-AF0B-CC6A9614B5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8449" y="2841798"/>
                <a:ext cx="5162386" cy="369332"/>
              </a:xfrm>
              <a:prstGeom prst="rect">
                <a:avLst/>
              </a:prstGeom>
              <a:blipFill>
                <a:blip r:embed="rId10"/>
                <a:stretch>
                  <a:fillRect b="-3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itle 1">
            <a:extLst>
              <a:ext uri="{FF2B5EF4-FFF2-40B4-BE49-F238E27FC236}">
                <a16:creationId xmlns:a16="http://schemas.microsoft.com/office/drawing/2014/main" id="{B619833F-BC81-E84B-BC3F-95D25FAC97C8}"/>
              </a:ext>
            </a:extLst>
          </p:cNvPr>
          <p:cNvSpPr txBox="1">
            <a:spLocks/>
          </p:cNvSpPr>
          <p:nvPr/>
        </p:nvSpPr>
        <p:spPr>
          <a:xfrm>
            <a:off x="5274282" y="3090896"/>
            <a:ext cx="1985971" cy="940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Area:</a:t>
            </a:r>
            <a:endParaRPr lang="en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B035373-39BF-BA41-8C31-CAFE3495B43A}"/>
                  </a:ext>
                </a:extLst>
              </p:cNvPr>
              <p:cNvSpPr txBox="1"/>
              <p:nvPr/>
            </p:nvSpPr>
            <p:spPr>
              <a:xfrm>
                <a:off x="6267267" y="3635863"/>
                <a:ext cx="198597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endParaRPr lang="en-US" sz="2400" i="1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B035373-39BF-BA41-8C31-CAFE3495B4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7267" y="3635863"/>
                <a:ext cx="1985971" cy="369332"/>
              </a:xfrm>
              <a:prstGeom prst="rect">
                <a:avLst/>
              </a:prstGeom>
              <a:blipFill>
                <a:blip r:embed="rId11"/>
                <a:stretch>
                  <a:fillRect l="-5096" b="-333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6CDC8E3-4C94-1F4C-9F8F-BB5C579EAFF7}"/>
                  </a:ext>
                </a:extLst>
              </p:cNvPr>
              <p:cNvSpPr txBox="1"/>
              <p:nvPr/>
            </p:nvSpPr>
            <p:spPr>
              <a:xfrm>
                <a:off x="6533486" y="4135684"/>
                <a:ext cx="322545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e>
                    </m:d>
                    <m:d>
                      <m:dPr>
                        <m:begChr m:val="‖"/>
                        <m:endChr m:val="‖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endParaRPr lang="en-US" sz="2400" i="1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6CDC8E3-4C94-1F4C-9F8F-BB5C579EAF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3486" y="4135684"/>
                <a:ext cx="3225454" cy="369332"/>
              </a:xfrm>
              <a:prstGeom prst="rect">
                <a:avLst/>
              </a:prstGeom>
              <a:blipFill>
                <a:blip r:embed="rId12"/>
                <a:stretch>
                  <a:fillRect l="-1961" b="-333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93FB7579-E853-4641-9632-A757AC63B3FE}"/>
                  </a:ext>
                </a:extLst>
              </p:cNvPr>
              <p:cNvSpPr txBox="1"/>
              <p:nvPr/>
            </p:nvSpPr>
            <p:spPr>
              <a:xfrm>
                <a:off x="5920027" y="4632233"/>
                <a:ext cx="322545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400" i="1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93FB7579-E853-4641-9632-A757AC63B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0027" y="4632233"/>
                <a:ext cx="3225454" cy="369332"/>
              </a:xfrm>
              <a:prstGeom prst="rect">
                <a:avLst/>
              </a:prstGeom>
              <a:blipFill>
                <a:blip r:embed="rId13"/>
                <a:stretch>
                  <a:fillRect b="-3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A7494334-DBE3-AB45-9C0C-4F5CC0622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747" y="5473381"/>
            <a:ext cx="10515600" cy="1281436"/>
          </a:xfrm>
        </p:spPr>
        <p:txBody>
          <a:bodyPr>
            <a:normAutofit/>
          </a:bodyPr>
          <a:lstStyle/>
          <a:p>
            <a:r>
              <a:rPr lang="en-CN" sz="2400" dirty="0">
                <a:latin typeface="+mj-lt"/>
              </a:rPr>
              <a:t>Cross product gives both the normal and the area.</a:t>
            </a:r>
          </a:p>
          <a:p>
            <a:r>
              <a:rPr lang="en-CN" sz="2400" dirty="0">
                <a:latin typeface="+mj-lt"/>
              </a:rPr>
              <a:t>The normal depends on the triangle index order, also known as topological order.</a:t>
            </a:r>
          </a:p>
        </p:txBody>
      </p:sp>
    </p:spTree>
    <p:extLst>
      <p:ext uri="{BB962C8B-B14F-4D97-AF65-F5344CB8AC3E}">
        <p14:creationId xmlns:p14="http://schemas.microsoft.com/office/powerpoint/2010/main" val="261520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8" grpId="0"/>
      <p:bldP spid="60" grpId="0"/>
      <p:bldP spid="61" grpId="0"/>
      <p:bldP spid="6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585F81-06D9-4141-AF43-393666E1C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6B15-CD18-AD48-B4A6-8B862AAA934E}" type="slidenum">
              <a:rPr kumimoji="1" lang="zh-CN" altLang="en-US" smtClean="0"/>
              <a:t>16</a:t>
            </a:fld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D192589-C5D8-B441-9E51-70F58A4D8BB4}"/>
                  </a:ext>
                </a:extLst>
              </p:cNvPr>
              <p:cNvSpPr txBox="1"/>
              <p:nvPr/>
            </p:nvSpPr>
            <p:spPr>
              <a:xfrm>
                <a:off x="4950060" y="3342965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D192589-C5D8-B441-9E51-70F58A4D8B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0060" y="3342965"/>
                <a:ext cx="486013" cy="369332"/>
              </a:xfrm>
              <a:prstGeom prst="rect">
                <a:avLst/>
              </a:prstGeom>
              <a:blipFill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Oval 31">
            <a:extLst>
              <a:ext uri="{FF2B5EF4-FFF2-40B4-BE49-F238E27FC236}">
                <a16:creationId xmlns:a16="http://schemas.microsoft.com/office/drawing/2014/main" id="{AA417386-81E1-F84B-BB0A-3F3EF7189852}"/>
              </a:ext>
            </a:extLst>
          </p:cNvPr>
          <p:cNvSpPr/>
          <p:nvPr/>
        </p:nvSpPr>
        <p:spPr>
          <a:xfrm>
            <a:off x="9349184" y="2735613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4384B34-4CED-3446-81F7-237D38175249}"/>
              </a:ext>
            </a:extLst>
          </p:cNvPr>
          <p:cNvCxnSpPr>
            <a:cxnSpLocks/>
          </p:cNvCxnSpPr>
          <p:nvPr/>
        </p:nvCxnSpPr>
        <p:spPr>
          <a:xfrm flipV="1">
            <a:off x="4965779" y="2403747"/>
            <a:ext cx="2768132" cy="88109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C0426B1-82DB-B946-A642-35E99B21BFE5}"/>
                  </a:ext>
                </a:extLst>
              </p:cNvPr>
              <p:cNvSpPr txBox="1"/>
              <p:nvPr/>
            </p:nvSpPr>
            <p:spPr>
              <a:xfrm>
                <a:off x="7890357" y="2137347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C0426B1-82DB-B946-A642-35E99B21BF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0357" y="2137347"/>
                <a:ext cx="486013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E228803-B76B-C942-8158-2E5F3F3981B8}"/>
                  </a:ext>
                </a:extLst>
              </p:cNvPr>
              <p:cNvSpPr txBox="1"/>
              <p:nvPr/>
            </p:nvSpPr>
            <p:spPr>
              <a:xfrm>
                <a:off x="9349184" y="2922708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E228803-B76B-C942-8158-2E5F3F398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9184" y="2922708"/>
                <a:ext cx="486013" cy="369332"/>
              </a:xfrm>
              <a:prstGeom prst="rect">
                <a:avLst/>
              </a:prstGeom>
              <a:blipFill>
                <a:blip r:embed="rId4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26D00FE-9E99-8949-835D-7707EC9037DD}"/>
              </a:ext>
            </a:extLst>
          </p:cNvPr>
          <p:cNvCxnSpPr>
            <a:cxnSpLocks/>
          </p:cNvCxnSpPr>
          <p:nvPr/>
        </p:nvCxnSpPr>
        <p:spPr>
          <a:xfrm flipV="1">
            <a:off x="4972706" y="2838832"/>
            <a:ext cx="4381126" cy="44991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FA9FD59F-203F-2F48-946A-CED517F3F7C9}"/>
              </a:ext>
            </a:extLst>
          </p:cNvPr>
          <p:cNvSpPr/>
          <p:nvPr/>
        </p:nvSpPr>
        <p:spPr>
          <a:xfrm>
            <a:off x="4881062" y="3197848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482119E-19A7-DB44-8EFF-218F6C1DDCE2}"/>
              </a:ext>
            </a:extLst>
          </p:cNvPr>
          <p:cNvSpPr/>
          <p:nvPr/>
        </p:nvSpPr>
        <p:spPr>
          <a:xfrm>
            <a:off x="7707069" y="2258876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1DCFA6D4-1240-A340-A3D3-5579BE196580}"/>
              </a:ext>
            </a:extLst>
          </p:cNvPr>
          <p:cNvSpPr txBox="1">
            <a:spLocks/>
          </p:cNvSpPr>
          <p:nvPr/>
        </p:nvSpPr>
        <p:spPr>
          <a:xfrm>
            <a:off x="1989898" y="3866321"/>
            <a:ext cx="8392594" cy="1439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Quiz: How to test if three points are on the same line (co-linear)?</a:t>
            </a:r>
            <a:endParaRPr lang="en-CN" sz="2400" dirty="0"/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68AA4023-004B-B246-9748-41BE57DCD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622" y="1288392"/>
            <a:ext cx="2305050" cy="302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085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E76E39DB-1DDE-6941-887D-3A20D045DED0}"/>
              </a:ext>
            </a:extLst>
          </p:cNvPr>
          <p:cNvSpPr txBox="1">
            <a:spLocks/>
          </p:cNvSpPr>
          <p:nvPr/>
        </p:nvSpPr>
        <p:spPr>
          <a:xfrm>
            <a:off x="1236607" y="5345970"/>
            <a:ext cx="4511950" cy="1001007"/>
          </a:xfrm>
          <a:prstGeom prst="rect">
            <a:avLst/>
          </a:prstGeom>
          <a:solidFill>
            <a:schemeClr val="bg2"/>
          </a:solidFill>
          <a:ln>
            <a:solidFill>
              <a:schemeClr val="dk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CN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585F81-06D9-4141-AF43-393666E1C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6B15-CD18-AD48-B4A6-8B862AAA934E}" type="slidenum">
              <a:rPr kumimoji="1" lang="zh-CN" altLang="en-US" smtClean="0"/>
              <a:t>17</a:t>
            </a:fld>
            <a:endParaRPr kumimoji="1" lang="zh-CN" alt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2320045-E404-D540-8B0D-0A5D6E3F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42" y="18255"/>
            <a:ext cx="10515600" cy="1325563"/>
          </a:xfrm>
        </p:spPr>
        <p:txBody>
          <a:bodyPr/>
          <a:lstStyle/>
          <a:p>
            <a:r>
              <a:rPr lang="en-CN" b="1" dirty="0"/>
              <a:t>Example 6: Triangle Inside/Outside Test</a:t>
            </a:r>
          </a:p>
        </p:txBody>
      </p:sp>
      <p:sp>
        <p:nvSpPr>
          <p:cNvPr id="27" name="Triangle 26">
            <a:extLst>
              <a:ext uri="{FF2B5EF4-FFF2-40B4-BE49-F238E27FC236}">
                <a16:creationId xmlns:a16="http://schemas.microsoft.com/office/drawing/2014/main" id="{422E3765-0E4F-9049-BF00-8B2A0986E55D}"/>
              </a:ext>
            </a:extLst>
          </p:cNvPr>
          <p:cNvSpPr/>
          <p:nvPr/>
        </p:nvSpPr>
        <p:spPr>
          <a:xfrm rot="564609">
            <a:off x="1798344" y="2866431"/>
            <a:ext cx="3465074" cy="1383639"/>
          </a:xfrm>
          <a:prstGeom prst="triangle">
            <a:avLst>
              <a:gd name="adj" fmla="val 7685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77D48EC-FDD5-904A-899C-92F195B9DEAB}"/>
              </a:ext>
            </a:extLst>
          </p:cNvPr>
          <p:cNvCxnSpPr>
            <a:cxnSpLocks/>
          </p:cNvCxnSpPr>
          <p:nvPr/>
        </p:nvCxnSpPr>
        <p:spPr>
          <a:xfrm flipV="1">
            <a:off x="3300563" y="1435592"/>
            <a:ext cx="338574" cy="224183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34366AD-9A61-AB4A-8F86-F465AE6B29EB}"/>
                  </a:ext>
                </a:extLst>
              </p:cNvPr>
              <p:cNvSpPr txBox="1"/>
              <p:nvPr/>
            </p:nvSpPr>
            <p:spPr>
              <a:xfrm>
                <a:off x="1691612" y="4012001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34366AD-9A61-AB4A-8F86-F465AE6B29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12" y="4012001"/>
                <a:ext cx="486013" cy="369332"/>
              </a:xfrm>
              <a:prstGeom prst="rect">
                <a:avLst/>
              </a:prstGeom>
              <a:blipFill>
                <a:blip r:embed="rId2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D865BC4-C1F0-C642-B364-3A199DB7EEC6}"/>
                  </a:ext>
                </a:extLst>
              </p:cNvPr>
              <p:cNvSpPr txBox="1"/>
              <p:nvPr/>
            </p:nvSpPr>
            <p:spPr>
              <a:xfrm>
                <a:off x="3187849" y="1227776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𝐧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D865BC4-C1F0-C642-B364-3A199DB7EE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7849" y="1227776"/>
                <a:ext cx="48601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>
            <a:extLst>
              <a:ext uri="{FF2B5EF4-FFF2-40B4-BE49-F238E27FC236}">
                <a16:creationId xmlns:a16="http://schemas.microsoft.com/office/drawing/2014/main" id="{A69A4CFE-5953-0047-AB92-C7A73EE9BCB3}"/>
              </a:ext>
            </a:extLst>
          </p:cNvPr>
          <p:cNvSpPr/>
          <p:nvPr/>
        </p:nvSpPr>
        <p:spPr>
          <a:xfrm>
            <a:off x="5003941" y="4432388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32709E7-56A1-EA4E-8279-C4292150BBA7}"/>
              </a:ext>
            </a:extLst>
          </p:cNvPr>
          <p:cNvCxnSpPr>
            <a:cxnSpLocks/>
            <a:endCxn id="43" idx="6"/>
          </p:cNvCxnSpPr>
          <p:nvPr/>
        </p:nvCxnSpPr>
        <p:spPr>
          <a:xfrm flipH="1">
            <a:off x="1805902" y="3790232"/>
            <a:ext cx="2104332" cy="16829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85FBCE7-8719-A946-9A5E-ED3A6597AD99}"/>
                  </a:ext>
                </a:extLst>
              </p:cNvPr>
              <p:cNvSpPr txBox="1"/>
              <p:nvPr/>
            </p:nvSpPr>
            <p:spPr>
              <a:xfrm>
                <a:off x="4412865" y="2556835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85FBCE7-8719-A946-9A5E-ED3A6597AD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2865" y="2556835"/>
                <a:ext cx="486013" cy="369332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942BD7A-DFE5-FD4F-9FA1-335A289EE107}"/>
                  </a:ext>
                </a:extLst>
              </p:cNvPr>
              <p:cNvSpPr txBox="1"/>
              <p:nvPr/>
            </p:nvSpPr>
            <p:spPr>
              <a:xfrm>
                <a:off x="4926922" y="4565860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942BD7A-DFE5-FD4F-9FA1-335A289EE1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6922" y="4565860"/>
                <a:ext cx="486013" cy="369332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A6B99F4-B34A-EF4A-BA14-84211DD99A0E}"/>
              </a:ext>
            </a:extLst>
          </p:cNvPr>
          <p:cNvCxnSpPr>
            <a:cxnSpLocks/>
          </p:cNvCxnSpPr>
          <p:nvPr/>
        </p:nvCxnSpPr>
        <p:spPr>
          <a:xfrm>
            <a:off x="3927167" y="3786723"/>
            <a:ext cx="1103616" cy="69565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E00D0129-F42A-F540-A234-55E4F774C135}"/>
              </a:ext>
            </a:extLst>
          </p:cNvPr>
          <p:cNvSpPr/>
          <p:nvPr/>
        </p:nvSpPr>
        <p:spPr>
          <a:xfrm>
            <a:off x="1622614" y="3866884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03C4576-8362-2543-BCFE-3181EF8724D2}"/>
              </a:ext>
            </a:extLst>
          </p:cNvPr>
          <p:cNvSpPr/>
          <p:nvPr/>
        </p:nvSpPr>
        <p:spPr>
          <a:xfrm>
            <a:off x="4448621" y="2927912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D7A12121-EAA9-E945-A738-F5AE15FB9D05}"/>
              </a:ext>
            </a:extLst>
          </p:cNvPr>
          <p:cNvSpPr/>
          <p:nvPr/>
        </p:nvSpPr>
        <p:spPr>
          <a:xfrm>
            <a:off x="3841236" y="3677424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AACD0E3-E1D0-F445-86A9-685079B69A12}"/>
                  </a:ext>
                </a:extLst>
              </p:cNvPr>
              <p:cNvSpPr txBox="1"/>
              <p:nvPr/>
            </p:nvSpPr>
            <p:spPr>
              <a:xfrm>
                <a:off x="3933961" y="3394999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𝐩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AACD0E3-E1D0-F445-86A9-685079B69A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3961" y="3394999"/>
                <a:ext cx="486013" cy="369332"/>
              </a:xfrm>
              <a:prstGeom prst="rect">
                <a:avLst/>
              </a:prstGeom>
              <a:blipFill>
                <a:blip r:embed="rId6"/>
                <a:stretch>
                  <a:fillRect b="-233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rc 1">
            <a:extLst>
              <a:ext uri="{FF2B5EF4-FFF2-40B4-BE49-F238E27FC236}">
                <a16:creationId xmlns:a16="http://schemas.microsoft.com/office/drawing/2014/main" id="{627D527F-E416-B748-927A-7A2833C84E2D}"/>
              </a:ext>
            </a:extLst>
          </p:cNvPr>
          <p:cNvSpPr/>
          <p:nvPr/>
        </p:nvSpPr>
        <p:spPr>
          <a:xfrm rot="520575">
            <a:off x="3258108" y="1877111"/>
            <a:ext cx="596943" cy="314490"/>
          </a:xfrm>
          <a:prstGeom prst="arc">
            <a:avLst>
              <a:gd name="adj1" fmla="val 19344744"/>
              <a:gd name="adj2" fmla="val 12490843"/>
            </a:avLst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0DDBE551-1600-E544-A61E-0C70CE1B1655}"/>
              </a:ext>
            </a:extLst>
          </p:cNvPr>
          <p:cNvSpPr/>
          <p:nvPr/>
        </p:nvSpPr>
        <p:spPr>
          <a:xfrm rot="520575">
            <a:off x="3490155" y="3917606"/>
            <a:ext cx="596943" cy="314490"/>
          </a:xfrm>
          <a:prstGeom prst="arc">
            <a:avLst>
              <a:gd name="adj1" fmla="val 19344744"/>
              <a:gd name="adj2" fmla="val 12490843"/>
            </a:avLst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4EEF834-F2AD-1143-9C70-6D76459E4CAF}"/>
              </a:ext>
            </a:extLst>
          </p:cNvPr>
          <p:cNvCxnSpPr>
            <a:cxnSpLocks/>
          </p:cNvCxnSpPr>
          <p:nvPr/>
        </p:nvCxnSpPr>
        <p:spPr>
          <a:xfrm flipV="1">
            <a:off x="3789239" y="2792733"/>
            <a:ext cx="193856" cy="128359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itle 1">
                <a:extLst>
                  <a:ext uri="{FF2B5EF4-FFF2-40B4-BE49-F238E27FC236}">
                    <a16:creationId xmlns:a16="http://schemas.microsoft.com/office/drawing/2014/main" id="{D9DEABF9-6F38-BB4D-962D-537B9D8C194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6607" y="5277314"/>
                <a:ext cx="3644672" cy="65931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zh-CN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</a:rPr>
                      <m:t>𝐩</m:t>
                    </m:r>
                  </m:oMath>
                </a14:m>
                <a:r>
                  <a:rPr lang="en-US" altLang="zh-CN" sz="2400" dirty="0"/>
                  <a:t> is inside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dirty="0"/>
                  <a:t>, then:</a:t>
                </a:r>
                <a:endParaRPr lang="en-CN" sz="2400" dirty="0"/>
              </a:p>
            </p:txBody>
          </p:sp>
        </mc:Choice>
        <mc:Fallback xmlns="">
          <p:sp>
            <p:nvSpPr>
              <p:cNvPr id="26" name="Title 1">
                <a:extLst>
                  <a:ext uri="{FF2B5EF4-FFF2-40B4-BE49-F238E27FC236}">
                    <a16:creationId xmlns:a16="http://schemas.microsoft.com/office/drawing/2014/main" id="{D9DEABF9-6F38-BB4D-962D-537B9D8C19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607" y="5277314"/>
                <a:ext cx="3644672" cy="659313"/>
              </a:xfrm>
              <a:prstGeom prst="rect">
                <a:avLst/>
              </a:prstGeom>
              <a:blipFill>
                <a:blip r:embed="rId7"/>
                <a:stretch>
                  <a:fillRect l="-2778" b="-377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83BB5F6-0389-4143-BB94-FD00AEB035CA}"/>
                  </a:ext>
                </a:extLst>
              </p:cNvPr>
              <p:cNvSpPr txBox="1"/>
              <p:nvPr/>
            </p:nvSpPr>
            <p:spPr>
              <a:xfrm>
                <a:off x="1444952" y="5866231"/>
                <a:ext cx="399274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</m:d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</m:d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𝐧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83BB5F6-0389-4143-BB94-FD00AEB035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952" y="5866231"/>
                <a:ext cx="3992742" cy="369332"/>
              </a:xfrm>
              <a:prstGeom prst="rect">
                <a:avLst/>
              </a:prstGeom>
              <a:blipFill>
                <a:blip r:embed="rId8"/>
                <a:stretch>
                  <a:fillRect b="-2258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itle 1">
            <a:extLst>
              <a:ext uri="{FF2B5EF4-FFF2-40B4-BE49-F238E27FC236}">
                <a16:creationId xmlns:a16="http://schemas.microsoft.com/office/drawing/2014/main" id="{8C49172F-7570-5C4A-BF92-EFA063589AAE}"/>
              </a:ext>
            </a:extLst>
          </p:cNvPr>
          <p:cNvSpPr txBox="1">
            <a:spLocks/>
          </p:cNvSpPr>
          <p:nvPr/>
        </p:nvSpPr>
        <p:spPr>
          <a:xfrm>
            <a:off x="6246083" y="5345970"/>
            <a:ext cx="4511950" cy="1001007"/>
          </a:xfrm>
          <a:prstGeom prst="rect">
            <a:avLst/>
          </a:prstGeom>
          <a:solidFill>
            <a:schemeClr val="bg2"/>
          </a:solidFill>
          <a:ln>
            <a:solidFill>
              <a:schemeClr val="dk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CN" sz="2400" dirty="0"/>
          </a:p>
        </p:txBody>
      </p:sp>
      <p:sp>
        <p:nvSpPr>
          <p:cNvPr id="33" name="Triangle 32">
            <a:extLst>
              <a:ext uri="{FF2B5EF4-FFF2-40B4-BE49-F238E27FC236}">
                <a16:creationId xmlns:a16="http://schemas.microsoft.com/office/drawing/2014/main" id="{C378DA08-0915-BE4F-A663-B3CE4CCE58AA}"/>
              </a:ext>
            </a:extLst>
          </p:cNvPr>
          <p:cNvSpPr/>
          <p:nvPr/>
        </p:nvSpPr>
        <p:spPr>
          <a:xfrm rot="564609">
            <a:off x="6807820" y="2902392"/>
            <a:ext cx="3465074" cy="1383639"/>
          </a:xfrm>
          <a:prstGeom prst="triangle">
            <a:avLst>
              <a:gd name="adj" fmla="val 7685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0846A96-9F4B-2547-8A26-F1B9F334D5C0}"/>
              </a:ext>
            </a:extLst>
          </p:cNvPr>
          <p:cNvCxnSpPr>
            <a:cxnSpLocks/>
          </p:cNvCxnSpPr>
          <p:nvPr/>
        </p:nvCxnSpPr>
        <p:spPr>
          <a:xfrm flipV="1">
            <a:off x="8310039" y="1471553"/>
            <a:ext cx="338574" cy="224183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6CCC90C-F459-7242-8A8F-587C9302A7EB}"/>
                  </a:ext>
                </a:extLst>
              </p:cNvPr>
              <p:cNvSpPr txBox="1"/>
              <p:nvPr/>
            </p:nvSpPr>
            <p:spPr>
              <a:xfrm>
                <a:off x="6701088" y="4047962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6CCC90C-F459-7242-8A8F-587C9302A7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1088" y="4047962"/>
                <a:ext cx="486013" cy="369332"/>
              </a:xfrm>
              <a:prstGeom prst="rect">
                <a:avLst/>
              </a:prstGeom>
              <a:blipFill>
                <a:blip r:embed="rId9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8E6A6C1-133A-884B-AA54-741CDAF6533E}"/>
                  </a:ext>
                </a:extLst>
              </p:cNvPr>
              <p:cNvSpPr txBox="1"/>
              <p:nvPr/>
            </p:nvSpPr>
            <p:spPr>
              <a:xfrm>
                <a:off x="8197325" y="1263737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𝐧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8E6A6C1-133A-884B-AA54-741CDAF653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7325" y="1263737"/>
                <a:ext cx="48601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Oval 45">
            <a:extLst>
              <a:ext uri="{FF2B5EF4-FFF2-40B4-BE49-F238E27FC236}">
                <a16:creationId xmlns:a16="http://schemas.microsoft.com/office/drawing/2014/main" id="{3B878194-BF99-5C42-A5B0-D3C84AA5F81C}"/>
              </a:ext>
            </a:extLst>
          </p:cNvPr>
          <p:cNvSpPr/>
          <p:nvPr/>
        </p:nvSpPr>
        <p:spPr>
          <a:xfrm>
            <a:off x="10013417" y="4468349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C5A39D5-E5C3-E44D-9CA7-E6E918402D1C}"/>
              </a:ext>
            </a:extLst>
          </p:cNvPr>
          <p:cNvCxnSpPr>
            <a:cxnSpLocks/>
          </p:cNvCxnSpPr>
          <p:nvPr/>
        </p:nvCxnSpPr>
        <p:spPr>
          <a:xfrm flipH="1" flipV="1">
            <a:off x="6802160" y="4041516"/>
            <a:ext cx="1610662" cy="75155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AB3AD82-77CA-0B49-98A0-A670F410E6A9}"/>
                  </a:ext>
                </a:extLst>
              </p:cNvPr>
              <p:cNvSpPr txBox="1"/>
              <p:nvPr/>
            </p:nvSpPr>
            <p:spPr>
              <a:xfrm>
                <a:off x="9422341" y="2592796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AB3AD82-77CA-0B49-98A0-A670F410E6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2341" y="2592796"/>
                <a:ext cx="486013" cy="369332"/>
              </a:xfrm>
              <a:prstGeom prst="rect">
                <a:avLst/>
              </a:prstGeom>
              <a:blipFill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7B9C30D-F941-7645-BE5B-2795EF63B37E}"/>
                  </a:ext>
                </a:extLst>
              </p:cNvPr>
              <p:cNvSpPr txBox="1"/>
              <p:nvPr/>
            </p:nvSpPr>
            <p:spPr>
              <a:xfrm>
                <a:off x="9936398" y="4601821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7B9C30D-F941-7645-BE5B-2795EF63B3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6398" y="4601821"/>
                <a:ext cx="486013" cy="369332"/>
              </a:xfrm>
              <a:prstGeom prst="rect">
                <a:avLst/>
              </a:prstGeom>
              <a:blipFill>
                <a:blip r:embed="rId1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3257989A-9D09-7845-89F6-30D30DBB4473}"/>
              </a:ext>
            </a:extLst>
          </p:cNvPr>
          <p:cNvCxnSpPr>
            <a:cxnSpLocks/>
          </p:cNvCxnSpPr>
          <p:nvPr/>
        </p:nvCxnSpPr>
        <p:spPr>
          <a:xfrm flipV="1">
            <a:off x="8382112" y="4575436"/>
            <a:ext cx="1645641" cy="20592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>
            <a:extLst>
              <a:ext uri="{FF2B5EF4-FFF2-40B4-BE49-F238E27FC236}">
                <a16:creationId xmlns:a16="http://schemas.microsoft.com/office/drawing/2014/main" id="{CDD6A09B-141F-3B43-B264-EDF2D68DE0FF}"/>
              </a:ext>
            </a:extLst>
          </p:cNvPr>
          <p:cNvSpPr/>
          <p:nvPr/>
        </p:nvSpPr>
        <p:spPr>
          <a:xfrm>
            <a:off x="6632090" y="3902845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40C5F5F-34F7-FD45-AC42-121838A8BED6}"/>
              </a:ext>
            </a:extLst>
          </p:cNvPr>
          <p:cNvSpPr/>
          <p:nvPr/>
        </p:nvSpPr>
        <p:spPr>
          <a:xfrm>
            <a:off x="9458097" y="2963873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92A8B940-3781-7742-86B6-8E99FCB46DB8}"/>
              </a:ext>
            </a:extLst>
          </p:cNvPr>
          <p:cNvSpPr/>
          <p:nvPr/>
        </p:nvSpPr>
        <p:spPr>
          <a:xfrm>
            <a:off x="8318770" y="4689720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B6471AC4-6A35-B143-8657-9B041FBEE5EF}"/>
                  </a:ext>
                </a:extLst>
              </p:cNvPr>
              <p:cNvSpPr txBox="1"/>
              <p:nvPr/>
            </p:nvSpPr>
            <p:spPr>
              <a:xfrm>
                <a:off x="8410414" y="4736525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𝐩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B6471AC4-6A35-B143-8657-9B041FBEE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0414" y="4736525"/>
                <a:ext cx="486013" cy="369332"/>
              </a:xfrm>
              <a:prstGeom prst="rect">
                <a:avLst/>
              </a:prstGeom>
              <a:blipFill>
                <a:blip r:embed="rId13"/>
                <a:stretch>
                  <a:fillRect b="-2258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Arc 58">
            <a:extLst>
              <a:ext uri="{FF2B5EF4-FFF2-40B4-BE49-F238E27FC236}">
                <a16:creationId xmlns:a16="http://schemas.microsoft.com/office/drawing/2014/main" id="{4C1433CC-9BB2-0740-B0C4-64FEE57BE8E8}"/>
              </a:ext>
            </a:extLst>
          </p:cNvPr>
          <p:cNvSpPr/>
          <p:nvPr/>
        </p:nvSpPr>
        <p:spPr>
          <a:xfrm rot="520575">
            <a:off x="8267584" y="1913072"/>
            <a:ext cx="596943" cy="314490"/>
          </a:xfrm>
          <a:prstGeom prst="arc">
            <a:avLst>
              <a:gd name="adj1" fmla="val 19344744"/>
              <a:gd name="adj2" fmla="val 12490843"/>
            </a:avLst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60" name="Arc 59">
            <a:extLst>
              <a:ext uri="{FF2B5EF4-FFF2-40B4-BE49-F238E27FC236}">
                <a16:creationId xmlns:a16="http://schemas.microsoft.com/office/drawing/2014/main" id="{54ADA9B0-D4C5-AB44-ADC4-83CE6F3684EB}"/>
              </a:ext>
            </a:extLst>
          </p:cNvPr>
          <p:cNvSpPr/>
          <p:nvPr/>
        </p:nvSpPr>
        <p:spPr>
          <a:xfrm rot="520575">
            <a:off x="7959078" y="4297172"/>
            <a:ext cx="596943" cy="314490"/>
          </a:xfrm>
          <a:prstGeom prst="arc">
            <a:avLst>
              <a:gd name="adj1" fmla="val 19344744"/>
              <a:gd name="adj2" fmla="val 12490843"/>
            </a:avLst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DD7AAD5F-17B0-7241-B63F-76F350A13FA0}"/>
              </a:ext>
            </a:extLst>
          </p:cNvPr>
          <p:cNvCxnSpPr>
            <a:cxnSpLocks/>
          </p:cNvCxnSpPr>
          <p:nvPr/>
        </p:nvCxnSpPr>
        <p:spPr>
          <a:xfrm flipV="1">
            <a:off x="8138255" y="4454417"/>
            <a:ext cx="109023" cy="721884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itle 1">
                <a:extLst>
                  <a:ext uri="{FF2B5EF4-FFF2-40B4-BE49-F238E27FC236}">
                    <a16:creationId xmlns:a16="http://schemas.microsoft.com/office/drawing/2014/main" id="{F0EAAC80-EBC9-C043-A914-46D7639C888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46083" y="5277314"/>
                <a:ext cx="3644672" cy="65931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zh-CN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</a:rPr>
                      <m:t>𝐩</m:t>
                    </m:r>
                  </m:oMath>
                </a14:m>
                <a:r>
                  <a:rPr lang="en-US" altLang="zh-CN" sz="2400" dirty="0"/>
                  <a:t> is outside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dirty="0"/>
                  <a:t>, then:</a:t>
                </a:r>
                <a:endParaRPr lang="en-CN" sz="2400" dirty="0"/>
              </a:p>
            </p:txBody>
          </p:sp>
        </mc:Choice>
        <mc:Fallback xmlns="">
          <p:sp>
            <p:nvSpPr>
              <p:cNvPr id="62" name="Title 1">
                <a:extLst>
                  <a:ext uri="{FF2B5EF4-FFF2-40B4-BE49-F238E27FC236}">
                    <a16:creationId xmlns:a16="http://schemas.microsoft.com/office/drawing/2014/main" id="{F0EAAC80-EBC9-C043-A914-46D7639C88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083" y="5277314"/>
                <a:ext cx="3644672" cy="659313"/>
              </a:xfrm>
              <a:prstGeom prst="rect">
                <a:avLst/>
              </a:prstGeom>
              <a:blipFill>
                <a:blip r:embed="rId14"/>
                <a:stretch>
                  <a:fillRect l="-2787" r="-2091" b="-377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3ECD80E8-BC60-F84A-8E1E-7F1221B5E3AF}"/>
                  </a:ext>
                </a:extLst>
              </p:cNvPr>
              <p:cNvSpPr txBox="1"/>
              <p:nvPr/>
            </p:nvSpPr>
            <p:spPr>
              <a:xfrm>
                <a:off x="6454428" y="5866231"/>
                <a:ext cx="399274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</m:d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</m:d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𝐧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3ECD80E8-BC60-F84A-8E1E-7F1221B5E3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428" y="5866231"/>
                <a:ext cx="3992742" cy="369332"/>
              </a:xfrm>
              <a:prstGeom prst="rect">
                <a:avLst/>
              </a:prstGeom>
              <a:blipFill>
                <a:blip r:embed="rId15"/>
                <a:stretch>
                  <a:fillRect b="-2258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663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44" grpId="0"/>
      <p:bldP spid="45" grpId="0"/>
      <p:bldP spid="46" grpId="0" animBg="1"/>
      <p:bldP spid="48" grpId="0"/>
      <p:bldP spid="50" grpId="0"/>
      <p:bldP spid="55" grpId="0" animBg="1"/>
      <p:bldP spid="56" grpId="0" animBg="1"/>
      <p:bldP spid="57" grpId="0" animBg="1"/>
      <p:bldP spid="58" grpId="0"/>
      <p:bldP spid="59" grpId="0" animBg="1"/>
      <p:bldP spid="60" grpId="0" animBg="1"/>
      <p:bldP spid="62" grpId="0"/>
      <p:bldP spid="6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585F81-06D9-4141-AF43-393666E1C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6B15-CD18-AD48-B4A6-8B862AAA934E}" type="slidenum">
              <a:rPr kumimoji="1" lang="zh-CN" altLang="en-US" smtClean="0"/>
              <a:t>18</a:t>
            </a:fld>
            <a:endParaRPr kumimoji="1" lang="zh-CN" alt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2320045-E404-D540-8B0D-0A5D6E3F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42" y="18255"/>
            <a:ext cx="10515600" cy="1325563"/>
          </a:xfrm>
        </p:spPr>
        <p:txBody>
          <a:bodyPr/>
          <a:lstStyle/>
          <a:p>
            <a:r>
              <a:rPr lang="en-CN" b="1" dirty="0"/>
              <a:t>Example 6: Triangle Inside/Outside Test</a:t>
            </a:r>
          </a:p>
        </p:txBody>
      </p:sp>
      <p:sp>
        <p:nvSpPr>
          <p:cNvPr id="27" name="Triangle 26">
            <a:extLst>
              <a:ext uri="{FF2B5EF4-FFF2-40B4-BE49-F238E27FC236}">
                <a16:creationId xmlns:a16="http://schemas.microsoft.com/office/drawing/2014/main" id="{422E3765-0E4F-9049-BF00-8B2A0986E55D}"/>
              </a:ext>
            </a:extLst>
          </p:cNvPr>
          <p:cNvSpPr/>
          <p:nvPr/>
        </p:nvSpPr>
        <p:spPr>
          <a:xfrm rot="564609">
            <a:off x="1184885" y="3413193"/>
            <a:ext cx="3465074" cy="1383639"/>
          </a:xfrm>
          <a:prstGeom prst="triangle">
            <a:avLst>
              <a:gd name="adj" fmla="val 7685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77D48EC-FDD5-904A-899C-92F195B9DEAB}"/>
              </a:ext>
            </a:extLst>
          </p:cNvPr>
          <p:cNvCxnSpPr>
            <a:cxnSpLocks/>
          </p:cNvCxnSpPr>
          <p:nvPr/>
        </p:nvCxnSpPr>
        <p:spPr>
          <a:xfrm flipV="1">
            <a:off x="2432605" y="2010398"/>
            <a:ext cx="338574" cy="224183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34366AD-9A61-AB4A-8F86-F465AE6B29EB}"/>
                  </a:ext>
                </a:extLst>
              </p:cNvPr>
              <p:cNvSpPr txBox="1"/>
              <p:nvPr/>
            </p:nvSpPr>
            <p:spPr>
              <a:xfrm>
                <a:off x="1078153" y="4558763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34366AD-9A61-AB4A-8F86-F465AE6B29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153" y="4558763"/>
                <a:ext cx="486013" cy="369332"/>
              </a:xfrm>
              <a:prstGeom prst="rect">
                <a:avLst/>
              </a:prstGeom>
              <a:blipFill>
                <a:blip r:embed="rId2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D865BC4-C1F0-C642-B364-3A199DB7EEC6}"/>
                  </a:ext>
                </a:extLst>
              </p:cNvPr>
              <p:cNvSpPr txBox="1"/>
              <p:nvPr/>
            </p:nvSpPr>
            <p:spPr>
              <a:xfrm>
                <a:off x="2319891" y="1802582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𝐧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D865BC4-C1F0-C642-B364-3A199DB7EE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9891" y="1802582"/>
                <a:ext cx="486013" cy="369332"/>
              </a:xfrm>
              <a:prstGeom prst="rect">
                <a:avLst/>
              </a:prstGeom>
              <a:blipFill>
                <a:blip r:embed="rId3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>
            <a:extLst>
              <a:ext uri="{FF2B5EF4-FFF2-40B4-BE49-F238E27FC236}">
                <a16:creationId xmlns:a16="http://schemas.microsoft.com/office/drawing/2014/main" id="{A69A4CFE-5953-0047-AB92-C7A73EE9BCB3}"/>
              </a:ext>
            </a:extLst>
          </p:cNvPr>
          <p:cNvSpPr/>
          <p:nvPr/>
        </p:nvSpPr>
        <p:spPr>
          <a:xfrm>
            <a:off x="4390482" y="4979150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32709E7-56A1-EA4E-8279-C4292150BBA7}"/>
              </a:ext>
            </a:extLst>
          </p:cNvPr>
          <p:cNvCxnSpPr>
            <a:cxnSpLocks/>
            <a:endCxn id="43" idx="6"/>
          </p:cNvCxnSpPr>
          <p:nvPr/>
        </p:nvCxnSpPr>
        <p:spPr>
          <a:xfrm flipH="1">
            <a:off x="1192443" y="4336994"/>
            <a:ext cx="2104332" cy="16829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85FBCE7-8719-A946-9A5E-ED3A6597AD99}"/>
                  </a:ext>
                </a:extLst>
              </p:cNvPr>
              <p:cNvSpPr txBox="1"/>
              <p:nvPr/>
            </p:nvSpPr>
            <p:spPr>
              <a:xfrm>
                <a:off x="3799406" y="3103597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85FBCE7-8719-A946-9A5E-ED3A6597AD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9406" y="3103597"/>
                <a:ext cx="486013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942BD7A-DFE5-FD4F-9FA1-335A289EE107}"/>
                  </a:ext>
                </a:extLst>
              </p:cNvPr>
              <p:cNvSpPr txBox="1"/>
              <p:nvPr/>
            </p:nvSpPr>
            <p:spPr>
              <a:xfrm>
                <a:off x="4313463" y="5112622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942BD7A-DFE5-FD4F-9FA1-335A289EE1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463" y="5112622"/>
                <a:ext cx="486013" cy="369332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A6B99F4-B34A-EF4A-BA14-84211DD99A0E}"/>
              </a:ext>
            </a:extLst>
          </p:cNvPr>
          <p:cNvCxnSpPr>
            <a:cxnSpLocks/>
          </p:cNvCxnSpPr>
          <p:nvPr/>
        </p:nvCxnSpPr>
        <p:spPr>
          <a:xfrm>
            <a:off x="3313708" y="4333485"/>
            <a:ext cx="1103616" cy="69565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E00D0129-F42A-F540-A234-55E4F774C135}"/>
              </a:ext>
            </a:extLst>
          </p:cNvPr>
          <p:cNvSpPr/>
          <p:nvPr/>
        </p:nvSpPr>
        <p:spPr>
          <a:xfrm>
            <a:off x="1009155" y="4413646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03C4576-8362-2543-BCFE-3181EF8724D2}"/>
              </a:ext>
            </a:extLst>
          </p:cNvPr>
          <p:cNvSpPr/>
          <p:nvPr/>
        </p:nvSpPr>
        <p:spPr>
          <a:xfrm>
            <a:off x="3835162" y="3474674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AACD0E3-E1D0-F445-86A9-685079B69A12}"/>
                  </a:ext>
                </a:extLst>
              </p:cNvPr>
              <p:cNvSpPr txBox="1"/>
              <p:nvPr/>
            </p:nvSpPr>
            <p:spPr>
              <a:xfrm>
                <a:off x="2950787" y="4323793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𝐩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AACD0E3-E1D0-F445-86A9-685079B69A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0787" y="4323793"/>
                <a:ext cx="486013" cy="369332"/>
              </a:xfrm>
              <a:prstGeom prst="rect">
                <a:avLst/>
              </a:prstGeom>
              <a:blipFill>
                <a:blip r:embed="rId6"/>
                <a:stretch>
                  <a:fillRect b="-2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rc 1">
            <a:extLst>
              <a:ext uri="{FF2B5EF4-FFF2-40B4-BE49-F238E27FC236}">
                <a16:creationId xmlns:a16="http://schemas.microsoft.com/office/drawing/2014/main" id="{627D527F-E416-B748-927A-7A2833C84E2D}"/>
              </a:ext>
            </a:extLst>
          </p:cNvPr>
          <p:cNvSpPr/>
          <p:nvPr/>
        </p:nvSpPr>
        <p:spPr>
          <a:xfrm rot="520575">
            <a:off x="2390150" y="2451917"/>
            <a:ext cx="596943" cy="314490"/>
          </a:xfrm>
          <a:prstGeom prst="arc">
            <a:avLst>
              <a:gd name="adj1" fmla="val 19344744"/>
              <a:gd name="adj2" fmla="val 12490843"/>
            </a:avLst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0DDBE551-1600-E544-A61E-0C70CE1B1655}"/>
              </a:ext>
            </a:extLst>
          </p:cNvPr>
          <p:cNvSpPr/>
          <p:nvPr/>
        </p:nvSpPr>
        <p:spPr>
          <a:xfrm rot="520575">
            <a:off x="2876696" y="4464368"/>
            <a:ext cx="596943" cy="314490"/>
          </a:xfrm>
          <a:prstGeom prst="arc">
            <a:avLst>
              <a:gd name="adj1" fmla="val 19344744"/>
              <a:gd name="adj2" fmla="val 12490843"/>
            </a:avLst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83BB5F6-0389-4143-BB94-FD00AEB035CA}"/>
                  </a:ext>
                </a:extLst>
              </p:cNvPr>
              <p:cNvSpPr txBox="1"/>
              <p:nvPr/>
            </p:nvSpPr>
            <p:spPr>
              <a:xfrm>
                <a:off x="5252407" y="2305817"/>
                <a:ext cx="399274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</m:d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</m:d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𝐧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83BB5F6-0389-4143-BB94-FD00AEB035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2407" y="2305817"/>
                <a:ext cx="3992742" cy="369332"/>
              </a:xfrm>
              <a:prstGeom prst="rect">
                <a:avLst/>
              </a:prstGeom>
              <a:blipFill>
                <a:blip r:embed="rId7"/>
                <a:stretch>
                  <a:fillRect b="-2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37BF1F0-3FF0-9E4E-A81E-39EFDE069AA4}"/>
              </a:ext>
            </a:extLst>
          </p:cNvPr>
          <p:cNvCxnSpPr>
            <a:cxnSpLocks/>
            <a:endCxn id="49" idx="3"/>
          </p:cNvCxnSpPr>
          <p:nvPr/>
        </p:nvCxnSpPr>
        <p:spPr>
          <a:xfrm flipV="1">
            <a:off x="3322513" y="3631120"/>
            <a:ext cx="539491" cy="69467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D7A12121-EAA9-E945-A738-F5AE15FB9D05}"/>
              </a:ext>
            </a:extLst>
          </p:cNvPr>
          <p:cNvSpPr/>
          <p:nvPr/>
        </p:nvSpPr>
        <p:spPr>
          <a:xfrm>
            <a:off x="3227777" y="4224186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64" name="Arc 63">
            <a:extLst>
              <a:ext uri="{FF2B5EF4-FFF2-40B4-BE49-F238E27FC236}">
                <a16:creationId xmlns:a16="http://schemas.microsoft.com/office/drawing/2014/main" id="{6968CF73-AEC7-754E-A1B8-1ED1EC8C46EA}"/>
              </a:ext>
            </a:extLst>
          </p:cNvPr>
          <p:cNvSpPr/>
          <p:nvPr/>
        </p:nvSpPr>
        <p:spPr>
          <a:xfrm rot="520575">
            <a:off x="2763589" y="3933942"/>
            <a:ext cx="596943" cy="314490"/>
          </a:xfrm>
          <a:prstGeom prst="arc">
            <a:avLst>
              <a:gd name="adj1" fmla="val 19344744"/>
              <a:gd name="adj2" fmla="val 12490843"/>
            </a:avLst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65" name="Arc 64">
            <a:extLst>
              <a:ext uri="{FF2B5EF4-FFF2-40B4-BE49-F238E27FC236}">
                <a16:creationId xmlns:a16="http://schemas.microsoft.com/office/drawing/2014/main" id="{F794AE28-9923-FD48-8985-1C3B63AB7CE1}"/>
              </a:ext>
            </a:extLst>
          </p:cNvPr>
          <p:cNvSpPr/>
          <p:nvPr/>
        </p:nvSpPr>
        <p:spPr>
          <a:xfrm rot="520575">
            <a:off x="3596783" y="4153847"/>
            <a:ext cx="596943" cy="314490"/>
          </a:xfrm>
          <a:prstGeom prst="arc">
            <a:avLst>
              <a:gd name="adj1" fmla="val 19344744"/>
              <a:gd name="adj2" fmla="val 12490843"/>
            </a:avLst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11C90227-5CCF-194F-A511-4205720B38AF}"/>
                  </a:ext>
                </a:extLst>
              </p:cNvPr>
              <p:cNvSpPr txBox="1"/>
              <p:nvPr/>
            </p:nvSpPr>
            <p:spPr>
              <a:xfrm>
                <a:off x="5252407" y="2786931"/>
                <a:ext cx="399274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</m:d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</m:d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𝐧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11C90227-5CCF-194F-A511-4205720B3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2407" y="2786931"/>
                <a:ext cx="3992742" cy="369332"/>
              </a:xfrm>
              <a:prstGeom prst="rect">
                <a:avLst/>
              </a:prstGeom>
              <a:blipFill>
                <a:blip r:embed="rId8"/>
                <a:stretch>
                  <a:fillRect b="-2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3E6C6EE8-87F4-F34C-A905-2B201FC640CE}"/>
                  </a:ext>
                </a:extLst>
              </p:cNvPr>
              <p:cNvSpPr txBox="1"/>
              <p:nvPr/>
            </p:nvSpPr>
            <p:spPr>
              <a:xfrm>
                <a:off x="5252407" y="3260483"/>
                <a:ext cx="399274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</m:d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</m:d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𝐧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3E6C6EE8-87F4-F34C-A905-2B201FC640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2407" y="3260483"/>
                <a:ext cx="3992742" cy="369332"/>
              </a:xfrm>
              <a:prstGeom prst="rect">
                <a:avLst/>
              </a:prstGeom>
              <a:blipFill>
                <a:blip r:embed="rId9"/>
                <a:stretch>
                  <a:fillRect b="-2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Left Brace 67">
            <a:extLst>
              <a:ext uri="{FF2B5EF4-FFF2-40B4-BE49-F238E27FC236}">
                <a16:creationId xmlns:a16="http://schemas.microsoft.com/office/drawing/2014/main" id="{4762B5AE-F8FB-9346-ADCC-82A5A0182C5D}"/>
              </a:ext>
            </a:extLst>
          </p:cNvPr>
          <p:cNvSpPr/>
          <p:nvPr/>
        </p:nvSpPr>
        <p:spPr>
          <a:xfrm flipH="1">
            <a:off x="9000764" y="2381643"/>
            <a:ext cx="244385" cy="1240571"/>
          </a:xfrm>
          <a:prstGeom prst="leftBrace">
            <a:avLst>
              <a:gd name="adj1" fmla="val 8333"/>
              <a:gd name="adj2" fmla="val 48792"/>
            </a:avLst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69" name="Title 1">
            <a:extLst>
              <a:ext uri="{FF2B5EF4-FFF2-40B4-BE49-F238E27FC236}">
                <a16:creationId xmlns:a16="http://schemas.microsoft.com/office/drawing/2014/main" id="{FEA0BB47-0993-C649-8B09-FFBADB1F6A50}"/>
              </a:ext>
            </a:extLst>
          </p:cNvPr>
          <p:cNvSpPr txBox="1">
            <a:spLocks/>
          </p:cNvSpPr>
          <p:nvPr/>
        </p:nvSpPr>
        <p:spPr>
          <a:xfrm>
            <a:off x="9301291" y="2526450"/>
            <a:ext cx="2427426" cy="963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Inside of triangle</a:t>
            </a:r>
            <a:endParaRPr lang="en-CN" sz="2400" dirty="0"/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A8B7AD7F-000B-7546-B070-89EECD493D09}"/>
              </a:ext>
            </a:extLst>
          </p:cNvPr>
          <p:cNvSpPr txBox="1">
            <a:spLocks/>
          </p:cNvSpPr>
          <p:nvPr/>
        </p:nvSpPr>
        <p:spPr>
          <a:xfrm>
            <a:off x="5445108" y="4119048"/>
            <a:ext cx="3026543" cy="963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Otherwise, outside.</a:t>
            </a:r>
            <a:endParaRPr lang="en-CN" sz="2400" dirty="0"/>
          </a:p>
        </p:txBody>
      </p:sp>
    </p:spTree>
    <p:extLst>
      <p:ext uri="{BB962C8B-B14F-4D97-AF65-F5344CB8AC3E}">
        <p14:creationId xmlns:p14="http://schemas.microsoft.com/office/powerpoint/2010/main" val="4073231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F6886461-23FB-384A-9553-D6332A0B9D9E}"/>
              </a:ext>
            </a:extLst>
          </p:cNvPr>
          <p:cNvSpPr/>
          <p:nvPr/>
        </p:nvSpPr>
        <p:spPr>
          <a:xfrm>
            <a:off x="599369" y="3925174"/>
            <a:ext cx="3356659" cy="752354"/>
          </a:xfrm>
          <a:custGeom>
            <a:avLst/>
            <a:gdLst>
              <a:gd name="connsiteX0" fmla="*/ 2199190 w 3356659"/>
              <a:gd name="connsiteY0" fmla="*/ 0 h 752354"/>
              <a:gd name="connsiteX1" fmla="*/ 0 w 3356659"/>
              <a:gd name="connsiteY1" fmla="*/ 196770 h 752354"/>
              <a:gd name="connsiteX2" fmla="*/ 3356659 w 3356659"/>
              <a:gd name="connsiteY2" fmla="*/ 752354 h 752354"/>
              <a:gd name="connsiteX3" fmla="*/ 2199190 w 3356659"/>
              <a:gd name="connsiteY3" fmla="*/ 0 h 752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6659" h="752354">
                <a:moveTo>
                  <a:pt x="2199190" y="0"/>
                </a:moveTo>
                <a:lnTo>
                  <a:pt x="0" y="196770"/>
                </a:lnTo>
                <a:lnTo>
                  <a:pt x="3356659" y="752354"/>
                </a:lnTo>
                <a:lnTo>
                  <a:pt x="219919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DA6E8F88-D2FD-614A-9227-C546D433983D}"/>
              </a:ext>
            </a:extLst>
          </p:cNvPr>
          <p:cNvSpPr/>
          <p:nvPr/>
        </p:nvSpPr>
        <p:spPr>
          <a:xfrm>
            <a:off x="2821709" y="3172819"/>
            <a:ext cx="1180617" cy="1527858"/>
          </a:xfrm>
          <a:custGeom>
            <a:avLst/>
            <a:gdLst>
              <a:gd name="connsiteX0" fmla="*/ 590308 w 1180617"/>
              <a:gd name="connsiteY0" fmla="*/ 0 h 1527858"/>
              <a:gd name="connsiteX1" fmla="*/ 0 w 1180617"/>
              <a:gd name="connsiteY1" fmla="*/ 763929 h 1527858"/>
              <a:gd name="connsiteX2" fmla="*/ 1180617 w 1180617"/>
              <a:gd name="connsiteY2" fmla="*/ 1527858 h 1527858"/>
              <a:gd name="connsiteX3" fmla="*/ 590308 w 1180617"/>
              <a:gd name="connsiteY3" fmla="*/ 0 h 1527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0617" h="1527858">
                <a:moveTo>
                  <a:pt x="590308" y="0"/>
                </a:moveTo>
                <a:lnTo>
                  <a:pt x="0" y="763929"/>
                </a:lnTo>
                <a:lnTo>
                  <a:pt x="1180617" y="1527858"/>
                </a:lnTo>
                <a:lnTo>
                  <a:pt x="590308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E694D41D-22FC-A048-ACDD-0FD056B81D17}"/>
              </a:ext>
            </a:extLst>
          </p:cNvPr>
          <p:cNvSpPr/>
          <p:nvPr/>
        </p:nvSpPr>
        <p:spPr>
          <a:xfrm>
            <a:off x="587795" y="3184394"/>
            <a:ext cx="2847372" cy="925975"/>
          </a:xfrm>
          <a:custGeom>
            <a:avLst/>
            <a:gdLst>
              <a:gd name="connsiteX0" fmla="*/ 0 w 2847372"/>
              <a:gd name="connsiteY0" fmla="*/ 925975 h 925975"/>
              <a:gd name="connsiteX1" fmla="*/ 2847372 w 2847372"/>
              <a:gd name="connsiteY1" fmla="*/ 0 h 925975"/>
              <a:gd name="connsiteX2" fmla="*/ 2210764 w 2847372"/>
              <a:gd name="connsiteY2" fmla="*/ 775504 h 925975"/>
              <a:gd name="connsiteX3" fmla="*/ 0 w 2847372"/>
              <a:gd name="connsiteY3" fmla="*/ 925975 h 92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372" h="925975">
                <a:moveTo>
                  <a:pt x="0" y="925975"/>
                </a:moveTo>
                <a:lnTo>
                  <a:pt x="2847372" y="0"/>
                </a:lnTo>
                <a:lnTo>
                  <a:pt x="2210764" y="775504"/>
                </a:lnTo>
                <a:lnTo>
                  <a:pt x="0" y="925975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585F81-06D9-4141-AF43-393666E1C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6B15-CD18-AD48-B4A6-8B862AAA934E}" type="slidenum">
              <a:rPr kumimoji="1" lang="zh-CN" altLang="en-US" smtClean="0"/>
              <a:t>19</a:t>
            </a:fld>
            <a:endParaRPr kumimoji="1" lang="zh-CN" alt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2320045-E404-D540-8B0D-0A5D6E3F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42" y="18255"/>
            <a:ext cx="10515600" cy="1325563"/>
          </a:xfrm>
        </p:spPr>
        <p:txBody>
          <a:bodyPr/>
          <a:lstStyle/>
          <a:p>
            <a:r>
              <a:rPr lang="en-CN" b="1" dirty="0"/>
              <a:t>Example 7: Barycentric Coordinates</a:t>
            </a:r>
          </a:p>
        </p:txBody>
      </p:sp>
      <p:sp>
        <p:nvSpPr>
          <p:cNvPr id="27" name="Triangle 26">
            <a:extLst>
              <a:ext uri="{FF2B5EF4-FFF2-40B4-BE49-F238E27FC236}">
                <a16:creationId xmlns:a16="http://schemas.microsoft.com/office/drawing/2014/main" id="{422E3765-0E4F-9049-BF00-8B2A0986E55D}"/>
              </a:ext>
            </a:extLst>
          </p:cNvPr>
          <p:cNvSpPr/>
          <p:nvPr/>
        </p:nvSpPr>
        <p:spPr>
          <a:xfrm rot="564609">
            <a:off x="661510" y="3021010"/>
            <a:ext cx="3465074" cy="1383639"/>
          </a:xfrm>
          <a:prstGeom prst="triangle">
            <a:avLst>
              <a:gd name="adj" fmla="val 76854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77D48EC-FDD5-904A-899C-92F195B9DEAB}"/>
              </a:ext>
            </a:extLst>
          </p:cNvPr>
          <p:cNvCxnSpPr>
            <a:cxnSpLocks/>
          </p:cNvCxnSpPr>
          <p:nvPr/>
        </p:nvCxnSpPr>
        <p:spPr>
          <a:xfrm flipV="1">
            <a:off x="1909230" y="1618215"/>
            <a:ext cx="338574" cy="224183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34366AD-9A61-AB4A-8F86-F465AE6B29EB}"/>
                  </a:ext>
                </a:extLst>
              </p:cNvPr>
              <p:cNvSpPr txBox="1"/>
              <p:nvPr/>
            </p:nvSpPr>
            <p:spPr>
              <a:xfrm>
                <a:off x="554778" y="4166580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34366AD-9A61-AB4A-8F86-F465AE6B29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778" y="4166580"/>
                <a:ext cx="486013" cy="369332"/>
              </a:xfrm>
              <a:prstGeom prst="rect">
                <a:avLst/>
              </a:prstGeom>
              <a:blipFill>
                <a:blip r:embed="rId2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D865BC4-C1F0-C642-B364-3A199DB7EEC6}"/>
                  </a:ext>
                </a:extLst>
              </p:cNvPr>
              <p:cNvSpPr txBox="1"/>
              <p:nvPr/>
            </p:nvSpPr>
            <p:spPr>
              <a:xfrm>
                <a:off x="1796516" y="1410399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𝐧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D865BC4-C1F0-C642-B364-3A199DB7EE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6516" y="1410399"/>
                <a:ext cx="48601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>
            <a:extLst>
              <a:ext uri="{FF2B5EF4-FFF2-40B4-BE49-F238E27FC236}">
                <a16:creationId xmlns:a16="http://schemas.microsoft.com/office/drawing/2014/main" id="{A69A4CFE-5953-0047-AB92-C7A73EE9BCB3}"/>
              </a:ext>
            </a:extLst>
          </p:cNvPr>
          <p:cNvSpPr/>
          <p:nvPr/>
        </p:nvSpPr>
        <p:spPr>
          <a:xfrm>
            <a:off x="3867107" y="4586967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32709E7-56A1-EA4E-8279-C4292150BBA7}"/>
              </a:ext>
            </a:extLst>
          </p:cNvPr>
          <p:cNvCxnSpPr>
            <a:cxnSpLocks/>
            <a:endCxn id="43" idx="6"/>
          </p:cNvCxnSpPr>
          <p:nvPr/>
        </p:nvCxnSpPr>
        <p:spPr>
          <a:xfrm flipH="1">
            <a:off x="669068" y="3944811"/>
            <a:ext cx="2104332" cy="16829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85FBCE7-8719-A946-9A5E-ED3A6597AD99}"/>
                  </a:ext>
                </a:extLst>
              </p:cNvPr>
              <p:cNvSpPr txBox="1"/>
              <p:nvPr/>
            </p:nvSpPr>
            <p:spPr>
              <a:xfrm>
                <a:off x="3276031" y="2711414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85FBCE7-8719-A946-9A5E-ED3A6597AD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031" y="2711414"/>
                <a:ext cx="486013" cy="369332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942BD7A-DFE5-FD4F-9FA1-335A289EE107}"/>
                  </a:ext>
                </a:extLst>
              </p:cNvPr>
              <p:cNvSpPr txBox="1"/>
              <p:nvPr/>
            </p:nvSpPr>
            <p:spPr>
              <a:xfrm>
                <a:off x="3790088" y="4720439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942BD7A-DFE5-FD4F-9FA1-335A289EE1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088" y="4720439"/>
                <a:ext cx="486013" cy="369332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A6B99F4-B34A-EF4A-BA14-84211DD99A0E}"/>
              </a:ext>
            </a:extLst>
          </p:cNvPr>
          <p:cNvCxnSpPr>
            <a:cxnSpLocks/>
          </p:cNvCxnSpPr>
          <p:nvPr/>
        </p:nvCxnSpPr>
        <p:spPr>
          <a:xfrm>
            <a:off x="2790333" y="3929727"/>
            <a:ext cx="1103616" cy="695657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E00D0129-F42A-F540-A234-55E4F774C135}"/>
              </a:ext>
            </a:extLst>
          </p:cNvPr>
          <p:cNvSpPr/>
          <p:nvPr/>
        </p:nvSpPr>
        <p:spPr>
          <a:xfrm>
            <a:off x="485780" y="4021463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AACD0E3-E1D0-F445-86A9-685079B69A12}"/>
                  </a:ext>
                </a:extLst>
              </p:cNvPr>
              <p:cNvSpPr txBox="1"/>
              <p:nvPr/>
            </p:nvSpPr>
            <p:spPr>
              <a:xfrm>
                <a:off x="2427412" y="3931610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𝐩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AACD0E3-E1D0-F445-86A9-685079B69A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7412" y="3931610"/>
                <a:ext cx="486013" cy="369332"/>
              </a:xfrm>
              <a:prstGeom prst="rect">
                <a:avLst/>
              </a:prstGeom>
              <a:blipFill>
                <a:blip r:embed="rId6"/>
                <a:stretch>
                  <a:fillRect b="-2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rc 1">
            <a:extLst>
              <a:ext uri="{FF2B5EF4-FFF2-40B4-BE49-F238E27FC236}">
                <a16:creationId xmlns:a16="http://schemas.microsoft.com/office/drawing/2014/main" id="{627D527F-E416-B748-927A-7A2833C84E2D}"/>
              </a:ext>
            </a:extLst>
          </p:cNvPr>
          <p:cNvSpPr/>
          <p:nvPr/>
        </p:nvSpPr>
        <p:spPr>
          <a:xfrm rot="520575">
            <a:off x="1866775" y="2059734"/>
            <a:ext cx="596943" cy="314490"/>
          </a:xfrm>
          <a:prstGeom prst="arc">
            <a:avLst>
              <a:gd name="adj1" fmla="val 19344744"/>
              <a:gd name="adj2" fmla="val 12490843"/>
            </a:avLst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83BB5F6-0389-4143-BB94-FD00AEB035CA}"/>
                  </a:ext>
                </a:extLst>
              </p:cNvPr>
              <p:cNvSpPr txBox="1"/>
              <p:nvPr/>
            </p:nvSpPr>
            <p:spPr>
              <a:xfrm>
                <a:off x="4142416" y="1487281"/>
                <a:ext cx="6692666" cy="11791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</m:d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</m:d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𝐧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box>
                                <m:box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r>
                                    <m:rPr>
                                      <m:brk m:alnAt="63"/>
                                    </m:r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box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>
                                              <a:latin typeface="Cambria Math" panose="02040503050406030204" pitchFamily="18" charset="0"/>
                                            </a:rPr>
                                            <m:t>𝐱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400" b="1">
                                          <a:latin typeface="Cambria Math" panose="02040503050406030204" pitchFamily="18" charset="0"/>
                                        </a:rPr>
                                        <m:t>𝐩</m:t>
                                      </m:r>
                                    </m:e>
                                  </m:d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>
                                              <a:latin typeface="Cambria Math" panose="02040503050406030204" pitchFamily="18" charset="0"/>
                                            </a:rPr>
                                            <m:t>𝐱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400" b="1">
                                          <a:latin typeface="Cambria Math" panose="02040503050406030204" pitchFamily="18" charset="0"/>
                                        </a:rPr>
                                        <m:t>𝐩</m:t>
                                      </m:r>
                                    </m:e>
                                  </m:d>
                                </m:e>
                              </m:d>
                            </m:e>
                            <m:e>
                              <m:box>
                                <m:box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r>
                                    <m:rPr>
                                      <m:brk m:alnAt="63"/>
                                    </m:r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box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>
                                              <a:latin typeface="Cambria Math" panose="02040503050406030204" pitchFamily="18" charset="0"/>
                                            </a:rPr>
                                            <m:t>𝐱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400" b="1">
                                          <a:latin typeface="Cambria Math" panose="02040503050406030204" pitchFamily="18" charset="0"/>
                                        </a:rPr>
                                        <m:t>𝐩</m:t>
                                      </m:r>
                                    </m:e>
                                  </m:d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>
                                              <a:latin typeface="Cambria Math" panose="02040503050406030204" pitchFamily="18" charset="0"/>
                                            </a:rPr>
                                            <m:t>𝐱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400" b="1">
                                          <a:latin typeface="Cambria Math" panose="02040503050406030204" pitchFamily="18" charset="0"/>
                                        </a:rPr>
                                        <m:t>𝐩</m:t>
                                      </m:r>
                                    </m:e>
                                  </m:d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83BB5F6-0389-4143-BB94-FD00AEB035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2416" y="1487281"/>
                <a:ext cx="6692666" cy="1179105"/>
              </a:xfrm>
              <a:prstGeom prst="rect">
                <a:avLst/>
              </a:prstGeom>
              <a:blipFill>
                <a:blip r:embed="rId7"/>
                <a:stretch>
                  <a:fillRect l="-380" t="-233333" b="-33118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37BF1F0-3FF0-9E4E-A81E-39EFDE069AA4}"/>
              </a:ext>
            </a:extLst>
          </p:cNvPr>
          <p:cNvCxnSpPr>
            <a:cxnSpLocks/>
          </p:cNvCxnSpPr>
          <p:nvPr/>
        </p:nvCxnSpPr>
        <p:spPr>
          <a:xfrm flipV="1">
            <a:off x="2863940" y="3195104"/>
            <a:ext cx="539491" cy="694678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D7A12121-EAA9-E945-A738-F5AE15FB9D05}"/>
              </a:ext>
            </a:extLst>
          </p:cNvPr>
          <p:cNvSpPr/>
          <p:nvPr/>
        </p:nvSpPr>
        <p:spPr>
          <a:xfrm>
            <a:off x="2704402" y="3832003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A8B7AD7F-000B-7546-B070-89EECD493D09}"/>
              </a:ext>
            </a:extLst>
          </p:cNvPr>
          <p:cNvSpPr txBox="1">
            <a:spLocks/>
          </p:cNvSpPr>
          <p:nvPr/>
        </p:nvSpPr>
        <p:spPr>
          <a:xfrm>
            <a:off x="4574078" y="1029704"/>
            <a:ext cx="3026543" cy="963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Note that: </a:t>
            </a:r>
            <a:endParaRPr lang="en-CN" sz="2400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03C4576-8362-2543-BCFE-3181EF8724D2}"/>
              </a:ext>
            </a:extLst>
          </p:cNvPr>
          <p:cNvSpPr/>
          <p:nvPr/>
        </p:nvSpPr>
        <p:spPr>
          <a:xfrm>
            <a:off x="3311787" y="3082491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993E44F1-C24B-AF47-8AB6-CC1B4493D1B0}"/>
              </a:ext>
            </a:extLst>
          </p:cNvPr>
          <p:cNvSpPr txBox="1">
            <a:spLocks/>
          </p:cNvSpPr>
          <p:nvPr/>
        </p:nvSpPr>
        <p:spPr>
          <a:xfrm>
            <a:off x="10898052" y="1535301"/>
            <a:ext cx="1118737" cy="5893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inside</a:t>
            </a:r>
            <a:endParaRPr lang="en-CN" sz="2400" dirty="0"/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56107C57-147F-CB48-9370-4797799EB72D}"/>
              </a:ext>
            </a:extLst>
          </p:cNvPr>
          <p:cNvSpPr txBox="1">
            <a:spLocks/>
          </p:cNvSpPr>
          <p:nvPr/>
        </p:nvSpPr>
        <p:spPr>
          <a:xfrm>
            <a:off x="10913572" y="2030423"/>
            <a:ext cx="1118737" cy="5893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outside</a:t>
            </a:r>
            <a:endParaRPr lang="en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54D59A1-BC61-5E45-AB94-130FEC10A53B}"/>
                  </a:ext>
                </a:extLst>
              </p:cNvPr>
              <p:cNvSpPr txBox="1"/>
              <p:nvPr/>
            </p:nvSpPr>
            <p:spPr>
              <a:xfrm>
                <a:off x="5632976" y="2958959"/>
                <a:ext cx="3810402" cy="4307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d>
                        <m:dPr>
                          <m:ctrlPr>
                            <a:rPr lang="en-US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𝐧</m:t>
                      </m:r>
                    </m:oMath>
                  </m:oMathPara>
                </a14:m>
                <a:endParaRPr lang="en-CN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54D59A1-BC61-5E45-AB94-130FEC10A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2976" y="2958959"/>
                <a:ext cx="3810402" cy="430759"/>
              </a:xfrm>
              <a:prstGeom prst="rect">
                <a:avLst/>
              </a:prstGeom>
              <a:blipFill>
                <a:blip r:embed="rId8"/>
                <a:stretch>
                  <a:fillRect l="-1329" r="-664" b="-1714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FC45B72-8653-BF48-B9C2-9DEC94A4AA9C}"/>
                  </a:ext>
                </a:extLst>
              </p:cNvPr>
              <p:cNvSpPr txBox="1"/>
              <p:nvPr/>
            </p:nvSpPr>
            <p:spPr>
              <a:xfrm>
                <a:off x="5632976" y="3455468"/>
                <a:ext cx="3810402" cy="4307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d>
                        <m:dPr>
                          <m:ctrlPr>
                            <a:rPr lang="en-US" sz="24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𝐧</m:t>
                      </m:r>
                    </m:oMath>
                  </m:oMathPara>
                </a14:m>
                <a:endParaRPr lang="en-CN" sz="24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FC45B72-8653-BF48-B9C2-9DEC94A4A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2976" y="3455468"/>
                <a:ext cx="3810402" cy="430759"/>
              </a:xfrm>
              <a:prstGeom prst="rect">
                <a:avLst/>
              </a:prstGeom>
              <a:blipFill>
                <a:blip r:embed="rId9"/>
                <a:stretch>
                  <a:fillRect l="-1329" r="-664" b="-1428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66D532D-89F7-CF40-93CD-3585FAE52FBE}"/>
                  </a:ext>
                </a:extLst>
              </p:cNvPr>
              <p:cNvSpPr txBox="1"/>
              <p:nvPr/>
            </p:nvSpPr>
            <p:spPr>
              <a:xfrm>
                <a:off x="5635266" y="3950211"/>
                <a:ext cx="3810402" cy="4307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d>
                        <m:dPr>
                          <m:ctrlPr>
                            <a:rPr lang="en-US" sz="24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𝐧</m:t>
                      </m:r>
                    </m:oMath>
                  </m:oMathPara>
                </a14:m>
                <a:endParaRPr lang="en-CN" sz="24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66D532D-89F7-CF40-93CD-3585FAE52F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5266" y="3950211"/>
                <a:ext cx="3810402" cy="430759"/>
              </a:xfrm>
              <a:prstGeom prst="rect">
                <a:avLst/>
              </a:prstGeom>
              <a:blipFill>
                <a:blip r:embed="rId10"/>
                <a:stretch>
                  <a:fillRect l="-1329" r="-664" b="-1428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E20470A-355D-A146-829E-9F21D387BFFD}"/>
                  </a:ext>
                </a:extLst>
              </p:cNvPr>
              <p:cNvSpPr txBox="1"/>
              <p:nvPr/>
            </p:nvSpPr>
            <p:spPr>
              <a:xfrm>
                <a:off x="3203440" y="3732416"/>
                <a:ext cx="4070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CN" sz="24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E20470A-355D-A146-829E-9F21D387BF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440" y="3732416"/>
                <a:ext cx="407098" cy="369332"/>
              </a:xfrm>
              <a:prstGeom prst="rect">
                <a:avLst/>
              </a:prstGeom>
              <a:blipFill>
                <a:blip r:embed="rId11"/>
                <a:stretch>
                  <a:fillRect l="-18182" r="-6061" b="-1290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4F6C039-C2C4-9E49-8BD4-F81CEFACC7C0}"/>
                  </a:ext>
                </a:extLst>
              </p:cNvPr>
              <p:cNvSpPr txBox="1"/>
              <p:nvPr/>
            </p:nvSpPr>
            <p:spPr>
              <a:xfrm>
                <a:off x="2769304" y="4092889"/>
                <a:ext cx="4070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N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4F6C039-C2C4-9E49-8BD4-F81CEFACC7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304" y="4092889"/>
                <a:ext cx="407098" cy="369332"/>
              </a:xfrm>
              <a:prstGeom prst="rect">
                <a:avLst/>
              </a:prstGeom>
              <a:blipFill>
                <a:blip r:embed="rId12"/>
                <a:stretch>
                  <a:fillRect l="-14706" r="-5882" b="-133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1D3435A-4420-AE4B-A1FD-59A5B1BCC96D}"/>
                  </a:ext>
                </a:extLst>
              </p:cNvPr>
              <p:cNvSpPr txBox="1"/>
              <p:nvPr/>
            </p:nvSpPr>
            <p:spPr>
              <a:xfrm>
                <a:off x="2271569" y="3514014"/>
                <a:ext cx="3999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N" sz="24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1D3435A-4420-AE4B-A1FD-59A5B1BCC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569" y="3514014"/>
                <a:ext cx="399981" cy="369332"/>
              </a:xfrm>
              <a:prstGeom prst="rect">
                <a:avLst/>
              </a:prstGeom>
              <a:blipFill>
                <a:blip r:embed="rId13"/>
                <a:stretch>
                  <a:fillRect l="-18750" r="-6250" b="-1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itle 1">
            <a:extLst>
              <a:ext uri="{FF2B5EF4-FFF2-40B4-BE49-F238E27FC236}">
                <a16:creationId xmlns:a16="http://schemas.microsoft.com/office/drawing/2014/main" id="{5DCD2478-61BE-5049-A5E2-2279583D0D21}"/>
              </a:ext>
            </a:extLst>
          </p:cNvPr>
          <p:cNvSpPr txBox="1">
            <a:spLocks/>
          </p:cNvSpPr>
          <p:nvPr/>
        </p:nvSpPr>
        <p:spPr>
          <a:xfrm>
            <a:off x="4559195" y="2278917"/>
            <a:ext cx="3026543" cy="963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Signed areas:</a:t>
            </a:r>
            <a:endParaRPr lang="en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023C617-1035-534E-96E2-5F88788A1B16}"/>
                  </a:ext>
                </a:extLst>
              </p:cNvPr>
              <p:cNvSpPr txBox="1"/>
              <p:nvPr/>
            </p:nvSpPr>
            <p:spPr>
              <a:xfrm>
                <a:off x="6278956" y="4536397"/>
                <a:ext cx="2518441" cy="369332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C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023C617-1035-534E-96E2-5F88788A1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8956" y="4536397"/>
                <a:ext cx="2518441" cy="369332"/>
              </a:xfrm>
              <a:prstGeom prst="rect">
                <a:avLst/>
              </a:prstGeom>
              <a:blipFill>
                <a:blip r:embed="rId14"/>
                <a:stretch>
                  <a:fillRect b="-1612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itle 1">
                <a:extLst>
                  <a:ext uri="{FF2B5EF4-FFF2-40B4-BE49-F238E27FC236}">
                    <a16:creationId xmlns:a16="http://schemas.microsoft.com/office/drawing/2014/main" id="{AC73F3F6-4825-3943-861B-B5BCE4412A2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9664" y="5184305"/>
                <a:ext cx="3570731" cy="47916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 dirty="0"/>
                  <a:t>Barycentric weights of 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</a:rPr>
                      <m:t>𝐩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:</a:t>
                </a:r>
                <a:endParaRPr lang="en-CN" sz="2400" dirty="0"/>
              </a:p>
            </p:txBody>
          </p:sp>
        </mc:Choice>
        <mc:Fallback xmlns="">
          <p:sp>
            <p:nvSpPr>
              <p:cNvPr id="57" name="Title 1">
                <a:extLst>
                  <a:ext uri="{FF2B5EF4-FFF2-40B4-BE49-F238E27FC236}">
                    <a16:creationId xmlns:a16="http://schemas.microsoft.com/office/drawing/2014/main" id="{AC73F3F6-4825-3943-861B-B5BCE4412A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64" y="5184305"/>
                <a:ext cx="3570731" cy="479165"/>
              </a:xfrm>
              <a:prstGeom prst="rect">
                <a:avLst/>
              </a:prstGeom>
              <a:blipFill>
                <a:blip r:embed="rId15"/>
                <a:stretch>
                  <a:fillRect l="-2482" t="-10526" b="-2631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71124AA-F263-C945-9F82-E4FEE1A9CF2A}"/>
                  </a:ext>
                </a:extLst>
              </p:cNvPr>
              <p:cNvSpPr txBox="1"/>
              <p:nvPr/>
            </p:nvSpPr>
            <p:spPr>
              <a:xfrm>
                <a:off x="1040791" y="5675434"/>
                <a:ext cx="145610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CN" sz="24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71124AA-F263-C945-9F82-E4FEE1A9CF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791" y="5675434"/>
                <a:ext cx="1456104" cy="369332"/>
              </a:xfrm>
              <a:prstGeom prst="rect">
                <a:avLst/>
              </a:prstGeom>
              <a:blipFill>
                <a:blip r:embed="rId16"/>
                <a:stretch>
                  <a:fillRect l="-5217" r="-4348" b="-3225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150CC9A-BC75-D44E-AB1B-CC510CA91224}"/>
                  </a:ext>
                </a:extLst>
              </p:cNvPr>
              <p:cNvSpPr txBox="1"/>
              <p:nvPr/>
            </p:nvSpPr>
            <p:spPr>
              <a:xfrm>
                <a:off x="2924557" y="5690642"/>
                <a:ext cx="144186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CN" sz="24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150CC9A-BC75-D44E-AB1B-CC510CA91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4557" y="5690642"/>
                <a:ext cx="1441869" cy="369332"/>
              </a:xfrm>
              <a:prstGeom prst="rect">
                <a:avLst/>
              </a:prstGeom>
              <a:blipFill>
                <a:blip r:embed="rId17"/>
                <a:stretch>
                  <a:fillRect l="-5263" r="-4386" b="-333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2B532FB-22DA-894F-A227-341718179F52}"/>
                  </a:ext>
                </a:extLst>
              </p:cNvPr>
              <p:cNvSpPr txBox="1"/>
              <p:nvPr/>
            </p:nvSpPr>
            <p:spPr>
              <a:xfrm>
                <a:off x="4835479" y="5690642"/>
                <a:ext cx="145610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CN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2B532FB-22DA-894F-A227-341718179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5479" y="5690642"/>
                <a:ext cx="1456104" cy="369332"/>
              </a:xfrm>
              <a:prstGeom prst="rect">
                <a:avLst/>
              </a:prstGeom>
              <a:blipFill>
                <a:blip r:embed="rId18"/>
                <a:stretch>
                  <a:fillRect l="-4310" r="-4310" b="-333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9BE83A7-69D2-3C4A-B36C-D301CCE2EAF7}"/>
                  </a:ext>
                </a:extLst>
              </p:cNvPr>
              <p:cNvSpPr txBox="1"/>
              <p:nvPr/>
            </p:nvSpPr>
            <p:spPr>
              <a:xfrm>
                <a:off x="2082920" y="6176666"/>
                <a:ext cx="2518441" cy="369332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C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9BE83A7-69D2-3C4A-B36C-D301CCE2EA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2920" y="6176666"/>
                <a:ext cx="2518441" cy="369332"/>
              </a:xfrm>
              <a:prstGeom prst="rect">
                <a:avLst/>
              </a:prstGeom>
              <a:blipFill>
                <a:blip r:embed="rId19"/>
                <a:stretch>
                  <a:fillRect b="-1612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AAC871A7-3953-E94B-8EAF-D891CC3F68E9}"/>
                  </a:ext>
                </a:extLst>
              </p:cNvPr>
              <p:cNvSpPr txBox="1"/>
              <p:nvPr/>
            </p:nvSpPr>
            <p:spPr>
              <a:xfrm>
                <a:off x="7085047" y="6176666"/>
                <a:ext cx="3424700" cy="369332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𝐩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AAC871A7-3953-E94B-8EAF-D891CC3F68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047" y="6176666"/>
                <a:ext cx="3424700" cy="369332"/>
              </a:xfrm>
              <a:prstGeom prst="rect">
                <a:avLst/>
              </a:prstGeom>
              <a:blipFill>
                <a:blip r:embed="rId20"/>
                <a:stretch>
                  <a:fillRect b="-2580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itle 1">
            <a:extLst>
              <a:ext uri="{FF2B5EF4-FFF2-40B4-BE49-F238E27FC236}">
                <a16:creationId xmlns:a16="http://schemas.microsoft.com/office/drawing/2014/main" id="{8327005A-0673-3746-8F1E-721B90BBD090}"/>
              </a:ext>
            </a:extLst>
          </p:cNvPr>
          <p:cNvSpPr txBox="1">
            <a:spLocks/>
          </p:cNvSpPr>
          <p:nvPr/>
        </p:nvSpPr>
        <p:spPr>
          <a:xfrm>
            <a:off x="7158934" y="5724406"/>
            <a:ext cx="3570731" cy="479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Barycentric Interpolation</a:t>
            </a:r>
            <a:endParaRPr lang="en-CN" sz="2400" dirty="0"/>
          </a:p>
        </p:txBody>
      </p:sp>
    </p:spTree>
    <p:extLst>
      <p:ext uri="{BB962C8B-B14F-4D97-AF65-F5344CB8AC3E}">
        <p14:creationId xmlns:p14="http://schemas.microsoft.com/office/powerpoint/2010/main" val="259684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6" grpId="0"/>
      <p:bldP spid="47" grpId="0"/>
      <p:bldP spid="55" grpId="0"/>
      <p:bldP spid="56" grpId="0" animBg="1"/>
      <p:bldP spid="57" grpId="0"/>
      <p:bldP spid="58" grpId="0"/>
      <p:bldP spid="59" grpId="0"/>
      <p:bldP spid="60" grpId="0"/>
      <p:bldP spid="61" grpId="0" animBg="1"/>
      <p:bldP spid="62" grpId="0" animBg="1"/>
      <p:bldP spid="6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5D6BC9-A515-5142-9D5A-2798727F8B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3915" y="2705662"/>
            <a:ext cx="11024170" cy="1058238"/>
          </a:xfrm>
        </p:spPr>
        <p:txBody>
          <a:bodyPr>
            <a:normAutofit/>
          </a:bodyPr>
          <a:lstStyle/>
          <a:p>
            <a:r>
              <a:rPr kumimoji="1" lang="en-US" altLang="zh-CN" b="1" dirty="0"/>
              <a:t>Vectors</a:t>
            </a:r>
            <a:endParaRPr kumimoji="1" lang="zh-CN" alt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434C85-CD8E-2241-BDD3-BFE470CD7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6B15-CD18-AD48-B4A6-8B862AAA934E}" type="slidenum">
              <a:rPr kumimoji="1" lang="zh-CN" altLang="en-US" smtClean="0"/>
              <a:t>2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71910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585F81-06D9-4141-AF43-393666E1C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6B15-CD18-AD48-B4A6-8B862AAA934E}" type="slidenum">
              <a:rPr kumimoji="1" lang="zh-CN" altLang="en-US" smtClean="0"/>
              <a:t>20</a:t>
            </a:fld>
            <a:endParaRPr kumimoji="1" lang="zh-CN" altLang="en-US"/>
          </a:p>
        </p:txBody>
      </p:sp>
      <p:pic>
        <p:nvPicPr>
          <p:cNvPr id="21506" name="Picture 2" descr="linear interpolation">
            <a:extLst>
              <a:ext uri="{FF2B5EF4-FFF2-40B4-BE49-F238E27FC236}">
                <a16:creationId xmlns:a16="http://schemas.microsoft.com/office/drawing/2014/main" id="{33F09CA5-FC93-B24D-B8D8-1D73EFB53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3949">
            <a:off x="1207433" y="1353218"/>
            <a:ext cx="3795444" cy="327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2320045-E404-D540-8B0D-0A5D6E3F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42" y="18255"/>
            <a:ext cx="10515600" cy="1325563"/>
          </a:xfrm>
        </p:spPr>
        <p:txBody>
          <a:bodyPr/>
          <a:lstStyle/>
          <a:p>
            <a:r>
              <a:rPr lang="en-CN" b="1" dirty="0"/>
              <a:t>Gouraud Shading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75FEA5-8D5C-6D49-BFE1-DB8EA412E76B}"/>
              </a:ext>
            </a:extLst>
          </p:cNvPr>
          <p:cNvSpPr/>
          <p:nvPr/>
        </p:nvSpPr>
        <p:spPr>
          <a:xfrm>
            <a:off x="2581154" y="3290350"/>
            <a:ext cx="180000" cy="180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8B313BC-AD04-AE43-A0CC-FC9B6560A9FF}"/>
                  </a:ext>
                </a:extLst>
              </p:cNvPr>
              <p:cNvSpPr txBox="1"/>
              <p:nvPr/>
            </p:nvSpPr>
            <p:spPr>
              <a:xfrm>
                <a:off x="2684373" y="3244334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𝐩</m:t>
                      </m:r>
                    </m:oMath>
                  </m:oMathPara>
                </a14:m>
                <a:endParaRPr lang="en-C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8B313BC-AD04-AE43-A0CC-FC9B6560A9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4373" y="3244334"/>
                <a:ext cx="486013" cy="369332"/>
              </a:xfrm>
              <a:prstGeom prst="rect">
                <a:avLst/>
              </a:prstGeom>
              <a:blipFill>
                <a:blip r:embed="rId3"/>
                <a:stretch>
                  <a:fillRect b="-2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A4815698-9EB5-934E-B56A-3B6AD472A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4431" y="1464795"/>
            <a:ext cx="6837869" cy="4297741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+mj-lt"/>
              </a:rPr>
              <a:t>Barycentric weights allows the interior points of a triangle to be interpolated.</a:t>
            </a:r>
          </a:p>
          <a:p>
            <a:pPr marL="0" indent="0">
              <a:buNone/>
            </a:pPr>
            <a:endParaRPr lang="en-CN" sz="400" dirty="0">
              <a:latin typeface="+mj-lt"/>
            </a:endParaRPr>
          </a:p>
          <a:p>
            <a:r>
              <a:rPr lang="en-US" dirty="0">
                <a:latin typeface="+mj-lt"/>
              </a:rPr>
              <a:t>In a traditional graphics pipeline, pixel colors are calculated at triangle vertices first, and then interpolated within.  This is known as </a:t>
            </a:r>
            <a:r>
              <a:rPr lang="en-US" i="1" dirty="0" err="1">
                <a:latin typeface="+mj-lt"/>
              </a:rPr>
              <a:t>Gouraud</a:t>
            </a:r>
            <a:r>
              <a:rPr lang="en-US" i="1" dirty="0">
                <a:latin typeface="+mj-lt"/>
              </a:rPr>
              <a:t> shading</a:t>
            </a:r>
            <a:r>
              <a:rPr lang="en-US" dirty="0">
                <a:latin typeface="+mj-lt"/>
              </a:rPr>
              <a:t>.</a:t>
            </a:r>
          </a:p>
          <a:p>
            <a:endParaRPr lang="en-US" sz="400" dirty="0">
              <a:latin typeface="+mj-lt"/>
            </a:endParaRPr>
          </a:p>
          <a:p>
            <a:r>
              <a:rPr lang="en-US" dirty="0">
                <a:latin typeface="+mj-lt"/>
              </a:rPr>
              <a:t>It is hardware accelerated.</a:t>
            </a:r>
          </a:p>
          <a:p>
            <a:endParaRPr lang="en-US" sz="400" dirty="0">
              <a:latin typeface="+mj-lt"/>
            </a:endParaRPr>
          </a:p>
          <a:p>
            <a:r>
              <a:rPr lang="en-US" dirty="0">
                <a:latin typeface="+mj-lt"/>
              </a:rPr>
              <a:t>It is no longer popular.</a:t>
            </a:r>
            <a:endParaRPr lang="en-CN" dirty="0">
              <a:latin typeface="+mj-lt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D9BFB4E1-14EF-804C-A9B8-B17A537BADC3}"/>
              </a:ext>
            </a:extLst>
          </p:cNvPr>
          <p:cNvSpPr/>
          <p:nvPr/>
        </p:nvSpPr>
        <p:spPr>
          <a:xfrm>
            <a:off x="549825" y="3110350"/>
            <a:ext cx="180000" cy="180000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566C735-6F01-6043-A768-FE117D126D7B}"/>
              </a:ext>
            </a:extLst>
          </p:cNvPr>
          <p:cNvSpPr/>
          <p:nvPr/>
        </p:nvSpPr>
        <p:spPr>
          <a:xfrm>
            <a:off x="3988636" y="1568343"/>
            <a:ext cx="180000" cy="180000"/>
          </a:xfrm>
          <a:prstGeom prst="rect">
            <a:avLst/>
          </a:prstGeom>
          <a:solidFill>
            <a:srgbClr val="000BF4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D3B8119-B0E8-6247-9ECB-14ED388243D7}"/>
              </a:ext>
            </a:extLst>
          </p:cNvPr>
          <p:cNvSpPr/>
          <p:nvPr/>
        </p:nvSpPr>
        <p:spPr>
          <a:xfrm>
            <a:off x="3573382" y="5340305"/>
            <a:ext cx="180000" cy="180000"/>
          </a:xfrm>
          <a:prstGeom prst="rect">
            <a:avLst/>
          </a:prstGeom>
          <a:solidFill>
            <a:srgbClr val="00E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30895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317265BA-0575-6245-B31D-9D7B1EBDEA34}"/>
              </a:ext>
            </a:extLst>
          </p:cNvPr>
          <p:cNvCxnSpPr>
            <a:cxnSpLocks/>
          </p:cNvCxnSpPr>
          <p:nvPr/>
        </p:nvCxnSpPr>
        <p:spPr>
          <a:xfrm flipV="1">
            <a:off x="3342823" y="1772461"/>
            <a:ext cx="0" cy="591255"/>
          </a:xfrm>
          <a:prstGeom prst="straightConnector1">
            <a:avLst/>
          </a:prstGeom>
          <a:ln w="508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77D48EC-FDD5-904A-899C-92F195B9DEAB}"/>
              </a:ext>
            </a:extLst>
          </p:cNvPr>
          <p:cNvCxnSpPr>
            <a:cxnSpLocks/>
            <a:stCxn id="27" idx="2"/>
          </p:cNvCxnSpPr>
          <p:nvPr/>
        </p:nvCxnSpPr>
        <p:spPr>
          <a:xfrm flipV="1">
            <a:off x="847965" y="2365056"/>
            <a:ext cx="2484289" cy="279425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2A9D9E48-2249-B543-B507-FEC9CA06EDAA}"/>
              </a:ext>
            </a:extLst>
          </p:cNvPr>
          <p:cNvCxnSpPr>
            <a:cxnSpLocks/>
            <a:stCxn id="27" idx="0"/>
          </p:cNvCxnSpPr>
          <p:nvPr/>
        </p:nvCxnSpPr>
        <p:spPr>
          <a:xfrm flipH="1" flipV="1">
            <a:off x="3332255" y="2365055"/>
            <a:ext cx="178758" cy="1410612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265414E5-F245-A348-824A-4FDCE5CC7177}"/>
              </a:ext>
            </a:extLst>
          </p:cNvPr>
          <p:cNvCxnSpPr>
            <a:cxnSpLocks/>
            <a:stCxn id="27" idx="4"/>
          </p:cNvCxnSpPr>
          <p:nvPr/>
        </p:nvCxnSpPr>
        <p:spPr>
          <a:xfrm flipH="1" flipV="1">
            <a:off x="3332255" y="2354552"/>
            <a:ext cx="980784" cy="2804754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585F81-06D9-4141-AF43-393666E1C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6B15-CD18-AD48-B4A6-8B862AAA934E}" type="slidenum">
              <a:rPr kumimoji="1" lang="zh-CN" altLang="en-US" smtClean="0"/>
              <a:t>21</a:t>
            </a:fld>
            <a:endParaRPr kumimoji="1" lang="zh-CN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2320045-E404-D540-8B0D-0A5D6E3F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42" y="18255"/>
            <a:ext cx="10515600" cy="1325563"/>
          </a:xfrm>
        </p:spPr>
        <p:txBody>
          <a:bodyPr/>
          <a:lstStyle/>
          <a:p>
            <a:r>
              <a:rPr lang="en-CN" b="1" dirty="0"/>
              <a:t>Example 9: Tetrahedral Volume</a:t>
            </a:r>
          </a:p>
        </p:txBody>
      </p:sp>
      <p:sp>
        <p:nvSpPr>
          <p:cNvPr id="27" name="Triangle 26">
            <a:extLst>
              <a:ext uri="{FF2B5EF4-FFF2-40B4-BE49-F238E27FC236}">
                <a16:creationId xmlns:a16="http://schemas.microsoft.com/office/drawing/2014/main" id="{422E3765-0E4F-9049-BF00-8B2A0986E55D}"/>
              </a:ext>
            </a:extLst>
          </p:cNvPr>
          <p:cNvSpPr/>
          <p:nvPr/>
        </p:nvSpPr>
        <p:spPr>
          <a:xfrm>
            <a:off x="847965" y="3775667"/>
            <a:ext cx="3465074" cy="1383639"/>
          </a:xfrm>
          <a:prstGeom prst="triangle">
            <a:avLst>
              <a:gd name="adj" fmla="val 76854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34366AD-9A61-AB4A-8F86-F465AE6B29EB}"/>
                  </a:ext>
                </a:extLst>
              </p:cNvPr>
              <p:cNvSpPr txBox="1"/>
              <p:nvPr/>
            </p:nvSpPr>
            <p:spPr>
              <a:xfrm>
                <a:off x="680380" y="5223089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34366AD-9A61-AB4A-8F86-F465AE6B29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80" y="5223089"/>
                <a:ext cx="486013" cy="369332"/>
              </a:xfrm>
              <a:prstGeom prst="rect">
                <a:avLst/>
              </a:prstGeom>
              <a:blipFill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D865BC4-C1F0-C642-B364-3A199DB7EEC6}"/>
                  </a:ext>
                </a:extLst>
              </p:cNvPr>
              <p:cNvSpPr txBox="1"/>
              <p:nvPr/>
            </p:nvSpPr>
            <p:spPr>
              <a:xfrm>
                <a:off x="2930465" y="3489299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D865BC4-C1F0-C642-B364-3A199DB7EE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0465" y="3489299"/>
                <a:ext cx="486013" cy="369332"/>
              </a:xfrm>
              <a:prstGeom prst="rect">
                <a:avLst/>
              </a:prstGeom>
              <a:blipFill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>
            <a:extLst>
              <a:ext uri="{FF2B5EF4-FFF2-40B4-BE49-F238E27FC236}">
                <a16:creationId xmlns:a16="http://schemas.microsoft.com/office/drawing/2014/main" id="{A69A4CFE-5953-0047-AB92-C7A73EE9BCB3}"/>
              </a:ext>
            </a:extLst>
          </p:cNvPr>
          <p:cNvSpPr/>
          <p:nvPr/>
        </p:nvSpPr>
        <p:spPr>
          <a:xfrm>
            <a:off x="4219549" y="5067662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85FBCE7-8719-A946-9A5E-ED3A6597AD99}"/>
                  </a:ext>
                </a:extLst>
              </p:cNvPr>
              <p:cNvSpPr txBox="1"/>
              <p:nvPr/>
            </p:nvSpPr>
            <p:spPr>
              <a:xfrm>
                <a:off x="3566599" y="3572263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85FBCE7-8719-A946-9A5E-ED3A6597AD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6599" y="3572263"/>
                <a:ext cx="486013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942BD7A-DFE5-FD4F-9FA1-335A289EE107}"/>
                  </a:ext>
                </a:extLst>
              </p:cNvPr>
              <p:cNvSpPr txBox="1"/>
              <p:nvPr/>
            </p:nvSpPr>
            <p:spPr>
              <a:xfrm>
                <a:off x="4160786" y="5219960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942BD7A-DFE5-FD4F-9FA1-335A289EE1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786" y="5219960"/>
                <a:ext cx="486013" cy="369332"/>
              </a:xfrm>
              <a:prstGeom prst="rect">
                <a:avLst/>
              </a:prstGeom>
              <a:blipFill>
                <a:blip r:embed="rId5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>
            <a:extLst>
              <a:ext uri="{FF2B5EF4-FFF2-40B4-BE49-F238E27FC236}">
                <a16:creationId xmlns:a16="http://schemas.microsoft.com/office/drawing/2014/main" id="{103C4576-8362-2543-BCFE-3181EF8724D2}"/>
              </a:ext>
            </a:extLst>
          </p:cNvPr>
          <p:cNvSpPr/>
          <p:nvPr/>
        </p:nvSpPr>
        <p:spPr>
          <a:xfrm>
            <a:off x="3433899" y="3711884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5387CE77-7ECB-C143-BDC7-1401F823E5D4}"/>
              </a:ext>
            </a:extLst>
          </p:cNvPr>
          <p:cNvCxnSpPr>
            <a:cxnSpLocks/>
          </p:cNvCxnSpPr>
          <p:nvPr/>
        </p:nvCxnSpPr>
        <p:spPr>
          <a:xfrm flipV="1">
            <a:off x="3327150" y="2389046"/>
            <a:ext cx="5675" cy="2346451"/>
          </a:xfrm>
          <a:prstGeom prst="straightConnector1">
            <a:avLst/>
          </a:prstGeom>
          <a:ln w="508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26FE78E-0780-A84C-A757-390F34145554}"/>
                  </a:ext>
                </a:extLst>
              </p:cNvPr>
              <p:cNvSpPr txBox="1"/>
              <p:nvPr/>
            </p:nvSpPr>
            <p:spPr>
              <a:xfrm>
                <a:off x="2809787" y="2058837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26FE78E-0780-A84C-A757-390F341455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9787" y="2058837"/>
                <a:ext cx="486013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Oval 50">
            <a:extLst>
              <a:ext uri="{FF2B5EF4-FFF2-40B4-BE49-F238E27FC236}">
                <a16:creationId xmlns:a16="http://schemas.microsoft.com/office/drawing/2014/main" id="{D7A12121-EAA9-E945-A738-F5AE15FB9D05}"/>
              </a:ext>
            </a:extLst>
          </p:cNvPr>
          <p:cNvSpPr/>
          <p:nvPr/>
        </p:nvSpPr>
        <p:spPr>
          <a:xfrm>
            <a:off x="3240611" y="2293898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81BD215-5745-FE43-89C1-01631325B907}"/>
                  </a:ext>
                </a:extLst>
              </p:cNvPr>
              <p:cNvSpPr txBox="1"/>
              <p:nvPr/>
            </p:nvSpPr>
            <p:spPr>
              <a:xfrm>
                <a:off x="5922429" y="2812311"/>
                <a:ext cx="2223686" cy="4307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d>
                        <m:dPr>
                          <m:begChr m:val="‖"/>
                          <m:endChr m:val="‖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24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C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81BD215-5745-FE43-89C1-01631325B9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2429" y="2812311"/>
                <a:ext cx="2223686" cy="430759"/>
              </a:xfrm>
              <a:prstGeom prst="rect">
                <a:avLst/>
              </a:prstGeom>
              <a:blipFill>
                <a:blip r:embed="rId7"/>
                <a:stretch>
                  <a:fillRect l="-2841" b="-1714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C51B599-CF29-854D-BE7C-5048EF61A2D0}"/>
                  </a:ext>
                </a:extLst>
              </p:cNvPr>
              <p:cNvSpPr txBox="1"/>
              <p:nvPr/>
            </p:nvSpPr>
            <p:spPr>
              <a:xfrm>
                <a:off x="4773059" y="1885155"/>
                <a:ext cx="293058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C51B599-CF29-854D-BE7C-5048EF61A2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3059" y="1885155"/>
                <a:ext cx="2930584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1A514032-1E25-3B4A-AD7D-74518B7E6DC2}"/>
                  </a:ext>
                </a:extLst>
              </p:cNvPr>
              <p:cNvSpPr txBox="1"/>
              <p:nvPr/>
            </p:nvSpPr>
            <p:spPr>
              <a:xfrm>
                <a:off x="6938935" y="1885155"/>
                <a:ext cx="293058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1A514032-1E25-3B4A-AD7D-74518B7E6D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8935" y="1885155"/>
                <a:ext cx="2930584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itle 1">
            <a:extLst>
              <a:ext uri="{FF2B5EF4-FFF2-40B4-BE49-F238E27FC236}">
                <a16:creationId xmlns:a16="http://schemas.microsoft.com/office/drawing/2014/main" id="{B311F74E-0784-DB4C-9E34-FEA9A64BD2AE}"/>
              </a:ext>
            </a:extLst>
          </p:cNvPr>
          <p:cNvSpPr txBox="1">
            <a:spLocks/>
          </p:cNvSpPr>
          <p:nvPr/>
        </p:nvSpPr>
        <p:spPr>
          <a:xfrm>
            <a:off x="4757789" y="1245861"/>
            <a:ext cx="1985971" cy="940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Edge vectors:</a:t>
            </a:r>
            <a:endParaRPr lang="en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E556457C-C253-3A4A-83CB-70CB509E277C}"/>
                  </a:ext>
                </a:extLst>
              </p:cNvPr>
              <p:cNvSpPr txBox="1"/>
              <p:nvPr/>
            </p:nvSpPr>
            <p:spPr>
              <a:xfrm>
                <a:off x="9174778" y="1885155"/>
                <a:ext cx="293058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E556457C-C253-3A4A-83CB-70CB509E2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4778" y="1885155"/>
                <a:ext cx="2930584" cy="369332"/>
              </a:xfrm>
              <a:prstGeom prst="rect">
                <a:avLst/>
              </a:prstGeom>
              <a:blipFill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itle 1">
            <a:extLst>
              <a:ext uri="{FF2B5EF4-FFF2-40B4-BE49-F238E27FC236}">
                <a16:creationId xmlns:a16="http://schemas.microsoft.com/office/drawing/2014/main" id="{F67E3F79-C155-7E42-AD80-2E5CA4F196FB}"/>
              </a:ext>
            </a:extLst>
          </p:cNvPr>
          <p:cNvSpPr txBox="1">
            <a:spLocks/>
          </p:cNvSpPr>
          <p:nvPr/>
        </p:nvSpPr>
        <p:spPr>
          <a:xfrm>
            <a:off x="4754929" y="2104982"/>
            <a:ext cx="2776203" cy="940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Base triangle area:</a:t>
            </a:r>
            <a:endParaRPr lang="en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0CD89C4D-03A5-6644-81FC-D32B0CD29AF7}"/>
                  </a:ext>
                </a:extLst>
              </p:cNvPr>
              <p:cNvSpPr txBox="1"/>
              <p:nvPr/>
            </p:nvSpPr>
            <p:spPr>
              <a:xfrm>
                <a:off x="2881153" y="1599933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𝐧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0CD89C4D-03A5-6644-81FC-D32B0CD29A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1153" y="1599933"/>
                <a:ext cx="486013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AFBAAA31-044E-3347-891F-F4A6CD16C6BE}"/>
                  </a:ext>
                </a:extLst>
              </p:cNvPr>
              <p:cNvSpPr txBox="1"/>
              <p:nvPr/>
            </p:nvSpPr>
            <p:spPr>
              <a:xfrm>
                <a:off x="5965842" y="3509485"/>
                <a:ext cx="3613810" cy="552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</a:rPr>
                      <m:t>𝐧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20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2400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en-C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AFBAAA31-044E-3347-891F-F4A6CD16C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5842" y="3509485"/>
                <a:ext cx="3613810" cy="552331"/>
              </a:xfrm>
              <a:prstGeom prst="rect">
                <a:avLst/>
              </a:prstGeom>
              <a:blipFill>
                <a:blip r:embed="rId12"/>
                <a:stretch>
                  <a:fillRect l="-3147" b="-1136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Title 1">
            <a:extLst>
              <a:ext uri="{FF2B5EF4-FFF2-40B4-BE49-F238E27FC236}">
                <a16:creationId xmlns:a16="http://schemas.microsoft.com/office/drawing/2014/main" id="{0AB784DF-BF60-1A4C-86EA-B3352668B7DE}"/>
              </a:ext>
            </a:extLst>
          </p:cNvPr>
          <p:cNvSpPr txBox="1">
            <a:spLocks/>
          </p:cNvSpPr>
          <p:nvPr/>
        </p:nvSpPr>
        <p:spPr>
          <a:xfrm>
            <a:off x="4773059" y="2965705"/>
            <a:ext cx="2776203" cy="940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Height:</a:t>
            </a:r>
            <a:endParaRPr lang="en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A96CB732-F0C2-054E-98A4-6CE3DE8DEFD2}"/>
                  </a:ext>
                </a:extLst>
              </p:cNvPr>
              <p:cNvSpPr txBox="1"/>
              <p:nvPr/>
            </p:nvSpPr>
            <p:spPr>
              <a:xfrm>
                <a:off x="5922429" y="4398430"/>
                <a:ext cx="4033504" cy="4070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box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box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</m:sSub>
                  </m:oMath>
                </a14:m>
                <a:endParaRPr lang="en-C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A96CB732-F0C2-054E-98A4-6CE3DE8DE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2429" y="4398430"/>
                <a:ext cx="4033504" cy="407035"/>
              </a:xfrm>
              <a:prstGeom prst="rect">
                <a:avLst/>
              </a:prstGeom>
              <a:blipFill>
                <a:blip r:embed="rId13"/>
                <a:stretch>
                  <a:fillRect l="-2830" t="-6061" b="-2424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itle 1">
            <a:extLst>
              <a:ext uri="{FF2B5EF4-FFF2-40B4-BE49-F238E27FC236}">
                <a16:creationId xmlns:a16="http://schemas.microsoft.com/office/drawing/2014/main" id="{C48B36D4-1C07-6049-A23F-B98187A8E225}"/>
              </a:ext>
            </a:extLst>
          </p:cNvPr>
          <p:cNvSpPr txBox="1">
            <a:spLocks/>
          </p:cNvSpPr>
          <p:nvPr/>
        </p:nvSpPr>
        <p:spPr>
          <a:xfrm>
            <a:off x="4816552" y="3763657"/>
            <a:ext cx="2776203" cy="940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Volume:</a:t>
            </a:r>
            <a:endParaRPr lang="en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4517BF37-00D9-914E-9D7D-05E223C99A70}"/>
                  </a:ext>
                </a:extLst>
              </p:cNvPr>
              <p:cNvSpPr txBox="1"/>
              <p:nvPr/>
            </p:nvSpPr>
            <p:spPr>
              <a:xfrm>
                <a:off x="5641671" y="4973870"/>
                <a:ext cx="4033504" cy="5645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box>
                      <m:d>
                        <m:dPr>
                          <m:begChr m:val="|"/>
                          <m:endChr m:val="|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CN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  <m:r>
                            <m:rPr>
                              <m:nor/>
                            </m:rPr>
                            <a:rPr lang="en-CN" sz="2400"/>
                            <m:t> </m:t>
                          </m:r>
                        </m:e>
                      </m:d>
                    </m:oMath>
                  </m:oMathPara>
                </a14:m>
                <a:endParaRPr lang="en-C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4517BF37-00D9-914E-9D7D-05E223C99A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1671" y="4973870"/>
                <a:ext cx="4033504" cy="564514"/>
              </a:xfrm>
              <a:prstGeom prst="rect">
                <a:avLst/>
              </a:prstGeom>
              <a:blipFill>
                <a:blip r:embed="rId14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416CB761-2E0D-024D-86D1-969BACC9FEF7}"/>
              </a:ext>
            </a:extLst>
          </p:cNvPr>
          <p:cNvCxnSpPr>
            <a:cxnSpLocks/>
            <a:endCxn id="37" idx="2"/>
          </p:cNvCxnSpPr>
          <p:nvPr/>
        </p:nvCxnSpPr>
        <p:spPr>
          <a:xfrm flipV="1">
            <a:off x="846715" y="5159306"/>
            <a:ext cx="3372834" cy="2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E00D0129-F42A-F540-A234-55E4F774C135}"/>
              </a:ext>
            </a:extLst>
          </p:cNvPr>
          <p:cNvSpPr/>
          <p:nvPr/>
        </p:nvSpPr>
        <p:spPr>
          <a:xfrm>
            <a:off x="758563" y="5067662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232956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3" grpId="0"/>
      <p:bldP spid="78" grpId="0"/>
      <p:bldP spid="79" grpId="0"/>
      <p:bldP spid="80" grpId="0"/>
      <p:bldP spid="81" grpId="0"/>
      <p:bldP spid="8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77D48EC-FDD5-904A-899C-92F195B9DEAB}"/>
              </a:ext>
            </a:extLst>
          </p:cNvPr>
          <p:cNvCxnSpPr>
            <a:cxnSpLocks/>
            <a:stCxn id="27" idx="2"/>
          </p:cNvCxnSpPr>
          <p:nvPr/>
        </p:nvCxnSpPr>
        <p:spPr>
          <a:xfrm flipV="1">
            <a:off x="790396" y="2769376"/>
            <a:ext cx="2147374" cy="1758989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2A9D9E48-2249-B543-B507-FEC9CA06EDAA}"/>
              </a:ext>
            </a:extLst>
          </p:cNvPr>
          <p:cNvCxnSpPr>
            <a:cxnSpLocks/>
            <a:stCxn id="27" idx="0"/>
          </p:cNvCxnSpPr>
          <p:nvPr/>
        </p:nvCxnSpPr>
        <p:spPr>
          <a:xfrm flipH="1" flipV="1">
            <a:off x="2937770" y="2776405"/>
            <a:ext cx="103037" cy="847553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265414E5-F245-A348-824A-4FDCE5CC7177}"/>
              </a:ext>
            </a:extLst>
          </p:cNvPr>
          <p:cNvCxnSpPr>
            <a:cxnSpLocks/>
            <a:stCxn id="27" idx="4"/>
          </p:cNvCxnSpPr>
          <p:nvPr/>
        </p:nvCxnSpPr>
        <p:spPr>
          <a:xfrm flipH="1" flipV="1">
            <a:off x="2937020" y="2776405"/>
            <a:ext cx="781540" cy="175196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585F81-06D9-4141-AF43-393666E1C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6B15-CD18-AD48-B4A6-8B862AAA934E}" type="slidenum">
              <a:rPr kumimoji="1" lang="zh-CN" altLang="en-US" smtClean="0"/>
              <a:t>22</a:t>
            </a:fld>
            <a:endParaRPr kumimoji="1" lang="zh-CN" alt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2320045-E404-D540-8B0D-0A5D6E3F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42" y="18255"/>
            <a:ext cx="10515600" cy="1325563"/>
          </a:xfrm>
        </p:spPr>
        <p:txBody>
          <a:bodyPr/>
          <a:lstStyle/>
          <a:p>
            <a:r>
              <a:rPr lang="en-CN" b="1" dirty="0"/>
              <a:t>Example 9: Tetrahedral Volume</a:t>
            </a:r>
          </a:p>
        </p:txBody>
      </p:sp>
      <p:sp>
        <p:nvSpPr>
          <p:cNvPr id="27" name="Triangle 26">
            <a:extLst>
              <a:ext uri="{FF2B5EF4-FFF2-40B4-BE49-F238E27FC236}">
                <a16:creationId xmlns:a16="http://schemas.microsoft.com/office/drawing/2014/main" id="{422E3765-0E4F-9049-BF00-8B2A0986E55D}"/>
              </a:ext>
            </a:extLst>
          </p:cNvPr>
          <p:cNvSpPr/>
          <p:nvPr/>
        </p:nvSpPr>
        <p:spPr>
          <a:xfrm>
            <a:off x="790396" y="3623958"/>
            <a:ext cx="2928164" cy="904407"/>
          </a:xfrm>
          <a:prstGeom prst="triangle">
            <a:avLst>
              <a:gd name="adj" fmla="val 76854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34366AD-9A61-AB4A-8F86-F465AE6B29EB}"/>
                  </a:ext>
                </a:extLst>
              </p:cNvPr>
              <p:cNvSpPr txBox="1"/>
              <p:nvPr/>
            </p:nvSpPr>
            <p:spPr>
              <a:xfrm>
                <a:off x="622811" y="4592148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34366AD-9A61-AB4A-8F86-F465AE6B29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1" y="4592148"/>
                <a:ext cx="486013" cy="369332"/>
              </a:xfrm>
              <a:prstGeom prst="rect">
                <a:avLst/>
              </a:prstGeom>
              <a:blipFill>
                <a:blip r:embed="rId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>
            <a:extLst>
              <a:ext uri="{FF2B5EF4-FFF2-40B4-BE49-F238E27FC236}">
                <a16:creationId xmlns:a16="http://schemas.microsoft.com/office/drawing/2014/main" id="{A69A4CFE-5953-0047-AB92-C7A73EE9BCB3}"/>
              </a:ext>
            </a:extLst>
          </p:cNvPr>
          <p:cNvSpPr/>
          <p:nvPr/>
        </p:nvSpPr>
        <p:spPr>
          <a:xfrm>
            <a:off x="3626916" y="4447015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85FBCE7-8719-A946-9A5E-ED3A6597AD99}"/>
                  </a:ext>
                </a:extLst>
              </p:cNvPr>
              <p:cNvSpPr txBox="1"/>
              <p:nvPr/>
            </p:nvSpPr>
            <p:spPr>
              <a:xfrm>
                <a:off x="2506273" y="3261655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85FBCE7-8719-A946-9A5E-ED3A6597AD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6273" y="3261655"/>
                <a:ext cx="486013" cy="369332"/>
              </a:xfrm>
              <a:prstGeom prst="rect">
                <a:avLst/>
              </a:prstGeom>
              <a:blipFill>
                <a:blip r:embed="rId3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942BD7A-DFE5-FD4F-9FA1-335A289EE107}"/>
                  </a:ext>
                </a:extLst>
              </p:cNvPr>
              <p:cNvSpPr txBox="1"/>
              <p:nvPr/>
            </p:nvSpPr>
            <p:spPr>
              <a:xfrm>
                <a:off x="3568153" y="4599313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942BD7A-DFE5-FD4F-9FA1-335A289EE1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153" y="4599313"/>
                <a:ext cx="486013" cy="369332"/>
              </a:xfrm>
              <a:prstGeom prst="rect">
                <a:avLst/>
              </a:prstGeom>
              <a:blipFill>
                <a:blip r:embed="rId4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Oval 42">
            <a:extLst>
              <a:ext uri="{FF2B5EF4-FFF2-40B4-BE49-F238E27FC236}">
                <a16:creationId xmlns:a16="http://schemas.microsoft.com/office/drawing/2014/main" id="{E00D0129-F42A-F540-A234-55E4F774C135}"/>
              </a:ext>
            </a:extLst>
          </p:cNvPr>
          <p:cNvSpPr/>
          <p:nvPr/>
        </p:nvSpPr>
        <p:spPr>
          <a:xfrm>
            <a:off x="700994" y="4436721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03C4576-8362-2543-BCFE-3181EF8724D2}"/>
              </a:ext>
            </a:extLst>
          </p:cNvPr>
          <p:cNvSpPr/>
          <p:nvPr/>
        </p:nvSpPr>
        <p:spPr>
          <a:xfrm>
            <a:off x="2937770" y="3536005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26FE78E-0780-A84C-A757-390F34145554}"/>
                  </a:ext>
                </a:extLst>
              </p:cNvPr>
              <p:cNvSpPr txBox="1"/>
              <p:nvPr/>
            </p:nvSpPr>
            <p:spPr>
              <a:xfrm>
                <a:off x="2391577" y="2426470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26FE78E-0780-A84C-A757-390F341455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577" y="2426470"/>
                <a:ext cx="486013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Oval 50">
            <a:extLst>
              <a:ext uri="{FF2B5EF4-FFF2-40B4-BE49-F238E27FC236}">
                <a16:creationId xmlns:a16="http://schemas.microsoft.com/office/drawing/2014/main" id="{D7A12121-EAA9-E945-A738-F5AE15FB9D05}"/>
              </a:ext>
            </a:extLst>
          </p:cNvPr>
          <p:cNvSpPr/>
          <p:nvPr/>
        </p:nvSpPr>
        <p:spPr>
          <a:xfrm>
            <a:off x="2843884" y="2704158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itle 1">
                <a:extLst>
                  <a:ext uri="{FF2B5EF4-FFF2-40B4-BE49-F238E27FC236}">
                    <a16:creationId xmlns:a16="http://schemas.microsoft.com/office/drawing/2014/main" id="{C48B36D4-1C07-6049-A23F-B98187A8E2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0396" y="1281127"/>
                <a:ext cx="9064804" cy="94051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 dirty="0"/>
                  <a:t>Note that the volume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box>
                    <m:r>
                      <a:rPr lang="en-US" sz="2400" i="1">
                        <a:latin typeface="Cambria Math" panose="02040503050406030204" pitchFamily="18" charset="0"/>
                      </a:rPr>
                      <m:t>h𝐴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box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</m:sSub>
                  </m:oMath>
                </a14:m>
                <a:r>
                  <a:rPr lang="en-CN" sz="2400" dirty="0"/>
                  <a:t> </a:t>
                </a:r>
                <a:r>
                  <a:rPr lang="en-US" sz="2400" dirty="0"/>
                  <a:t>is signed.</a:t>
                </a:r>
                <a:endParaRPr lang="en-CN" sz="2400" dirty="0"/>
              </a:p>
            </p:txBody>
          </p:sp>
        </mc:Choice>
        <mc:Fallback xmlns="">
          <p:sp>
            <p:nvSpPr>
              <p:cNvPr id="81" name="Title 1">
                <a:extLst>
                  <a:ext uri="{FF2B5EF4-FFF2-40B4-BE49-F238E27FC236}">
                    <a16:creationId xmlns:a16="http://schemas.microsoft.com/office/drawing/2014/main" id="{C48B36D4-1C07-6049-A23F-B98187A8E2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396" y="1281127"/>
                <a:ext cx="9064804" cy="940514"/>
              </a:xfrm>
              <a:prstGeom prst="rect">
                <a:avLst/>
              </a:prstGeom>
              <a:blipFill>
                <a:blip r:embed="rId6"/>
                <a:stretch>
                  <a:fillRect l="-111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Triangle 86">
            <a:extLst>
              <a:ext uri="{FF2B5EF4-FFF2-40B4-BE49-F238E27FC236}">
                <a16:creationId xmlns:a16="http://schemas.microsoft.com/office/drawing/2014/main" id="{C16EB3DE-2E66-DD44-AD80-0506F7C76DF8}"/>
              </a:ext>
            </a:extLst>
          </p:cNvPr>
          <p:cNvSpPr/>
          <p:nvPr/>
        </p:nvSpPr>
        <p:spPr>
          <a:xfrm>
            <a:off x="4504375" y="3630987"/>
            <a:ext cx="2928164" cy="904407"/>
          </a:xfrm>
          <a:prstGeom prst="triangle">
            <a:avLst>
              <a:gd name="adj" fmla="val 76854"/>
            </a:avLst>
          </a:prstGeom>
          <a:solidFill>
            <a:schemeClr val="accent1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D6FE55E5-5630-0D41-99DE-784253C805BC}"/>
                  </a:ext>
                </a:extLst>
              </p:cNvPr>
              <p:cNvSpPr txBox="1"/>
              <p:nvPr/>
            </p:nvSpPr>
            <p:spPr>
              <a:xfrm>
                <a:off x="4336790" y="4599177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D6FE55E5-5630-0D41-99DE-784253C805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790" y="4599177"/>
                <a:ext cx="486013" cy="369332"/>
              </a:xfrm>
              <a:prstGeom prst="rect">
                <a:avLst/>
              </a:prstGeom>
              <a:blipFill>
                <a:blip r:embed="rId7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Oval 88">
            <a:extLst>
              <a:ext uri="{FF2B5EF4-FFF2-40B4-BE49-F238E27FC236}">
                <a16:creationId xmlns:a16="http://schemas.microsoft.com/office/drawing/2014/main" id="{EFA9E7AF-AA37-154E-A21C-A93D73971938}"/>
              </a:ext>
            </a:extLst>
          </p:cNvPr>
          <p:cNvSpPr/>
          <p:nvPr/>
        </p:nvSpPr>
        <p:spPr>
          <a:xfrm>
            <a:off x="7340895" y="4454044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6F34343E-ABEE-F34B-8277-BF86B59C5B94}"/>
                  </a:ext>
                </a:extLst>
              </p:cNvPr>
              <p:cNvSpPr txBox="1"/>
              <p:nvPr/>
            </p:nvSpPr>
            <p:spPr>
              <a:xfrm>
                <a:off x="6220252" y="3268684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6F34343E-ABEE-F34B-8277-BF86B59C5B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0252" y="3268684"/>
                <a:ext cx="486013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1F27AF6A-4036-7945-8A4C-6F706B0D71B0}"/>
                  </a:ext>
                </a:extLst>
              </p:cNvPr>
              <p:cNvSpPr txBox="1"/>
              <p:nvPr/>
            </p:nvSpPr>
            <p:spPr>
              <a:xfrm>
                <a:off x="7282132" y="4606342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1F27AF6A-4036-7945-8A4C-6F706B0D71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2132" y="4606342"/>
                <a:ext cx="486013" cy="369332"/>
              </a:xfrm>
              <a:prstGeom prst="rect">
                <a:avLst/>
              </a:prstGeom>
              <a:blipFill>
                <a:blip r:embed="rId9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Oval 91">
            <a:extLst>
              <a:ext uri="{FF2B5EF4-FFF2-40B4-BE49-F238E27FC236}">
                <a16:creationId xmlns:a16="http://schemas.microsoft.com/office/drawing/2014/main" id="{78F16150-44DB-D24F-B590-2C293C490083}"/>
              </a:ext>
            </a:extLst>
          </p:cNvPr>
          <p:cNvSpPr/>
          <p:nvPr/>
        </p:nvSpPr>
        <p:spPr>
          <a:xfrm>
            <a:off x="4414973" y="4443750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AF8B0AD-3BA6-FC43-A7B2-FF7FA55C8B36}"/>
              </a:ext>
            </a:extLst>
          </p:cNvPr>
          <p:cNvSpPr/>
          <p:nvPr/>
        </p:nvSpPr>
        <p:spPr>
          <a:xfrm>
            <a:off x="6651749" y="3543034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8F6424AA-459D-2B4E-9A1A-DE3D73052A01}"/>
                  </a:ext>
                </a:extLst>
              </p:cNvPr>
              <p:cNvSpPr txBox="1"/>
              <p:nvPr/>
            </p:nvSpPr>
            <p:spPr>
              <a:xfrm>
                <a:off x="6096682" y="3979602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8F6424AA-459D-2B4E-9A1A-DE3D73052A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682" y="3979602"/>
                <a:ext cx="486013" cy="369332"/>
              </a:xfrm>
              <a:prstGeom prst="rect">
                <a:avLst/>
              </a:prstGeom>
              <a:blipFill>
                <a:blip r:embed="rId10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Oval 94">
            <a:extLst>
              <a:ext uri="{FF2B5EF4-FFF2-40B4-BE49-F238E27FC236}">
                <a16:creationId xmlns:a16="http://schemas.microsoft.com/office/drawing/2014/main" id="{083F4A96-96D3-0548-A181-5DDA2B4A2B72}"/>
              </a:ext>
            </a:extLst>
          </p:cNvPr>
          <p:cNvSpPr/>
          <p:nvPr/>
        </p:nvSpPr>
        <p:spPr>
          <a:xfrm>
            <a:off x="6522977" y="4072624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3AA7B1E9-E4A3-F849-BF92-13A3F0FC135D}"/>
              </a:ext>
            </a:extLst>
          </p:cNvPr>
          <p:cNvCxnSpPr>
            <a:cxnSpLocks/>
            <a:stCxn id="99" idx="2"/>
          </p:cNvCxnSpPr>
          <p:nvPr/>
        </p:nvCxnSpPr>
        <p:spPr>
          <a:xfrm>
            <a:off x="8317736" y="4542423"/>
            <a:ext cx="2147374" cy="1126857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17D7F477-2248-E84F-A69C-64CD5E892072}"/>
              </a:ext>
            </a:extLst>
          </p:cNvPr>
          <p:cNvCxnSpPr>
            <a:cxnSpLocks/>
            <a:stCxn id="99" idx="4"/>
          </p:cNvCxnSpPr>
          <p:nvPr/>
        </p:nvCxnSpPr>
        <p:spPr>
          <a:xfrm flipH="1">
            <a:off x="10447284" y="4542423"/>
            <a:ext cx="798616" cy="1126857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riangle 98">
            <a:extLst>
              <a:ext uri="{FF2B5EF4-FFF2-40B4-BE49-F238E27FC236}">
                <a16:creationId xmlns:a16="http://schemas.microsoft.com/office/drawing/2014/main" id="{31E0DD80-0321-B040-8176-3FC4C49BB725}"/>
              </a:ext>
            </a:extLst>
          </p:cNvPr>
          <p:cNvSpPr/>
          <p:nvPr/>
        </p:nvSpPr>
        <p:spPr>
          <a:xfrm>
            <a:off x="8317736" y="3638016"/>
            <a:ext cx="2928164" cy="904407"/>
          </a:xfrm>
          <a:prstGeom prst="triangle">
            <a:avLst>
              <a:gd name="adj" fmla="val 76854"/>
            </a:avLst>
          </a:prstGeom>
          <a:solidFill>
            <a:schemeClr val="accent1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2B183739-FD11-1F43-8200-5CEE78E06B07}"/>
                  </a:ext>
                </a:extLst>
              </p:cNvPr>
              <p:cNvSpPr txBox="1"/>
              <p:nvPr/>
            </p:nvSpPr>
            <p:spPr>
              <a:xfrm>
                <a:off x="8150151" y="4606206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2B183739-FD11-1F43-8200-5CEE78E06B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0151" y="4606206"/>
                <a:ext cx="486013" cy="369332"/>
              </a:xfrm>
              <a:prstGeom prst="rect">
                <a:avLst/>
              </a:prstGeom>
              <a:blipFill>
                <a:blip r:embed="rId11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Oval 100">
            <a:extLst>
              <a:ext uri="{FF2B5EF4-FFF2-40B4-BE49-F238E27FC236}">
                <a16:creationId xmlns:a16="http://schemas.microsoft.com/office/drawing/2014/main" id="{7A152505-296B-B045-8B16-66C448263CD1}"/>
              </a:ext>
            </a:extLst>
          </p:cNvPr>
          <p:cNvSpPr/>
          <p:nvPr/>
        </p:nvSpPr>
        <p:spPr>
          <a:xfrm>
            <a:off x="11154256" y="4461073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52145224-76E3-CE4A-8D6F-B4BEFE580262}"/>
                  </a:ext>
                </a:extLst>
              </p:cNvPr>
              <p:cNvSpPr txBox="1"/>
              <p:nvPr/>
            </p:nvSpPr>
            <p:spPr>
              <a:xfrm>
                <a:off x="10033613" y="3275713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52145224-76E3-CE4A-8D6F-B4BEFE5802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3613" y="3275713"/>
                <a:ext cx="486013" cy="369332"/>
              </a:xfrm>
              <a:prstGeom prst="rect">
                <a:avLst/>
              </a:prstGeom>
              <a:blipFill>
                <a:blip r:embed="rId12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8CA8449C-54F7-8D45-A86D-4F1CF966D549}"/>
                  </a:ext>
                </a:extLst>
              </p:cNvPr>
              <p:cNvSpPr txBox="1"/>
              <p:nvPr/>
            </p:nvSpPr>
            <p:spPr>
              <a:xfrm>
                <a:off x="11095493" y="4613371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8CA8449C-54F7-8D45-A86D-4F1CF966D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5493" y="4613371"/>
                <a:ext cx="486013" cy="369332"/>
              </a:xfrm>
              <a:prstGeom prst="rect">
                <a:avLst/>
              </a:prstGeom>
              <a:blipFill>
                <a:blip r:embed="rId1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Oval 103">
            <a:extLst>
              <a:ext uri="{FF2B5EF4-FFF2-40B4-BE49-F238E27FC236}">
                <a16:creationId xmlns:a16="http://schemas.microsoft.com/office/drawing/2014/main" id="{2842E807-2B7D-9545-8D71-91EC1E2A1BE7}"/>
              </a:ext>
            </a:extLst>
          </p:cNvPr>
          <p:cNvSpPr/>
          <p:nvPr/>
        </p:nvSpPr>
        <p:spPr>
          <a:xfrm>
            <a:off x="8228334" y="4450779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37705562-2EDE-0348-9617-C0E745B463E8}"/>
                  </a:ext>
                </a:extLst>
              </p:cNvPr>
              <p:cNvSpPr txBox="1"/>
              <p:nvPr/>
            </p:nvSpPr>
            <p:spPr>
              <a:xfrm>
                <a:off x="10493688" y="5468208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37705562-2EDE-0348-9617-C0E745B463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3688" y="5468208"/>
                <a:ext cx="486013" cy="369332"/>
              </a:xfrm>
              <a:prstGeom prst="rect">
                <a:avLst/>
              </a:prstGeom>
              <a:blipFill>
                <a:blip r:embed="rId10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179BA38E-F8EA-A649-BB2B-C25862329800}"/>
              </a:ext>
            </a:extLst>
          </p:cNvPr>
          <p:cNvCxnSpPr>
            <a:cxnSpLocks/>
          </p:cNvCxnSpPr>
          <p:nvPr/>
        </p:nvCxnSpPr>
        <p:spPr>
          <a:xfrm flipH="1">
            <a:off x="10442072" y="4552717"/>
            <a:ext cx="51616" cy="1116563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BDA1D63C-ADAE-784A-84AA-E91F1619616D}"/>
              </a:ext>
            </a:extLst>
          </p:cNvPr>
          <p:cNvCxnSpPr>
            <a:cxnSpLocks/>
          </p:cNvCxnSpPr>
          <p:nvPr/>
        </p:nvCxnSpPr>
        <p:spPr>
          <a:xfrm>
            <a:off x="856493" y="4531878"/>
            <a:ext cx="2792940" cy="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al 104">
            <a:extLst>
              <a:ext uri="{FF2B5EF4-FFF2-40B4-BE49-F238E27FC236}">
                <a16:creationId xmlns:a16="http://schemas.microsoft.com/office/drawing/2014/main" id="{AAAE8500-594E-3345-B935-3B2C010B21DB}"/>
              </a:ext>
            </a:extLst>
          </p:cNvPr>
          <p:cNvSpPr/>
          <p:nvPr/>
        </p:nvSpPr>
        <p:spPr>
          <a:xfrm>
            <a:off x="10465110" y="3550063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7C3BBE73-1748-D84C-BC06-1B97857E120D}"/>
              </a:ext>
            </a:extLst>
          </p:cNvPr>
          <p:cNvCxnSpPr>
            <a:cxnSpLocks/>
          </p:cNvCxnSpPr>
          <p:nvPr/>
        </p:nvCxnSpPr>
        <p:spPr>
          <a:xfrm flipH="1">
            <a:off x="10503844" y="3732998"/>
            <a:ext cx="35464" cy="767151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val 106">
            <a:extLst>
              <a:ext uri="{FF2B5EF4-FFF2-40B4-BE49-F238E27FC236}">
                <a16:creationId xmlns:a16="http://schemas.microsoft.com/office/drawing/2014/main" id="{BF4BC81F-A99C-F44A-8EF1-D10D5DED6C9D}"/>
              </a:ext>
            </a:extLst>
          </p:cNvPr>
          <p:cNvSpPr/>
          <p:nvPr/>
        </p:nvSpPr>
        <p:spPr>
          <a:xfrm>
            <a:off x="10346498" y="5561230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10" name="Title 1">
            <a:extLst>
              <a:ext uri="{FF2B5EF4-FFF2-40B4-BE49-F238E27FC236}">
                <a16:creationId xmlns:a16="http://schemas.microsoft.com/office/drawing/2014/main" id="{66FCB1D3-CD71-B64D-8444-D8DD74AAE6F5}"/>
              </a:ext>
            </a:extLst>
          </p:cNvPr>
          <p:cNvSpPr txBox="1">
            <a:spLocks/>
          </p:cNvSpPr>
          <p:nvPr/>
        </p:nvSpPr>
        <p:spPr>
          <a:xfrm>
            <a:off x="1210324" y="4706667"/>
            <a:ext cx="2266185" cy="940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Positive Volume</a:t>
            </a:r>
            <a:endParaRPr lang="en-CN" sz="2400" dirty="0"/>
          </a:p>
        </p:txBody>
      </p:sp>
      <p:sp>
        <p:nvSpPr>
          <p:cNvPr id="111" name="Title 1">
            <a:extLst>
              <a:ext uri="{FF2B5EF4-FFF2-40B4-BE49-F238E27FC236}">
                <a16:creationId xmlns:a16="http://schemas.microsoft.com/office/drawing/2014/main" id="{DE882098-1551-F343-85C4-E14AB69B451A}"/>
              </a:ext>
            </a:extLst>
          </p:cNvPr>
          <p:cNvSpPr txBox="1">
            <a:spLocks/>
          </p:cNvSpPr>
          <p:nvPr/>
        </p:nvSpPr>
        <p:spPr>
          <a:xfrm>
            <a:off x="4924303" y="4808197"/>
            <a:ext cx="2266185" cy="940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/>
              <a:t>Zero Volume</a:t>
            </a:r>
          </a:p>
          <a:p>
            <a:pPr algn="ctr"/>
            <a:r>
              <a:rPr lang="en-US" sz="1800" dirty="0"/>
              <a:t>(on the plane)</a:t>
            </a:r>
            <a:endParaRPr lang="en-CN" sz="1800" dirty="0"/>
          </a:p>
        </p:txBody>
      </p:sp>
      <p:sp>
        <p:nvSpPr>
          <p:cNvPr id="112" name="Title 1">
            <a:extLst>
              <a:ext uri="{FF2B5EF4-FFF2-40B4-BE49-F238E27FC236}">
                <a16:creationId xmlns:a16="http://schemas.microsoft.com/office/drawing/2014/main" id="{0AFB866F-506A-104C-8364-2DD61D223B21}"/>
              </a:ext>
            </a:extLst>
          </p:cNvPr>
          <p:cNvSpPr txBox="1">
            <a:spLocks/>
          </p:cNvSpPr>
          <p:nvPr/>
        </p:nvSpPr>
        <p:spPr>
          <a:xfrm>
            <a:off x="8849107" y="2440279"/>
            <a:ext cx="2266185" cy="940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/>
              <a:t>Negative Volume</a:t>
            </a:r>
          </a:p>
          <a:p>
            <a:pPr algn="ctr"/>
            <a:r>
              <a:rPr lang="en-US" sz="1800" dirty="0"/>
              <a:t>(inverted)</a:t>
            </a:r>
            <a:endParaRPr lang="en-CN" sz="1800" dirty="0"/>
          </a:p>
        </p:txBody>
      </p:sp>
    </p:spTree>
    <p:extLst>
      <p:ext uri="{BB962C8B-B14F-4D97-AF65-F5344CB8AC3E}">
        <p14:creationId xmlns:p14="http://schemas.microsoft.com/office/powerpoint/2010/main" val="8006861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585F81-06D9-4141-AF43-393666E1C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6B15-CD18-AD48-B4A6-8B862AAA934E}" type="slidenum">
              <a:rPr kumimoji="1" lang="zh-CN" altLang="en-US" smtClean="0"/>
              <a:t>23</a:t>
            </a:fld>
            <a:endParaRPr kumimoji="1" lang="zh-CN" alt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2320045-E404-D540-8B0D-0A5D6E3F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42" y="18255"/>
            <a:ext cx="11703178" cy="1325563"/>
          </a:xfrm>
        </p:spPr>
        <p:txBody>
          <a:bodyPr/>
          <a:lstStyle/>
          <a:p>
            <a:r>
              <a:rPr lang="en-CN" b="1" dirty="0"/>
              <a:t>Example 10: Barycentric Weights (cont.)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B2E1320-9279-D542-93B4-B8E713329D0A}"/>
              </a:ext>
            </a:extLst>
          </p:cNvPr>
          <p:cNvCxnSpPr>
            <a:cxnSpLocks/>
            <a:stCxn id="48" idx="2"/>
          </p:cNvCxnSpPr>
          <p:nvPr/>
        </p:nvCxnSpPr>
        <p:spPr>
          <a:xfrm flipV="1">
            <a:off x="482205" y="2365056"/>
            <a:ext cx="2484289" cy="279425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99FD634-FD01-8C40-8ED7-4F25DFDCB35F}"/>
              </a:ext>
            </a:extLst>
          </p:cNvPr>
          <p:cNvCxnSpPr>
            <a:cxnSpLocks/>
            <a:stCxn id="48" idx="0"/>
          </p:cNvCxnSpPr>
          <p:nvPr/>
        </p:nvCxnSpPr>
        <p:spPr>
          <a:xfrm flipH="1" flipV="1">
            <a:off x="2966495" y="2365055"/>
            <a:ext cx="178758" cy="1410612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3E2B4B7-A98D-9A4B-A87A-B628EB213FA5}"/>
              </a:ext>
            </a:extLst>
          </p:cNvPr>
          <p:cNvCxnSpPr>
            <a:cxnSpLocks/>
            <a:stCxn id="48" idx="4"/>
          </p:cNvCxnSpPr>
          <p:nvPr/>
        </p:nvCxnSpPr>
        <p:spPr>
          <a:xfrm flipH="1" flipV="1">
            <a:off x="2966495" y="2354552"/>
            <a:ext cx="980784" cy="2804754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riangle 47">
            <a:extLst>
              <a:ext uri="{FF2B5EF4-FFF2-40B4-BE49-F238E27FC236}">
                <a16:creationId xmlns:a16="http://schemas.microsoft.com/office/drawing/2014/main" id="{FBD9FE9F-CB1C-2840-95D3-A5BCAF5AD380}"/>
              </a:ext>
            </a:extLst>
          </p:cNvPr>
          <p:cNvSpPr/>
          <p:nvPr/>
        </p:nvSpPr>
        <p:spPr>
          <a:xfrm>
            <a:off x="482205" y="3775667"/>
            <a:ext cx="3465074" cy="1383639"/>
          </a:xfrm>
          <a:prstGeom prst="triangle">
            <a:avLst>
              <a:gd name="adj" fmla="val 76854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7B6D1A4-5F31-874F-BAF0-76CD36073C33}"/>
                  </a:ext>
                </a:extLst>
              </p:cNvPr>
              <p:cNvSpPr txBox="1"/>
              <p:nvPr/>
            </p:nvSpPr>
            <p:spPr>
              <a:xfrm>
                <a:off x="314620" y="5223089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7B6D1A4-5F31-874F-BAF0-76CD36073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620" y="5223089"/>
                <a:ext cx="486013" cy="369332"/>
              </a:xfrm>
              <a:prstGeom prst="rect">
                <a:avLst/>
              </a:prstGeom>
              <a:blipFill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Oval 52">
            <a:extLst>
              <a:ext uri="{FF2B5EF4-FFF2-40B4-BE49-F238E27FC236}">
                <a16:creationId xmlns:a16="http://schemas.microsoft.com/office/drawing/2014/main" id="{80CC032A-B526-E642-9DBC-45A613E445D2}"/>
              </a:ext>
            </a:extLst>
          </p:cNvPr>
          <p:cNvSpPr/>
          <p:nvPr/>
        </p:nvSpPr>
        <p:spPr>
          <a:xfrm>
            <a:off x="3853789" y="5067662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E4AE58E-E68B-AA49-95E1-5730F0D6CB5A}"/>
                  </a:ext>
                </a:extLst>
              </p:cNvPr>
              <p:cNvSpPr txBox="1"/>
              <p:nvPr/>
            </p:nvSpPr>
            <p:spPr>
              <a:xfrm>
                <a:off x="3200839" y="3572263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E4AE58E-E68B-AA49-95E1-5730F0D6C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839" y="3572263"/>
                <a:ext cx="486013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2CB6254-B3AF-2741-8BCF-C9BC1B1D0CE0}"/>
                  </a:ext>
                </a:extLst>
              </p:cNvPr>
              <p:cNvSpPr txBox="1"/>
              <p:nvPr/>
            </p:nvSpPr>
            <p:spPr>
              <a:xfrm>
                <a:off x="3795026" y="5219960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2CB6254-B3AF-2741-8BCF-C9BC1B1D0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5026" y="5219960"/>
                <a:ext cx="486013" cy="369332"/>
              </a:xfrm>
              <a:prstGeom prst="rect">
                <a:avLst/>
              </a:prstGeom>
              <a:blipFill>
                <a:blip r:embed="rId4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Oval 57">
            <a:extLst>
              <a:ext uri="{FF2B5EF4-FFF2-40B4-BE49-F238E27FC236}">
                <a16:creationId xmlns:a16="http://schemas.microsoft.com/office/drawing/2014/main" id="{B81B73AC-EC2D-B445-AD51-ABCA490AB7C0}"/>
              </a:ext>
            </a:extLst>
          </p:cNvPr>
          <p:cNvSpPr/>
          <p:nvPr/>
        </p:nvSpPr>
        <p:spPr>
          <a:xfrm>
            <a:off x="3068139" y="3711884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A9D9A26-F926-5C4D-A1BB-E18E6126AD3F}"/>
                  </a:ext>
                </a:extLst>
              </p:cNvPr>
              <p:cNvSpPr txBox="1"/>
              <p:nvPr/>
            </p:nvSpPr>
            <p:spPr>
              <a:xfrm>
                <a:off x="2444027" y="2058837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A9D9A26-F926-5C4D-A1BB-E18E6126AD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4027" y="2058837"/>
                <a:ext cx="486013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Oval 60">
            <a:extLst>
              <a:ext uri="{FF2B5EF4-FFF2-40B4-BE49-F238E27FC236}">
                <a16:creationId xmlns:a16="http://schemas.microsoft.com/office/drawing/2014/main" id="{5D01E197-E529-E346-A760-4491231E72FF}"/>
              </a:ext>
            </a:extLst>
          </p:cNvPr>
          <p:cNvSpPr/>
          <p:nvPr/>
        </p:nvSpPr>
        <p:spPr>
          <a:xfrm>
            <a:off x="2874851" y="2293898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10BACFFE-8737-3648-AAA3-71F86B162CBD}"/>
              </a:ext>
            </a:extLst>
          </p:cNvPr>
          <p:cNvCxnSpPr>
            <a:cxnSpLocks/>
            <a:endCxn id="53" idx="2"/>
          </p:cNvCxnSpPr>
          <p:nvPr/>
        </p:nvCxnSpPr>
        <p:spPr>
          <a:xfrm flipV="1">
            <a:off x="480955" y="5159306"/>
            <a:ext cx="3372834" cy="2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>
            <a:extLst>
              <a:ext uri="{FF2B5EF4-FFF2-40B4-BE49-F238E27FC236}">
                <a16:creationId xmlns:a16="http://schemas.microsoft.com/office/drawing/2014/main" id="{042867F4-537B-064C-8A0B-4E885BB42604}"/>
              </a:ext>
            </a:extLst>
          </p:cNvPr>
          <p:cNvSpPr/>
          <p:nvPr/>
        </p:nvSpPr>
        <p:spPr>
          <a:xfrm>
            <a:off x="392803" y="5067662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3A50C38-E2C9-9040-8166-D68C63718DE1}"/>
              </a:ext>
            </a:extLst>
          </p:cNvPr>
          <p:cNvSpPr/>
          <p:nvPr/>
        </p:nvSpPr>
        <p:spPr>
          <a:xfrm>
            <a:off x="2582615" y="4113468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4ECFBF2-85E7-854C-A259-7A25DCBD8B76}"/>
                  </a:ext>
                </a:extLst>
              </p:cNvPr>
              <p:cNvSpPr txBox="1"/>
              <p:nvPr/>
            </p:nvSpPr>
            <p:spPr>
              <a:xfrm>
                <a:off x="2436051" y="4249326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𝐩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4ECFBF2-85E7-854C-A259-7A25DCBD8B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051" y="4249326"/>
                <a:ext cx="486013" cy="369332"/>
              </a:xfrm>
              <a:prstGeom prst="rect">
                <a:avLst/>
              </a:prstGeom>
              <a:blipFill>
                <a:blip r:embed="rId6"/>
                <a:stretch>
                  <a:fillRect b="-2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Content Placeholder 2">
                <a:extLst>
                  <a:ext uri="{FF2B5EF4-FFF2-40B4-BE49-F238E27FC236}">
                    <a16:creationId xmlns:a16="http://schemas.microsoft.com/office/drawing/2014/main" id="{8AC53D25-46F2-B448-BCD9-9E2673F735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28631" y="1420773"/>
                <a:ext cx="7963489" cy="429774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1" smtClean="0">
                        <a:latin typeface="Cambria Math" panose="02040503050406030204" pitchFamily="18" charset="0"/>
                      </a:rPr>
                      <m:t>𝐩</m:t>
                    </m:r>
                  </m:oMath>
                </a14:m>
                <a:r>
                  <a:rPr lang="en-US" altLang="zh-CN" dirty="0">
                    <a:latin typeface="+mj-lt"/>
                  </a:rPr>
                  <a:t> splits the tetrahedron into four sub-tetrahedra:</a:t>
                </a:r>
              </a:p>
              <a:p>
                <a:pPr marL="0" indent="0">
                  <a:buNone/>
                </a:pPr>
                <a:endParaRPr lang="en-CN" sz="400" dirty="0">
                  <a:latin typeface="+mj-lt"/>
                </a:endParaRPr>
              </a:p>
              <a:p>
                <a:pPr marL="0" indent="0">
                  <a:buNone/>
                </a:pPr>
                <a:endParaRPr lang="en-CN" sz="400" dirty="0">
                  <a:latin typeface="+mj-lt"/>
                </a:endParaRPr>
              </a:p>
              <a:p>
                <a:pPr marL="0" indent="0">
                  <a:buNone/>
                </a:pPr>
                <a:endParaRPr lang="en-CN" sz="400" dirty="0">
                  <a:latin typeface="+mj-lt"/>
                </a:endParaRPr>
              </a:p>
              <a:p>
                <a:pPr marL="0" indent="0">
                  <a:buNone/>
                </a:pPr>
                <a:endParaRPr lang="en-CN" sz="400" dirty="0">
                  <a:latin typeface="+mj-lt"/>
                </a:endParaRPr>
              </a:p>
              <a:p>
                <a:pPr marL="0" indent="0">
                  <a:buNone/>
                </a:pPr>
                <a:endParaRPr lang="en-CN" sz="400" dirty="0">
                  <a:latin typeface="+mj-lt"/>
                </a:endParaRPr>
              </a:p>
              <a:p>
                <a:pPr marL="0" indent="0">
                  <a:buNone/>
                </a:pPr>
                <a:endParaRPr lang="en-CN" sz="400" dirty="0">
                  <a:latin typeface="+mj-lt"/>
                </a:endParaRPr>
              </a:p>
              <a:p>
                <a:pPr marL="0" indent="0">
                  <a:buNone/>
                </a:pPr>
                <a:endParaRPr lang="en-CN" sz="400" dirty="0">
                  <a:latin typeface="+mj-lt"/>
                </a:endParaRPr>
              </a:p>
              <a:p>
                <a:pPr marL="0" indent="0">
                  <a:buNone/>
                </a:pPr>
                <a:endParaRPr lang="en-CN" sz="400" dirty="0">
                  <a:latin typeface="+mj-lt"/>
                </a:endParaRPr>
              </a:p>
              <a:p>
                <a:pPr marL="0" indent="0">
                  <a:buNone/>
                </a:pPr>
                <a:endParaRPr lang="en-CN" sz="400" dirty="0">
                  <a:latin typeface="+mj-lt"/>
                </a:endParaRPr>
              </a:p>
              <a:p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𝐩</m:t>
                    </m:r>
                  </m:oMath>
                </a14:m>
                <a:r>
                  <a:rPr lang="en-US" altLang="zh-CN" dirty="0">
                    <a:latin typeface="+mj-lt"/>
                  </a:rPr>
                  <a:t> is inside if and only if: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&gt;0.</m:t>
                    </m:r>
                  </m:oMath>
                </a14:m>
                <a:endParaRPr lang="en-US" sz="2400" dirty="0">
                  <a:latin typeface="+mj-lt"/>
                </a:endParaRPr>
              </a:p>
              <a:p>
                <a:endParaRPr lang="en-US" sz="400" dirty="0">
                  <a:latin typeface="+mj-lt"/>
                </a:endParaRPr>
              </a:p>
              <a:p>
                <a:r>
                  <a:rPr lang="en-US" dirty="0">
                    <a:latin typeface="+mj-lt"/>
                  </a:rPr>
                  <a:t>Barycentric weights:</a:t>
                </a:r>
              </a:p>
              <a:p>
                <a:endParaRPr lang="en-US" sz="400" dirty="0">
                  <a:latin typeface="+mj-lt"/>
                </a:endParaRPr>
              </a:p>
            </p:txBody>
          </p:sp>
        </mc:Choice>
        <mc:Fallback xmlns="">
          <p:sp>
            <p:nvSpPr>
              <p:cNvPr id="69" name="Content Placeholder 2">
                <a:extLst>
                  <a:ext uri="{FF2B5EF4-FFF2-40B4-BE49-F238E27FC236}">
                    <a16:creationId xmlns:a16="http://schemas.microsoft.com/office/drawing/2014/main" id="{8AC53D25-46F2-B448-BCD9-9E2673F735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28631" y="1420773"/>
                <a:ext cx="7963489" cy="4297741"/>
              </a:xfrm>
              <a:blipFill>
                <a:blip r:embed="rId7"/>
                <a:stretch>
                  <a:fillRect l="-1433" t="-235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CEE615BE-694B-874B-AD5C-803728F367C9}"/>
                  </a:ext>
                </a:extLst>
              </p:cNvPr>
              <p:cNvSpPr txBox="1"/>
              <p:nvPr/>
            </p:nvSpPr>
            <p:spPr>
              <a:xfrm>
                <a:off x="6248549" y="3015258"/>
                <a:ext cx="290661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i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ol</m:t>
                    </m:r>
                    <m:r>
                      <a:rPr lang="en-US" sz="24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sz="240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sz="2400" b="0" i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N" sz="2400" dirty="0">
                    <a:solidFill>
                      <a:schemeClr val="accent4">
                        <a:lumMod val="75000"/>
                      </a:schemeClr>
                    </a:solidFill>
                    <a:latin typeface="+mj-lt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sz="2400" b="0" i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N" sz="2400" dirty="0">
                    <a:solidFill>
                      <a:schemeClr val="accent4">
                        <a:lumMod val="75000"/>
                      </a:schemeClr>
                    </a:solidFill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𝐩</m:t>
                    </m:r>
                    <m:r>
                      <a:rPr lang="en-US" sz="2400" b="1" i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N" sz="2400" dirty="0">
                  <a:solidFill>
                    <a:schemeClr val="accent4">
                      <a:lumMod val="75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CEE615BE-694B-874B-AD5C-803728F367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549" y="3015258"/>
                <a:ext cx="2906611" cy="369332"/>
              </a:xfrm>
              <a:prstGeom prst="rect">
                <a:avLst/>
              </a:prstGeom>
              <a:blipFill>
                <a:blip r:embed="rId8"/>
                <a:stretch>
                  <a:fillRect l="-3930" t="-23333" r="-3057" b="-500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D4E245FE-A0F5-5240-B975-795A9E1F4CE2}"/>
                  </a:ext>
                </a:extLst>
              </p:cNvPr>
              <p:cNvSpPr txBox="1"/>
              <p:nvPr/>
            </p:nvSpPr>
            <p:spPr>
              <a:xfrm>
                <a:off x="6248548" y="2652911"/>
                <a:ext cx="290661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i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ol</m:t>
                    </m:r>
                    <m:r>
                      <a:rPr lang="en-US" sz="24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sz="2400" b="0" i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CN" sz="2400" dirty="0">
                    <a:solidFill>
                      <a:schemeClr val="accent5">
                        <a:lumMod val="75000"/>
                      </a:schemeClr>
                    </a:solidFill>
                    <a:latin typeface="+mj-lt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sz="2400" b="0" i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CN" sz="2400" dirty="0">
                    <a:solidFill>
                      <a:schemeClr val="accent5">
                        <a:lumMod val="75000"/>
                      </a:schemeClr>
                    </a:solidFill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𝐩</m:t>
                    </m:r>
                    <m:r>
                      <a:rPr lang="en-US" sz="2400" b="1" i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N" sz="2400" dirty="0">
                  <a:solidFill>
                    <a:schemeClr val="accent5">
                      <a:lumMod val="75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D4E245FE-A0F5-5240-B975-795A9E1F4C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548" y="2652911"/>
                <a:ext cx="2906611" cy="369332"/>
              </a:xfrm>
              <a:prstGeom prst="rect">
                <a:avLst/>
              </a:prstGeom>
              <a:blipFill>
                <a:blip r:embed="rId9"/>
                <a:stretch>
                  <a:fillRect l="-3930" t="-19355" r="-3493" b="-4516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F8B60803-4DC2-2F49-8EC9-F7B834744AD1}"/>
                  </a:ext>
                </a:extLst>
              </p:cNvPr>
              <p:cNvSpPr txBox="1"/>
              <p:nvPr/>
            </p:nvSpPr>
            <p:spPr>
              <a:xfrm>
                <a:off x="6248548" y="2296993"/>
                <a:ext cx="290661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ol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sz="2400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sz="2400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CN" sz="2400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sz="2400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CN" sz="2400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𝐩</m:t>
                    </m:r>
                    <m:r>
                      <a:rPr lang="en-US" sz="2400" b="1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N" sz="2400" dirty="0">
                  <a:solidFill>
                    <a:schemeClr val="accent6">
                      <a:lumMod val="75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F8B60803-4DC2-2F49-8EC9-F7B834744A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548" y="2296993"/>
                <a:ext cx="2906611" cy="369332"/>
              </a:xfrm>
              <a:prstGeom prst="rect">
                <a:avLst/>
              </a:prstGeom>
              <a:blipFill>
                <a:blip r:embed="rId10"/>
                <a:stretch>
                  <a:fillRect l="-3930" t="-20000" r="-3493" b="-500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0FF97412-1AEC-D64B-8C12-9835441B5F37}"/>
                  </a:ext>
                </a:extLst>
              </p:cNvPr>
              <p:cNvSpPr txBox="1"/>
              <p:nvPr/>
            </p:nvSpPr>
            <p:spPr>
              <a:xfrm>
                <a:off x="6248547" y="1934646"/>
                <a:ext cx="290661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ol</m:t>
                    </m:r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sz="2400" b="0" i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N" sz="2400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sz="2400" b="0" i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N" sz="2400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𝐩</m:t>
                    </m:r>
                    <m:r>
                      <a:rPr lang="en-US" sz="2400" b="1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N" sz="2400" dirty="0">
                  <a:solidFill>
                    <a:schemeClr val="accent2">
                      <a:lumMod val="75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0FF97412-1AEC-D64B-8C12-9835441B5F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547" y="1934646"/>
                <a:ext cx="2906611" cy="369332"/>
              </a:xfrm>
              <a:prstGeom prst="rect">
                <a:avLst/>
              </a:prstGeom>
              <a:blipFill>
                <a:blip r:embed="rId11"/>
                <a:stretch>
                  <a:fillRect l="-3930" t="-23333" r="-3493" b="-4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E7A9595F-0481-EB47-95C8-C90F09B67D21}"/>
                  </a:ext>
                </a:extLst>
              </p:cNvPr>
              <p:cNvSpPr txBox="1"/>
              <p:nvPr/>
            </p:nvSpPr>
            <p:spPr>
              <a:xfrm>
                <a:off x="4652301" y="4777873"/>
                <a:ext cx="14155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CN" sz="24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E7A9595F-0481-EB47-95C8-C90F09B67D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301" y="4777873"/>
                <a:ext cx="1415580" cy="369332"/>
              </a:xfrm>
              <a:prstGeom prst="rect">
                <a:avLst/>
              </a:prstGeom>
              <a:blipFill>
                <a:blip r:embed="rId12"/>
                <a:stretch>
                  <a:fillRect l="-5357" r="-3571" b="-333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83F77398-2844-BE42-B816-FFCC2F9E9D5B}"/>
                  </a:ext>
                </a:extLst>
              </p:cNvPr>
              <p:cNvSpPr txBox="1"/>
              <p:nvPr/>
            </p:nvSpPr>
            <p:spPr>
              <a:xfrm>
                <a:off x="6410002" y="4773958"/>
                <a:ext cx="14013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CN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83F77398-2844-BE42-B816-FFCC2F9E9D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002" y="4773958"/>
                <a:ext cx="1401346" cy="369332"/>
              </a:xfrm>
              <a:prstGeom prst="rect">
                <a:avLst/>
              </a:prstGeom>
              <a:blipFill>
                <a:blip r:embed="rId13"/>
                <a:stretch>
                  <a:fillRect l="-4505" r="-4505" b="-3225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0BD45ACD-9B86-274D-ABD8-CC1C05BAC466}"/>
                  </a:ext>
                </a:extLst>
              </p:cNvPr>
              <p:cNvSpPr txBox="1"/>
              <p:nvPr/>
            </p:nvSpPr>
            <p:spPr>
              <a:xfrm>
                <a:off x="8156871" y="4772825"/>
                <a:ext cx="14155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CN" sz="24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0BD45ACD-9B86-274D-ABD8-CC1C05BAC4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6871" y="4772825"/>
                <a:ext cx="1415580" cy="369332"/>
              </a:xfrm>
              <a:prstGeom prst="rect">
                <a:avLst/>
              </a:prstGeom>
              <a:blipFill>
                <a:blip r:embed="rId14"/>
                <a:stretch>
                  <a:fillRect l="-5357" r="-3571" b="-3225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1B938EC1-6FD1-C541-992A-161CF2A1506C}"/>
                  </a:ext>
                </a:extLst>
              </p:cNvPr>
              <p:cNvSpPr txBox="1"/>
              <p:nvPr/>
            </p:nvSpPr>
            <p:spPr>
              <a:xfrm>
                <a:off x="9957045" y="4772825"/>
                <a:ext cx="141557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CN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1B938EC1-6FD1-C541-992A-161CF2A15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7045" y="4772825"/>
                <a:ext cx="1415579" cy="369332"/>
              </a:xfrm>
              <a:prstGeom prst="rect">
                <a:avLst/>
              </a:prstGeom>
              <a:blipFill>
                <a:blip r:embed="rId15"/>
                <a:stretch>
                  <a:fillRect l="-4425" r="-3540" b="-3225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1A6CD8A2-F3C1-C649-960E-065DF5223797}"/>
                  </a:ext>
                </a:extLst>
              </p:cNvPr>
              <p:cNvSpPr txBox="1"/>
              <p:nvPr/>
            </p:nvSpPr>
            <p:spPr>
              <a:xfrm>
                <a:off x="5739183" y="5306424"/>
                <a:ext cx="4144329" cy="369332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C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1A6CD8A2-F3C1-C649-960E-065DF52237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9183" y="5306424"/>
                <a:ext cx="4144329" cy="369332"/>
              </a:xfrm>
              <a:prstGeom prst="rect">
                <a:avLst/>
              </a:prstGeom>
              <a:blipFill>
                <a:blip r:embed="rId16"/>
                <a:stretch>
                  <a:fillRect b="-1290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519CDFF9-0940-014C-A248-B4F5AB8AF27B}"/>
                  </a:ext>
                </a:extLst>
              </p:cNvPr>
              <p:cNvSpPr txBox="1"/>
              <p:nvPr/>
            </p:nvSpPr>
            <p:spPr>
              <a:xfrm>
                <a:off x="5739184" y="5790305"/>
                <a:ext cx="4144330" cy="369332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𝐩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C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519CDFF9-0940-014C-A248-B4F5AB8AF2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9184" y="5790305"/>
                <a:ext cx="4144330" cy="369332"/>
              </a:xfrm>
              <a:prstGeom prst="rect">
                <a:avLst/>
              </a:prstGeom>
              <a:blipFill>
                <a:blip r:embed="rId17"/>
                <a:stretch>
                  <a:fillRect l="-1829" r="-610" b="-2258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396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uiExpand="1" build="p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 animBg="1"/>
      <p:bldP spid="8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585F81-06D9-4141-AF43-393666E1C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6B15-CD18-AD48-B4A6-8B862AAA934E}" type="slidenum">
              <a:rPr kumimoji="1" lang="zh-CN" altLang="en-US" smtClean="0"/>
              <a:t>24</a:t>
            </a:fld>
            <a:endParaRPr kumimoji="1" lang="zh-CN" alt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2320045-E404-D540-8B0D-0A5D6E3F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42" y="18255"/>
            <a:ext cx="11703178" cy="1325563"/>
          </a:xfrm>
        </p:spPr>
        <p:txBody>
          <a:bodyPr/>
          <a:lstStyle/>
          <a:p>
            <a:r>
              <a:rPr lang="en-CN" b="1" dirty="0"/>
              <a:t>Example 11: Particle-triangle Intersection</a:t>
            </a:r>
          </a:p>
        </p:txBody>
      </p:sp>
      <p:sp>
        <p:nvSpPr>
          <p:cNvPr id="48" name="Triangle 47">
            <a:extLst>
              <a:ext uri="{FF2B5EF4-FFF2-40B4-BE49-F238E27FC236}">
                <a16:creationId xmlns:a16="http://schemas.microsoft.com/office/drawing/2014/main" id="{FBD9FE9F-CB1C-2840-95D3-A5BCAF5AD380}"/>
              </a:ext>
            </a:extLst>
          </p:cNvPr>
          <p:cNvSpPr/>
          <p:nvPr/>
        </p:nvSpPr>
        <p:spPr>
          <a:xfrm>
            <a:off x="929245" y="3775667"/>
            <a:ext cx="3465074" cy="1383639"/>
          </a:xfrm>
          <a:prstGeom prst="triangle">
            <a:avLst>
              <a:gd name="adj" fmla="val 76854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7B6D1A4-5F31-874F-BAF0-76CD36073C33}"/>
                  </a:ext>
                </a:extLst>
              </p:cNvPr>
              <p:cNvSpPr txBox="1"/>
              <p:nvPr/>
            </p:nvSpPr>
            <p:spPr>
              <a:xfrm>
                <a:off x="761660" y="5223089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7B6D1A4-5F31-874F-BAF0-76CD36073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660" y="5223089"/>
                <a:ext cx="486013" cy="369332"/>
              </a:xfrm>
              <a:prstGeom prst="rect">
                <a:avLst/>
              </a:prstGeom>
              <a:blipFill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Oval 52">
            <a:extLst>
              <a:ext uri="{FF2B5EF4-FFF2-40B4-BE49-F238E27FC236}">
                <a16:creationId xmlns:a16="http://schemas.microsoft.com/office/drawing/2014/main" id="{80CC032A-B526-E642-9DBC-45A613E445D2}"/>
              </a:ext>
            </a:extLst>
          </p:cNvPr>
          <p:cNvSpPr/>
          <p:nvPr/>
        </p:nvSpPr>
        <p:spPr>
          <a:xfrm>
            <a:off x="4300829" y="5067662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E4AE58E-E68B-AA49-95E1-5730F0D6CB5A}"/>
                  </a:ext>
                </a:extLst>
              </p:cNvPr>
              <p:cNvSpPr txBox="1"/>
              <p:nvPr/>
            </p:nvSpPr>
            <p:spPr>
              <a:xfrm>
                <a:off x="3647879" y="3572263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E4AE58E-E68B-AA49-95E1-5730F0D6C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879" y="3572263"/>
                <a:ext cx="486013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2CB6254-B3AF-2741-8BCF-C9BC1B1D0CE0}"/>
                  </a:ext>
                </a:extLst>
              </p:cNvPr>
              <p:cNvSpPr txBox="1"/>
              <p:nvPr/>
            </p:nvSpPr>
            <p:spPr>
              <a:xfrm>
                <a:off x="4242066" y="5219960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2CB6254-B3AF-2741-8BCF-C9BC1B1D0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066" y="5219960"/>
                <a:ext cx="486013" cy="369332"/>
              </a:xfrm>
              <a:prstGeom prst="rect">
                <a:avLst/>
              </a:prstGeom>
              <a:blipFill>
                <a:blip r:embed="rId4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Oval 57">
            <a:extLst>
              <a:ext uri="{FF2B5EF4-FFF2-40B4-BE49-F238E27FC236}">
                <a16:creationId xmlns:a16="http://schemas.microsoft.com/office/drawing/2014/main" id="{B81B73AC-EC2D-B445-AD51-ABCA490AB7C0}"/>
              </a:ext>
            </a:extLst>
          </p:cNvPr>
          <p:cNvSpPr/>
          <p:nvPr/>
        </p:nvSpPr>
        <p:spPr>
          <a:xfrm>
            <a:off x="3515179" y="3711884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042867F4-537B-064C-8A0B-4E885BB42604}"/>
              </a:ext>
            </a:extLst>
          </p:cNvPr>
          <p:cNvSpPr/>
          <p:nvPr/>
        </p:nvSpPr>
        <p:spPr>
          <a:xfrm>
            <a:off x="839843" y="5067662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>
              <a:solidFill>
                <a:schemeClr val="accent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4ECFBF2-85E7-854C-A259-7A25DCBD8B76}"/>
                  </a:ext>
                </a:extLst>
              </p:cNvPr>
              <p:cNvSpPr txBox="1"/>
              <p:nvPr/>
            </p:nvSpPr>
            <p:spPr>
              <a:xfrm>
                <a:off x="1468818" y="2027281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𝐩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4ECFBF2-85E7-854C-A259-7A25DCBD8B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818" y="2027281"/>
                <a:ext cx="486013" cy="369332"/>
              </a:xfrm>
              <a:prstGeom prst="rect">
                <a:avLst/>
              </a:prstGeom>
              <a:blipFill>
                <a:blip r:embed="rId5"/>
                <a:stretch>
                  <a:fillRect b="-2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Content Placeholder 2">
                <a:extLst>
                  <a:ext uri="{FF2B5EF4-FFF2-40B4-BE49-F238E27FC236}">
                    <a16:creationId xmlns:a16="http://schemas.microsoft.com/office/drawing/2014/main" id="{8AC53D25-46F2-B448-BCD9-9E2673F735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97591" y="1695093"/>
                <a:ext cx="6475343" cy="4653464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400" dirty="0">
                    <a:latin typeface="+mj-lt"/>
                  </a:rPr>
                  <a:t>First, we find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sz="2400" dirty="0">
                    <a:latin typeface="+mj-lt"/>
                  </a:rPr>
                  <a:t> when the particle hits the plane:</a:t>
                </a:r>
                <a:endParaRPr lang="en-CN" sz="2400" dirty="0">
                  <a:latin typeface="+mj-lt"/>
                </a:endParaRPr>
              </a:p>
              <a:p>
                <a:pPr marL="0" indent="0">
                  <a:buNone/>
                </a:pPr>
                <a:endParaRPr lang="en-CN" sz="400" dirty="0">
                  <a:latin typeface="+mj-lt"/>
                </a:endParaRPr>
              </a:p>
              <a:p>
                <a:pPr marL="0" indent="0">
                  <a:buNone/>
                </a:pPr>
                <a:endParaRPr lang="en-CN" sz="400" dirty="0">
                  <a:latin typeface="+mj-lt"/>
                </a:endParaRPr>
              </a:p>
              <a:p>
                <a:pPr marL="0" indent="0">
                  <a:buNone/>
                </a:pPr>
                <a:endParaRPr lang="en-CN" sz="400" dirty="0">
                  <a:latin typeface="+mj-lt"/>
                </a:endParaRPr>
              </a:p>
              <a:p>
                <a:pPr marL="0" indent="0">
                  <a:buNone/>
                </a:pPr>
                <a:endParaRPr lang="en-CN" sz="400" dirty="0">
                  <a:latin typeface="+mj-lt"/>
                </a:endParaRPr>
              </a:p>
              <a:p>
                <a:pPr marL="0" indent="0">
                  <a:buNone/>
                </a:pPr>
                <a:endParaRPr lang="en-CN" sz="400" dirty="0">
                  <a:latin typeface="+mj-lt"/>
                </a:endParaRPr>
              </a:p>
              <a:p>
                <a:pPr marL="0" indent="0">
                  <a:buNone/>
                </a:pPr>
                <a:endParaRPr lang="en-CN" sz="400" dirty="0">
                  <a:latin typeface="+mj-lt"/>
                </a:endParaRPr>
              </a:p>
              <a:p>
                <a:pPr marL="0" indent="0">
                  <a:buNone/>
                </a:pPr>
                <a:endParaRPr lang="en-CN" sz="400" dirty="0">
                  <a:latin typeface="+mj-lt"/>
                </a:endParaRPr>
              </a:p>
              <a:p>
                <a:pPr marL="0" indent="0">
                  <a:buNone/>
                </a:pPr>
                <a:endParaRPr lang="en-CN" sz="400" dirty="0">
                  <a:latin typeface="+mj-lt"/>
                </a:endParaRPr>
              </a:p>
              <a:p>
                <a:pPr marL="0" indent="0">
                  <a:buNone/>
                </a:pPr>
                <a:endParaRPr lang="en-CN" sz="400" dirty="0">
                  <a:latin typeface="+mj-lt"/>
                </a:endParaRPr>
              </a:p>
              <a:p>
                <a:pPr marL="0" indent="0">
                  <a:buNone/>
                </a:pPr>
                <a:endParaRPr lang="en-CN" sz="400" dirty="0">
                  <a:latin typeface="+mj-lt"/>
                </a:endParaRPr>
              </a:p>
              <a:p>
                <a:pPr marL="0" indent="0">
                  <a:buNone/>
                </a:pPr>
                <a:endParaRPr lang="en-CN" sz="400" dirty="0">
                  <a:latin typeface="+mj-lt"/>
                </a:endParaRPr>
              </a:p>
              <a:p>
                <a:pPr marL="0" indent="0">
                  <a:buNone/>
                </a:pPr>
                <a:endParaRPr lang="en-CN" sz="400" dirty="0">
                  <a:latin typeface="+mj-lt"/>
                </a:endParaRPr>
              </a:p>
              <a:p>
                <a:pPr marL="0" indent="0">
                  <a:buNone/>
                </a:pPr>
                <a:endParaRPr lang="en-CN" sz="400" dirty="0">
                  <a:latin typeface="+mj-lt"/>
                </a:endParaRPr>
              </a:p>
              <a:p>
                <a:r>
                  <a:rPr lang="en-US" altLang="zh-CN" sz="2400" dirty="0">
                    <a:latin typeface="+mj-lt"/>
                  </a:rPr>
                  <a:t>We then check if 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</a:rPr>
                      <m:t>𝐩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+mj-lt"/>
                  </a:rPr>
                  <a:t>is inside or not.</a:t>
                </a:r>
              </a:p>
              <a:p>
                <a:pPr lvl="1"/>
                <a:r>
                  <a:rPr lang="en-US" sz="2000" dirty="0">
                    <a:latin typeface="+mj-lt"/>
                  </a:rPr>
                  <a:t>See Example 6.</a:t>
                </a:r>
              </a:p>
            </p:txBody>
          </p:sp>
        </mc:Choice>
        <mc:Fallback xmlns="">
          <p:sp>
            <p:nvSpPr>
              <p:cNvPr id="69" name="Content Placeholder 2">
                <a:extLst>
                  <a:ext uri="{FF2B5EF4-FFF2-40B4-BE49-F238E27FC236}">
                    <a16:creationId xmlns:a16="http://schemas.microsoft.com/office/drawing/2014/main" id="{8AC53D25-46F2-B448-BCD9-9E2673F735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97591" y="1695093"/>
                <a:ext cx="6475343" cy="4653464"/>
              </a:xfrm>
              <a:blipFill>
                <a:blip r:embed="rId6"/>
                <a:stretch>
                  <a:fillRect l="-1174" t="-163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63E5E98-448F-7D43-BDD5-C416F30097E6}"/>
              </a:ext>
            </a:extLst>
          </p:cNvPr>
          <p:cNvCxnSpPr>
            <a:cxnSpLocks/>
          </p:cNvCxnSpPr>
          <p:nvPr/>
        </p:nvCxnSpPr>
        <p:spPr>
          <a:xfrm>
            <a:off x="3064221" y="5159306"/>
            <a:ext cx="256506" cy="6019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C972162-D3CC-5240-8461-798E1C510330}"/>
                  </a:ext>
                </a:extLst>
              </p:cNvPr>
              <p:cNvSpPr txBox="1"/>
              <p:nvPr/>
            </p:nvSpPr>
            <p:spPr>
              <a:xfrm>
                <a:off x="3170049" y="5704905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𝐯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C972162-D3CC-5240-8461-798E1C5103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0049" y="5704905"/>
                <a:ext cx="48601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Oval 31">
            <a:extLst>
              <a:ext uri="{FF2B5EF4-FFF2-40B4-BE49-F238E27FC236}">
                <a16:creationId xmlns:a16="http://schemas.microsoft.com/office/drawing/2014/main" id="{5705D106-4C49-DC48-99E0-63FDEDCA27E0}"/>
              </a:ext>
            </a:extLst>
          </p:cNvPr>
          <p:cNvSpPr/>
          <p:nvPr/>
        </p:nvSpPr>
        <p:spPr>
          <a:xfrm>
            <a:off x="2781837" y="4598541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3FC2509-FEF4-BF43-BCE6-3E076769A5E9}"/>
              </a:ext>
            </a:extLst>
          </p:cNvPr>
          <p:cNvCxnSpPr>
            <a:cxnSpLocks/>
          </p:cNvCxnSpPr>
          <p:nvPr/>
        </p:nvCxnSpPr>
        <p:spPr>
          <a:xfrm>
            <a:off x="1935066" y="2450236"/>
            <a:ext cx="914253" cy="216498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C796AE7-985A-C142-954F-8C003DC8CF34}"/>
                  </a:ext>
                </a:extLst>
              </p:cNvPr>
              <p:cNvSpPr txBox="1"/>
              <p:nvPr/>
            </p:nvSpPr>
            <p:spPr>
              <a:xfrm>
                <a:off x="2028047" y="4707509"/>
                <a:ext cx="208122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𝐩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𝐩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𝐯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C796AE7-985A-C142-954F-8C003DC8CF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047" y="4707509"/>
                <a:ext cx="2081228" cy="369332"/>
              </a:xfrm>
              <a:prstGeom prst="rect">
                <a:avLst/>
              </a:prstGeom>
              <a:blipFill>
                <a:blip r:embed="rId8"/>
                <a:stretch>
                  <a:fillRect b="-333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Oval 64">
            <a:extLst>
              <a:ext uri="{FF2B5EF4-FFF2-40B4-BE49-F238E27FC236}">
                <a16:creationId xmlns:a16="http://schemas.microsoft.com/office/drawing/2014/main" id="{23A50C38-E2C9-9040-8166-D68C63718DE1}"/>
              </a:ext>
            </a:extLst>
          </p:cNvPr>
          <p:cNvSpPr/>
          <p:nvPr/>
        </p:nvSpPr>
        <p:spPr>
          <a:xfrm>
            <a:off x="1821121" y="2293898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F2F979D-5558-DD4F-B610-6EC62728FF18}"/>
                  </a:ext>
                </a:extLst>
              </p:cNvPr>
              <p:cNvSpPr txBox="1"/>
              <p:nvPr/>
            </p:nvSpPr>
            <p:spPr>
              <a:xfrm>
                <a:off x="6472712" y="2211837"/>
                <a:ext cx="381519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𝐩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CN" sz="2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F2F979D-5558-DD4F-B610-6EC62728FF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2712" y="2211837"/>
                <a:ext cx="3815190" cy="369332"/>
              </a:xfrm>
              <a:prstGeom prst="rect">
                <a:avLst/>
              </a:prstGeom>
              <a:blipFill>
                <a:blip r:embed="rId9"/>
                <a:stretch>
                  <a:fillRect l="-3642" b="-333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CE3BB6A-17B6-514A-B8CD-EA49DD88E53C}"/>
                  </a:ext>
                </a:extLst>
              </p:cNvPr>
              <p:cNvSpPr txBox="1"/>
              <p:nvPr/>
            </p:nvSpPr>
            <p:spPr>
              <a:xfrm>
                <a:off x="6216703" y="2766221"/>
                <a:ext cx="381519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𝐩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CN" sz="24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CE3BB6A-17B6-514A-B8CD-EA49DD88E5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703" y="2766221"/>
                <a:ext cx="3815190" cy="369332"/>
              </a:xfrm>
              <a:prstGeom prst="rect">
                <a:avLst/>
              </a:prstGeom>
              <a:blipFill>
                <a:blip r:embed="rId10"/>
                <a:stretch>
                  <a:fillRect l="-3642" b="-3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E94CDEE-BB0A-E947-9164-4BA80A3D77D2}"/>
                  </a:ext>
                </a:extLst>
              </p:cNvPr>
              <p:cNvSpPr txBox="1"/>
              <p:nvPr/>
            </p:nvSpPr>
            <p:spPr>
              <a:xfrm>
                <a:off x="6216703" y="3321773"/>
                <a:ext cx="3815190" cy="7662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𝐩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sub>
                          </m:sSub>
                        </m:num>
                        <m:den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𝐯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E94CDEE-BB0A-E947-9164-4BA80A3D77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703" y="3321773"/>
                <a:ext cx="3815190" cy="766235"/>
              </a:xfrm>
              <a:prstGeom prst="rect">
                <a:avLst/>
              </a:prstGeom>
              <a:blipFill>
                <a:blip r:embed="rId11"/>
                <a:stretch>
                  <a:fillRect t="-12903" b="-2096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110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uiExpand="1" build="p"/>
      <p:bldP spid="43" grpId="0"/>
      <p:bldP spid="44" grpId="0"/>
      <p:bldP spid="4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5D6BC9-A515-5142-9D5A-2798727F8B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3915" y="2705662"/>
            <a:ext cx="11024170" cy="1058238"/>
          </a:xfrm>
        </p:spPr>
        <p:txBody>
          <a:bodyPr>
            <a:normAutofit/>
          </a:bodyPr>
          <a:lstStyle/>
          <a:p>
            <a:r>
              <a:rPr kumimoji="1" lang="en-US" altLang="zh-CN" b="1" dirty="0"/>
              <a:t>Matrices</a:t>
            </a:r>
            <a:endParaRPr kumimoji="1" lang="zh-CN" alt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434C85-CD8E-2241-BDD3-BFE470CD7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6B15-CD18-AD48-B4A6-8B862AAA934E}" type="slidenum">
              <a:rPr kumimoji="1" lang="zh-CN" altLang="en-US" smtClean="0"/>
              <a:t>25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408985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C38D663D-5786-A643-A138-FFA2385C5FB7}"/>
              </a:ext>
            </a:extLst>
          </p:cNvPr>
          <p:cNvSpPr/>
          <p:nvPr/>
        </p:nvSpPr>
        <p:spPr>
          <a:xfrm>
            <a:off x="7884618" y="3594856"/>
            <a:ext cx="3171062" cy="174761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E9B8402B-16BB-0E42-B24A-2D9A73DB5EF8}"/>
              </a:ext>
            </a:extLst>
          </p:cNvPr>
          <p:cNvSpPr txBox="1">
            <a:spLocks/>
          </p:cNvSpPr>
          <p:nvPr/>
        </p:nvSpPr>
        <p:spPr>
          <a:xfrm>
            <a:off x="8943227" y="4766366"/>
            <a:ext cx="1644636" cy="5761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N" sz="2400" dirty="0"/>
              <a:t>Identity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CFA62B1-4847-3541-81AD-C64F55105316}"/>
              </a:ext>
            </a:extLst>
          </p:cNvPr>
          <p:cNvSpPr/>
          <p:nvPr/>
        </p:nvSpPr>
        <p:spPr>
          <a:xfrm>
            <a:off x="4260523" y="3594856"/>
            <a:ext cx="3171062" cy="174761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D3D191AC-81C7-4947-B0E0-9B005647B2F6}"/>
              </a:ext>
            </a:extLst>
          </p:cNvPr>
          <p:cNvSpPr txBox="1">
            <a:spLocks/>
          </p:cNvSpPr>
          <p:nvPr/>
        </p:nvSpPr>
        <p:spPr>
          <a:xfrm>
            <a:off x="5085452" y="4766366"/>
            <a:ext cx="1644636" cy="5761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N" sz="2400" dirty="0"/>
              <a:t>Diagonal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A3FC9B-406E-9C42-A01C-DA50FC7BEF33}"/>
              </a:ext>
            </a:extLst>
          </p:cNvPr>
          <p:cNvSpPr/>
          <p:nvPr/>
        </p:nvSpPr>
        <p:spPr>
          <a:xfrm>
            <a:off x="671618" y="3594856"/>
            <a:ext cx="3171062" cy="174761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585F81-06D9-4141-AF43-393666E1C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6B15-CD18-AD48-B4A6-8B862AAA934E}" type="slidenum">
              <a:rPr kumimoji="1" lang="zh-CN" altLang="en-US" smtClean="0"/>
              <a:t>26</a:t>
            </a:fld>
            <a:endParaRPr kumimoji="1" lang="zh-CN" alt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2320045-E404-D540-8B0D-0A5D6E3F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41" y="18255"/>
            <a:ext cx="11044221" cy="1325563"/>
          </a:xfrm>
        </p:spPr>
        <p:txBody>
          <a:bodyPr/>
          <a:lstStyle/>
          <a:p>
            <a:r>
              <a:rPr lang="en-CN" b="1" dirty="0"/>
              <a:t>Matrix: Definition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B7664E4A-3D2C-5144-B719-1CA08EAED7D9}"/>
              </a:ext>
            </a:extLst>
          </p:cNvPr>
          <p:cNvSpPr txBox="1">
            <a:spLocks/>
          </p:cNvSpPr>
          <p:nvPr/>
        </p:nvSpPr>
        <p:spPr>
          <a:xfrm>
            <a:off x="811658" y="1066698"/>
            <a:ext cx="10839785" cy="940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/>
              <a:t>A </a:t>
            </a:r>
            <a:r>
              <a:rPr lang="en-US" altLang="zh-CN" sz="2400" i="1" dirty="0"/>
              <a:t>real</a:t>
            </a:r>
            <a:r>
              <a:rPr lang="en-US" altLang="zh-CN" sz="2400" dirty="0"/>
              <a:t> matrix is a set of </a:t>
            </a:r>
            <a:r>
              <a:rPr lang="en-US" altLang="zh-CN" sz="2400" i="1" dirty="0"/>
              <a:t>real</a:t>
            </a:r>
            <a:r>
              <a:rPr lang="en-US" altLang="zh-CN" sz="2400" dirty="0"/>
              <a:t> elements arranged in rows and columns.</a:t>
            </a:r>
            <a:endParaRPr lang="en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84B51C7-AAC2-C843-AAE4-7F5E9EC8C3E6}"/>
                  </a:ext>
                </a:extLst>
              </p:cNvPr>
              <p:cNvSpPr txBox="1"/>
              <p:nvPr/>
            </p:nvSpPr>
            <p:spPr>
              <a:xfrm>
                <a:off x="2060922" y="2004848"/>
                <a:ext cx="8070155" cy="9780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2400" b="1" i="0" smtClean="0">
                                        <a:latin typeface="Cambria Math" panose="02040503050406030204" pitchFamily="18" charset="0"/>
                                      </a:rPr>
                                      <m:t>𝐚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2400" b="0" i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2400" b="1">
                                        <a:latin typeface="Cambria Math" panose="02040503050406030204" pitchFamily="18" charset="0"/>
                                      </a:rPr>
                                      <m:t>𝐚</m:t>
                                    </m:r>
                                  </m:e>
                                  <m:sub>
                                    <m:r>
                                      <a:rPr lang="en-US" altLang="zh-CN" sz="2400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2400" b="1">
                                        <a:latin typeface="Cambria Math" panose="02040503050406030204" pitchFamily="18" charset="0"/>
                                      </a:rPr>
                                      <m:t>𝐚</m:t>
                                    </m:r>
                                  </m:e>
                                  <m:sub>
                                    <m:r>
                                      <a:rPr lang="en-US" altLang="zh-CN" sz="2400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𝐑</m:t>
                          </m:r>
                        </m:e>
                        <m:sup>
                          <m:r>
                            <a:rPr lang="en-US" altLang="zh-CN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3×3</m:t>
                          </m:r>
                        </m:sup>
                      </m:sSup>
                    </m:oMath>
                  </m:oMathPara>
                </a14:m>
                <a:endParaRPr lang="en-US" altLang="zh-CN" sz="2400" b="1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84B51C7-AAC2-C843-AAE4-7F5E9EC8C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0922" y="2004848"/>
                <a:ext cx="8070155" cy="978025"/>
              </a:xfrm>
              <a:prstGeom prst="rect">
                <a:avLst/>
              </a:prstGeom>
              <a:blipFill>
                <a:blip r:embed="rId2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78F85E7-4B5B-0849-AECF-7AF5B4CF0565}"/>
                  </a:ext>
                </a:extLst>
              </p:cNvPr>
              <p:cNvSpPr txBox="1"/>
              <p:nvPr/>
            </p:nvSpPr>
            <p:spPr>
              <a:xfrm>
                <a:off x="429977" y="3692768"/>
                <a:ext cx="3654344" cy="9780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01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02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CN" sz="2400" b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78F85E7-4B5B-0849-AECF-7AF5B4CF05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977" y="3692768"/>
                <a:ext cx="3654344" cy="978025"/>
              </a:xfrm>
              <a:prstGeom prst="rect">
                <a:avLst/>
              </a:prstGeom>
              <a:blipFill>
                <a:blip r:embed="rId3"/>
                <a:stretch>
                  <a:fillRect b="-641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2A6FD52-D8CD-F948-A5D6-5BB3858B2604}"/>
                  </a:ext>
                </a:extLst>
              </p:cNvPr>
              <p:cNvSpPr txBox="1"/>
              <p:nvPr/>
            </p:nvSpPr>
            <p:spPr>
              <a:xfrm>
                <a:off x="4341453" y="3655748"/>
                <a:ext cx="3009202" cy="117384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e/>
                              <m:e/>
                            </m:mr>
                            <m:mr>
                              <m:e/>
                              <m:e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/>
                            </m:mr>
                            <m:mr>
                              <m:e/>
                              <m:e/>
                              <m:e>
                                <m:sSub>
                                  <m:sSub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CN" sz="2400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2A6FD52-D8CD-F948-A5D6-5BB3858B26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453" y="3655748"/>
                <a:ext cx="3009202" cy="1173847"/>
              </a:xfrm>
              <a:prstGeom prst="rect">
                <a:avLst/>
              </a:prstGeom>
              <a:blipFill>
                <a:blip r:embed="rId4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65A4189-4563-8C40-8707-9E728A7F2D99}"/>
                  </a:ext>
                </a:extLst>
              </p:cNvPr>
              <p:cNvSpPr txBox="1"/>
              <p:nvPr/>
            </p:nvSpPr>
            <p:spPr>
              <a:xfrm>
                <a:off x="7620456" y="3693581"/>
                <a:ext cx="3654344" cy="10061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𝐈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CN" sz="240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/>
                              <m:e/>
                            </m:mr>
                            <m:mr>
                              <m:e/>
                              <m:e>
                                <m:r>
                                  <a:rPr lang="en-US" altLang="zh-CN" sz="240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/>
                            </m:mr>
                            <m:mr>
                              <m:e/>
                              <m:e/>
                              <m:e>
                                <m:r>
                                  <a:rPr lang="en-US" altLang="zh-CN" sz="240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CN" sz="2400" b="1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65A4189-4563-8C40-8707-9E728A7F2D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456" y="3693581"/>
                <a:ext cx="3654344" cy="1006109"/>
              </a:xfrm>
              <a:prstGeom prst="rect">
                <a:avLst/>
              </a:prstGeom>
              <a:blipFill>
                <a:blip r:embed="rId5"/>
                <a:stretch>
                  <a:fillRect b="-864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itle 1">
            <a:extLst>
              <a:ext uri="{FF2B5EF4-FFF2-40B4-BE49-F238E27FC236}">
                <a16:creationId xmlns:a16="http://schemas.microsoft.com/office/drawing/2014/main" id="{A6916E0B-3481-764B-8C79-BB773E6ACE88}"/>
              </a:ext>
            </a:extLst>
          </p:cNvPr>
          <p:cNvSpPr txBox="1">
            <a:spLocks/>
          </p:cNvSpPr>
          <p:nvPr/>
        </p:nvSpPr>
        <p:spPr>
          <a:xfrm>
            <a:off x="1496547" y="4766366"/>
            <a:ext cx="1644636" cy="5761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N" sz="2400" dirty="0"/>
              <a:t>Transpose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B0216EF-B39B-8446-AEE5-3407D6E280C3}"/>
              </a:ext>
            </a:extLst>
          </p:cNvPr>
          <p:cNvSpPr/>
          <p:nvPr/>
        </p:nvSpPr>
        <p:spPr>
          <a:xfrm>
            <a:off x="671618" y="5665103"/>
            <a:ext cx="3171062" cy="57611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BC22088-325B-424F-960E-6F0BC85F991A}"/>
                  </a:ext>
                </a:extLst>
              </p:cNvPr>
              <p:cNvSpPr txBox="1"/>
              <p:nvPr/>
            </p:nvSpPr>
            <p:spPr>
              <a:xfrm>
                <a:off x="671618" y="5765222"/>
                <a:ext cx="1245822" cy="3758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𝐀</m:t>
                      </m:r>
                    </m:oMath>
                  </m:oMathPara>
                </a14:m>
                <a:endParaRPr lang="en-US" altLang="zh-CN" sz="2400" b="1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BC22088-325B-424F-960E-6F0BC85F99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618" y="5765222"/>
                <a:ext cx="1245822" cy="375872"/>
              </a:xfrm>
              <a:prstGeom prst="rect">
                <a:avLst/>
              </a:prstGeom>
              <a:blipFill>
                <a:blip r:embed="rId6"/>
                <a:stretch>
                  <a:fillRect t="-3333" b="-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itle 1">
            <a:extLst>
              <a:ext uri="{FF2B5EF4-FFF2-40B4-BE49-F238E27FC236}">
                <a16:creationId xmlns:a16="http://schemas.microsoft.com/office/drawing/2014/main" id="{08CFC994-767B-5A4D-A8D9-E42918F9A601}"/>
              </a:ext>
            </a:extLst>
          </p:cNvPr>
          <p:cNvSpPr txBox="1">
            <a:spLocks/>
          </p:cNvSpPr>
          <p:nvPr/>
        </p:nvSpPr>
        <p:spPr>
          <a:xfrm>
            <a:off x="2057742" y="5669557"/>
            <a:ext cx="1644636" cy="5761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N" sz="2400" dirty="0"/>
              <a:t>Symmetric</a:t>
            </a:r>
          </a:p>
        </p:txBody>
      </p:sp>
    </p:spTree>
    <p:extLst>
      <p:ext uri="{BB962C8B-B14F-4D97-AF65-F5344CB8AC3E}">
        <p14:creationId xmlns:p14="http://schemas.microsoft.com/office/powerpoint/2010/main" val="371684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3" grpId="0"/>
      <p:bldP spid="27" grpId="0" animBg="1"/>
      <p:bldP spid="28" grpId="0"/>
      <p:bldP spid="7" grpId="0" animBg="1"/>
      <p:bldP spid="22" grpId="0"/>
      <p:bldP spid="23" grpId="0"/>
      <p:bldP spid="24" grpId="0"/>
      <p:bldP spid="26" grpId="0"/>
      <p:bldP spid="36" grpId="0" animBg="1"/>
      <p:bldP spid="37" grpId="0"/>
      <p:bldP spid="4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585F81-06D9-4141-AF43-393666E1C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6B15-CD18-AD48-B4A6-8B862AAA934E}" type="slidenum">
              <a:rPr kumimoji="1" lang="zh-CN" altLang="en-US" smtClean="0"/>
              <a:t>27</a:t>
            </a:fld>
            <a:endParaRPr kumimoji="1" lang="zh-CN" alt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2320045-E404-D540-8B0D-0A5D6E3F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41" y="18255"/>
            <a:ext cx="11044221" cy="1325563"/>
          </a:xfrm>
        </p:spPr>
        <p:txBody>
          <a:bodyPr/>
          <a:lstStyle/>
          <a:p>
            <a:r>
              <a:rPr lang="en-CN" b="1" dirty="0"/>
              <a:t>Matrix: Multiplication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B7664E4A-3D2C-5144-B719-1CA08EAED7D9}"/>
              </a:ext>
            </a:extLst>
          </p:cNvPr>
          <p:cNvSpPr txBox="1">
            <a:spLocks/>
          </p:cNvSpPr>
          <p:nvPr/>
        </p:nvSpPr>
        <p:spPr>
          <a:xfrm>
            <a:off x="811658" y="1066698"/>
            <a:ext cx="10839785" cy="940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/>
              <a:t>How to do matrix-vector and matrix-matrix multiplication?     (Omitted)</a:t>
            </a:r>
            <a:endParaRPr lang="en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E0D8B3CC-CF48-9847-ADAF-5D1FB36B8B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39061" y="2032910"/>
                <a:ext cx="7963489" cy="429774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𝐀𝐁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𝐁𝐀</m:t>
                    </m:r>
                  </m:oMath>
                </a14:m>
                <a:r>
                  <a:rPr lang="en-US" altLang="zh-CN" sz="2400" dirty="0">
                    <a:latin typeface="+mj-lt"/>
                  </a:rPr>
                  <a:t>			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𝐀𝐁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𝐀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𝐁𝐱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CN" sz="2400" dirty="0">
                  <a:latin typeface="+mj-lt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𝐀𝐁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𝐁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</m:oMath>
                </a14:m>
                <a:r>
                  <a:rPr lang="en-US" sz="2400" b="1" dirty="0">
                    <a:latin typeface="+mj-lt"/>
                  </a:rPr>
                  <a:t>		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𝐀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p>
                            </m:sSup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𝐀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US" sz="2400" b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1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𝐀</m:t>
                    </m:r>
                  </m:oMath>
                </a14:m>
                <a:endParaRPr lang="en-US" sz="2400" b="1" dirty="0">
                  <a:latin typeface="+mj-lt"/>
                </a:endParaRPr>
              </a:p>
              <a:p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𝐈</m:t>
                    </m:r>
                    <m:r>
                      <a:rPr lang="en-US" sz="2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𝐱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sz="2400" b="1" dirty="0">
                    <a:latin typeface="+mj-lt"/>
                  </a:rPr>
                  <a:t>			</a:t>
                </a:r>
                <a:r>
                  <a:rPr lang="en-US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𝐀𝐈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𝐈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𝐀</m:t>
                    </m:r>
                    <m:r>
                      <a:rPr lang="en-US" sz="2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𝐀</m:t>
                    </m:r>
                  </m:oMath>
                </a14:m>
                <a:endParaRPr lang="en-US" sz="2400" b="1" dirty="0">
                  <a:latin typeface="+mj-lt"/>
                </a:endParaRPr>
              </a:p>
              <a:p>
                <a:endParaRPr lang="en-US" sz="2400" b="1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en-US" sz="2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𝐀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en-US" sz="24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en-US" sz="2400" b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𝐀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𝐈</m:t>
                    </m:r>
                  </m:oMath>
                </a14:m>
                <a:r>
                  <a:rPr lang="en-US" sz="2400" b="1" dirty="0">
                    <a:latin typeface="+mj-lt"/>
                  </a:rPr>
                  <a:t>	</a:t>
                </a:r>
                <a:r>
                  <a:rPr lang="en-US" sz="2400" dirty="0">
                    <a:latin typeface="+mj-lt"/>
                  </a:rPr>
                  <a:t>inverse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𝐀𝐁</m:t>
                            </m:r>
                          </m:e>
                        </m:d>
                      </m:e>
                      <m:sup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400" b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𝐁</m:t>
                        </m:r>
                      </m:e>
                      <m:sup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2400" dirty="0">
                  <a:latin typeface="+mj-lt"/>
                </a:endParaRPr>
              </a:p>
              <a:p>
                <a:r>
                  <a:rPr lang="en-US" sz="2400" dirty="0">
                    <a:latin typeface="+mj-lt"/>
                  </a:rPr>
                  <a:t>Not every matrix is invertible, e.g., 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+mj-lt"/>
                </a:endParaRPr>
              </a:p>
              <a:p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E0D8B3CC-CF48-9847-ADAF-5D1FB36B8B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9061" y="2032910"/>
                <a:ext cx="7963489" cy="4297741"/>
              </a:xfrm>
              <a:blipFill>
                <a:blip r:embed="rId2"/>
                <a:stretch>
                  <a:fillRect l="-955" t="-147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0CB971A8-8CE2-0140-90EB-BCF2B79D7C8E}"/>
              </a:ext>
            </a:extLst>
          </p:cNvPr>
          <p:cNvSpPr/>
          <p:nvPr/>
        </p:nvSpPr>
        <p:spPr>
          <a:xfrm>
            <a:off x="6267667" y="2531893"/>
            <a:ext cx="728556" cy="474952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3B5529DD-877B-7146-9458-E674596900F7}"/>
              </a:ext>
            </a:extLst>
          </p:cNvPr>
          <p:cNvSpPr txBox="1">
            <a:spLocks/>
          </p:cNvSpPr>
          <p:nvPr/>
        </p:nvSpPr>
        <p:spPr>
          <a:xfrm>
            <a:off x="6974273" y="2783571"/>
            <a:ext cx="1198380" cy="4533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accent2"/>
                </a:solidFill>
              </a:rPr>
              <a:t>symmetric</a:t>
            </a:r>
            <a:endParaRPr lang="en-CN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20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  <p:bldP spid="19" grpId="0" animBg="1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4B26171-6FE0-AB40-B718-902EF4FF7D6E}"/>
              </a:ext>
            </a:extLst>
          </p:cNvPr>
          <p:cNvSpPr/>
          <p:nvPr/>
        </p:nvSpPr>
        <p:spPr>
          <a:xfrm>
            <a:off x="4936763" y="4996186"/>
            <a:ext cx="1409448" cy="46625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7F1036E-6440-9747-A4F4-8F074AB2A0BA}"/>
              </a:ext>
            </a:extLst>
          </p:cNvPr>
          <p:cNvSpPr/>
          <p:nvPr/>
        </p:nvSpPr>
        <p:spPr>
          <a:xfrm>
            <a:off x="2005121" y="2972090"/>
            <a:ext cx="7398608" cy="152547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585F81-06D9-4141-AF43-393666E1C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6B15-CD18-AD48-B4A6-8B862AAA934E}" type="slidenum">
              <a:rPr kumimoji="1" lang="zh-CN" altLang="en-US" smtClean="0"/>
              <a:t>28</a:t>
            </a:fld>
            <a:endParaRPr kumimoji="1" lang="zh-CN" alt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2320045-E404-D540-8B0D-0A5D6E3F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41" y="18255"/>
            <a:ext cx="11044221" cy="1325563"/>
          </a:xfrm>
        </p:spPr>
        <p:txBody>
          <a:bodyPr/>
          <a:lstStyle/>
          <a:p>
            <a:r>
              <a:rPr lang="en-CN" b="1" dirty="0"/>
              <a:t>Matrix: Orthogonality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B7664E4A-3D2C-5144-B719-1CA08EAED7D9}"/>
              </a:ext>
            </a:extLst>
          </p:cNvPr>
          <p:cNvSpPr txBox="1">
            <a:spLocks/>
          </p:cNvSpPr>
          <p:nvPr/>
        </p:nvSpPr>
        <p:spPr>
          <a:xfrm>
            <a:off x="811658" y="1066698"/>
            <a:ext cx="10839785" cy="940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/>
              <a:t>An orthogonal matrix is a matrix made of orthogonal unit vectors.</a:t>
            </a:r>
            <a:endParaRPr lang="en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E81BD7F-E09E-894D-8ECC-A7EF033F9786}"/>
                  </a:ext>
                </a:extLst>
              </p:cNvPr>
              <p:cNvSpPr txBox="1"/>
              <p:nvPr/>
            </p:nvSpPr>
            <p:spPr>
              <a:xfrm>
                <a:off x="2142203" y="2123283"/>
                <a:ext cx="253139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2400" b="1" i="0" smtClean="0">
                                        <a:latin typeface="Cambria Math" panose="02040503050406030204" pitchFamily="18" charset="0"/>
                                      </a:rPr>
                                      <m:t>𝐚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2400" b="0" i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2400" b="1">
                                        <a:latin typeface="Cambria Math" panose="02040503050406030204" pitchFamily="18" charset="0"/>
                                      </a:rPr>
                                      <m:t>𝐚</m:t>
                                    </m:r>
                                  </m:e>
                                  <m:sub>
                                    <m:r>
                                      <a:rPr lang="en-US" altLang="zh-CN" sz="2400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2400" b="1">
                                        <a:latin typeface="Cambria Math" panose="02040503050406030204" pitchFamily="18" charset="0"/>
                                      </a:rPr>
                                      <m:t>𝐚</m:t>
                                    </m:r>
                                  </m:e>
                                  <m:sub>
                                    <m:r>
                                      <a:rPr lang="en-US" altLang="zh-CN" sz="2400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CN" sz="24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E81BD7F-E09E-894D-8ECC-A7EF033F97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203" y="2123283"/>
                <a:ext cx="2531398" cy="369332"/>
              </a:xfrm>
              <a:prstGeom prst="rect">
                <a:avLst/>
              </a:prstGeom>
              <a:blipFill>
                <a:blip r:embed="rId2"/>
                <a:stretch>
                  <a:fillRect l="-498" b="-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itle 1">
            <a:extLst>
              <a:ext uri="{FF2B5EF4-FFF2-40B4-BE49-F238E27FC236}">
                <a16:creationId xmlns:a16="http://schemas.microsoft.com/office/drawing/2014/main" id="{C65149C8-9A36-1B47-B0E8-93819C04F485}"/>
              </a:ext>
            </a:extLst>
          </p:cNvPr>
          <p:cNvSpPr txBox="1">
            <a:spLocks/>
          </p:cNvSpPr>
          <p:nvPr/>
        </p:nvSpPr>
        <p:spPr>
          <a:xfrm>
            <a:off x="4823495" y="2036504"/>
            <a:ext cx="1644636" cy="5761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s</a:t>
            </a:r>
            <a:r>
              <a:rPr lang="en-CN" sz="2400" dirty="0"/>
              <a:t>uch that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0D90258-EFB4-4844-90D8-A930B9B71A42}"/>
                  </a:ext>
                </a:extLst>
              </p:cNvPr>
              <p:cNvSpPr txBox="1"/>
              <p:nvPr/>
            </p:nvSpPr>
            <p:spPr>
              <a:xfrm>
                <a:off x="6231550" y="1897827"/>
                <a:ext cx="2057371" cy="8238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brk m:alnAt="7"/>
                            </m:rPr>
                            <a:rPr lang="en-US" altLang="zh-CN" sz="2400" b="1"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  <m:sub>
                          <m:r>
                            <m:rPr>
                              <m:brk m:alnAt="7"/>
                            </m:r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bSup>
                      <m:sSub>
                        <m:sSubPr>
                          <m:ctrlPr>
                            <a:rPr lang="en-US" altLang="zh-CN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brk m:alnAt="7"/>
                            </m:rPr>
                            <a:rPr lang="en-US" altLang="zh-CN" sz="2400" b="1"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  <m:sub>
                          <m:r>
                            <m:rPr>
                              <m:brk m:alnAt="7"/>
                            </m:r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</m:e>
                            <m:e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sz="24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0D90258-EFB4-4844-90D8-A930B9B71A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1550" y="1897827"/>
                <a:ext cx="2057371" cy="823815"/>
              </a:xfrm>
              <a:prstGeom prst="rect">
                <a:avLst/>
              </a:prstGeom>
              <a:blipFill>
                <a:blip r:embed="rId3"/>
                <a:stretch>
                  <a:fillRect l="-10429" t="-224242" r="-40491" b="-32424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itle 1">
                <a:extLst>
                  <a:ext uri="{FF2B5EF4-FFF2-40B4-BE49-F238E27FC236}">
                    <a16:creationId xmlns:a16="http://schemas.microsoft.com/office/drawing/2014/main" id="{4880D8BD-9D76-7148-968A-996F44301FC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53733" y="1857189"/>
                <a:ext cx="1644636" cy="57610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altLang="zh-CN" sz="2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CN" sz="2400" dirty="0"/>
              </a:p>
            </p:txBody>
          </p:sp>
        </mc:Choice>
        <mc:Fallback xmlns="">
          <p:sp>
            <p:nvSpPr>
              <p:cNvPr id="14" name="Title 1">
                <a:extLst>
                  <a:ext uri="{FF2B5EF4-FFF2-40B4-BE49-F238E27FC236}">
                    <a16:creationId xmlns:a16="http://schemas.microsoft.com/office/drawing/2014/main" id="{4880D8BD-9D76-7148-968A-996F44301F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3733" y="1857189"/>
                <a:ext cx="1644636" cy="576109"/>
              </a:xfrm>
              <a:prstGeom prst="rect">
                <a:avLst/>
              </a:prstGeom>
              <a:blipFill>
                <a:blip r:embed="rId4"/>
                <a:stretch>
                  <a:fillRect l="-6154" b="-1087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itle 1">
                <a:extLst>
                  <a:ext uri="{FF2B5EF4-FFF2-40B4-BE49-F238E27FC236}">
                    <a16:creationId xmlns:a16="http://schemas.microsoft.com/office/drawing/2014/main" id="{947BC18B-A13C-D541-9BA3-728A84B37F9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53733" y="2228748"/>
                <a:ext cx="1644636" cy="57610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altLang="zh-CN" sz="2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CN" sz="2400" dirty="0"/>
              </a:p>
            </p:txBody>
          </p:sp>
        </mc:Choice>
        <mc:Fallback xmlns="">
          <p:sp>
            <p:nvSpPr>
              <p:cNvPr id="15" name="Title 1">
                <a:extLst>
                  <a:ext uri="{FF2B5EF4-FFF2-40B4-BE49-F238E27FC236}">
                    <a16:creationId xmlns:a16="http://schemas.microsoft.com/office/drawing/2014/main" id="{947BC18B-A13C-D541-9BA3-728A84B37F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3733" y="2228748"/>
                <a:ext cx="1644636" cy="576109"/>
              </a:xfrm>
              <a:prstGeom prst="rect">
                <a:avLst/>
              </a:prstGeom>
              <a:blipFill>
                <a:blip r:embed="rId5"/>
                <a:stretch>
                  <a:fillRect l="-6154" b="-1304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C7AC784-3752-C145-9C59-745468C5D375}"/>
                  </a:ext>
                </a:extLst>
              </p:cNvPr>
              <p:cNvSpPr txBox="1"/>
              <p:nvPr/>
            </p:nvSpPr>
            <p:spPr>
              <a:xfrm>
                <a:off x="1817446" y="3117413"/>
                <a:ext cx="7773958" cy="12534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CN" sz="2400" b="1">
                                      <a:latin typeface="Cambria Math" panose="02040503050406030204" pitchFamily="18" charset="0"/>
                                    </a:rPr>
                                    <m:t>𝐚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altLang="zh-CN" sz="240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CN" sz="2400" b="1">
                                      <a:latin typeface="Cambria Math" panose="02040503050406030204" pitchFamily="18" charset="0"/>
                                    </a:rPr>
                                    <m:t>𝐚</m:t>
                                  </m:r>
                                </m:e>
                                <m:sub>
                                  <m:r>
                                    <a:rPr lang="en-US" altLang="zh-CN" sz="2400" b="0" i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altLang="zh-CN" sz="240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CN" sz="2400" b="1">
                                      <a:latin typeface="Cambria Math" panose="02040503050406030204" pitchFamily="18" charset="0"/>
                                    </a:rPr>
                                    <m:t>𝐚</m:t>
                                  </m:r>
                                </m:e>
                                <m:sub>
                                  <m:r>
                                    <a:rPr lang="en-US" altLang="zh-CN" sz="2400" b="0" i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altLang="zh-CN" sz="240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2400" b="1">
                                        <a:latin typeface="Cambria Math" panose="02040503050406030204" pitchFamily="18" charset="0"/>
                                      </a:rPr>
                                      <m:t>𝐚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240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2400" b="1">
                                        <a:latin typeface="Cambria Math" panose="02040503050406030204" pitchFamily="18" charset="0"/>
                                      </a:rPr>
                                      <m:t>𝐚</m:t>
                                    </m:r>
                                  </m:e>
                                  <m:sub>
                                    <m:r>
                                      <a:rPr lang="en-US" altLang="zh-CN" sz="24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2400" b="1">
                                        <a:latin typeface="Cambria Math" panose="02040503050406030204" pitchFamily="18" charset="0"/>
                                      </a:rPr>
                                      <m:t>𝐚</m:t>
                                    </m:r>
                                  </m:e>
                                  <m:sub>
                                    <m:r>
                                      <a:rPr lang="en-US" altLang="zh-CN" sz="24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altLang="zh-CN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2400" b="1">
                                        <a:latin typeface="Cambria Math" panose="02040503050406030204" pitchFamily="18" charset="0"/>
                                      </a:rPr>
                                      <m:t>𝐚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altLang="zh-CN" sz="240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en-US" altLang="zh-CN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2400" b="1">
                                        <a:latin typeface="Cambria Math" panose="02040503050406030204" pitchFamily="18" charset="0"/>
                                      </a:rPr>
                                      <m:t>𝐚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e>
                                <m:sSubSup>
                                  <m:sSubSupPr>
                                    <m:ctrlPr>
                                      <a:rPr lang="en-US" altLang="zh-CN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2400" b="1">
                                        <a:latin typeface="Cambria Math" panose="02040503050406030204" pitchFamily="18" charset="0"/>
                                      </a:rPr>
                                      <m:t>𝐚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altLang="zh-CN" sz="240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en-US" altLang="zh-CN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2400" b="1">
                                        <a:latin typeface="Cambria Math" panose="02040503050406030204" pitchFamily="18" charset="0"/>
                                      </a:rPr>
                                      <m:t>𝐚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Sup>
                                  <m:sSubSupPr>
                                    <m:ctrlPr>
                                      <a:rPr lang="en-US" altLang="zh-CN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2400" b="1">
                                        <a:latin typeface="Cambria Math" panose="02040503050406030204" pitchFamily="18" charset="0"/>
                                      </a:rPr>
                                      <m:t>𝐚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altLang="zh-CN" sz="240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en-US" altLang="zh-CN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2400" b="1">
                                        <a:latin typeface="Cambria Math" panose="02040503050406030204" pitchFamily="18" charset="0"/>
                                      </a:rPr>
                                      <m:t>𝐚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altLang="zh-CN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2400" b="1">
                                        <a:latin typeface="Cambria Math" panose="02040503050406030204" pitchFamily="18" charset="0"/>
                                      </a:rPr>
                                      <m:t>𝐚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altLang="zh-CN" sz="240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en-US" altLang="zh-CN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2400" b="1">
                                        <a:latin typeface="Cambria Math" panose="02040503050406030204" pitchFamily="18" charset="0"/>
                                      </a:rPr>
                                      <m:t>𝐚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e>
                                <m:sSubSup>
                                  <m:sSubSupPr>
                                    <m:ctrlPr>
                                      <a:rPr lang="en-US" altLang="zh-CN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2400" b="1">
                                        <a:latin typeface="Cambria Math" panose="02040503050406030204" pitchFamily="18" charset="0"/>
                                      </a:rPr>
                                      <m:t>𝐚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altLang="zh-CN" sz="240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en-US" altLang="zh-CN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2400" b="1">
                                        <a:latin typeface="Cambria Math" panose="02040503050406030204" pitchFamily="18" charset="0"/>
                                      </a:rPr>
                                      <m:t>𝐚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Sup>
                                  <m:sSubSupPr>
                                    <m:ctrlPr>
                                      <a:rPr lang="en-US" altLang="zh-CN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2400" b="1">
                                        <a:latin typeface="Cambria Math" panose="02040503050406030204" pitchFamily="18" charset="0"/>
                                      </a:rPr>
                                      <m:t>𝐚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altLang="zh-CN" sz="240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en-US" altLang="zh-CN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2400" b="1">
                                        <a:latin typeface="Cambria Math" panose="02040503050406030204" pitchFamily="18" charset="0"/>
                                      </a:rPr>
                                      <m:t>𝐚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altLang="zh-CN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2400" b="1">
                                        <a:latin typeface="Cambria Math" panose="02040503050406030204" pitchFamily="18" charset="0"/>
                                      </a:rPr>
                                      <m:t>𝐚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altLang="zh-CN" sz="240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en-US" altLang="zh-CN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2400" b="1">
                                        <a:latin typeface="Cambria Math" panose="02040503050406030204" pitchFamily="18" charset="0"/>
                                      </a:rPr>
                                      <m:t>𝐚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e>
                                <m:sSubSup>
                                  <m:sSubSupPr>
                                    <m:ctrlPr>
                                      <a:rPr lang="en-US" altLang="zh-CN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2400" b="1">
                                        <a:latin typeface="Cambria Math" panose="02040503050406030204" pitchFamily="18" charset="0"/>
                                      </a:rPr>
                                      <m:t>𝐚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altLang="zh-CN" sz="240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en-US" altLang="zh-CN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2400" b="1">
                                        <a:latin typeface="Cambria Math" panose="02040503050406030204" pitchFamily="18" charset="0"/>
                                      </a:rPr>
                                      <m:t>𝐚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Sup>
                                  <m:sSubSupPr>
                                    <m:ctrlPr>
                                      <a:rPr lang="en-US" altLang="zh-CN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2400" b="1">
                                        <a:latin typeface="Cambria Math" panose="02040503050406030204" pitchFamily="18" charset="0"/>
                                      </a:rPr>
                                      <m:t>𝐚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altLang="zh-CN" sz="240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en-US" altLang="zh-CN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2400" b="1">
                                        <a:latin typeface="Cambria Math" panose="02040503050406030204" pitchFamily="18" charset="0"/>
                                      </a:rPr>
                                      <m:t>𝐚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1" i="0" smtClean="0">
                          <a:latin typeface="Cambria Math" panose="02040503050406030204" pitchFamily="18" charset="0"/>
                        </a:rPr>
                        <m:t>𝐈</m:t>
                      </m:r>
                    </m:oMath>
                  </m:oMathPara>
                </a14:m>
                <a:endParaRPr lang="en-US" altLang="zh-CN" sz="24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C7AC784-3752-C145-9C59-745468C5D3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7446" y="3117413"/>
                <a:ext cx="7773958" cy="1253485"/>
              </a:xfrm>
              <a:prstGeom prst="rect">
                <a:avLst/>
              </a:prstGeom>
              <a:blipFill>
                <a:blip r:embed="rId6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FB7A7F9-EE8A-1540-8E81-F7BA4DE0D223}"/>
                  </a:ext>
                </a:extLst>
              </p:cNvPr>
              <p:cNvSpPr txBox="1"/>
              <p:nvPr/>
            </p:nvSpPr>
            <p:spPr>
              <a:xfrm>
                <a:off x="4940334" y="5045929"/>
                <a:ext cx="1409448" cy="3758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p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altLang="zh-CN" sz="24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FB7A7F9-EE8A-1540-8E81-F7BA4DE0D2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0334" y="5045929"/>
                <a:ext cx="1409448" cy="375872"/>
              </a:xfrm>
              <a:prstGeom prst="rect">
                <a:avLst/>
              </a:prstGeom>
              <a:blipFill>
                <a:blip r:embed="rId7"/>
                <a:stretch>
                  <a:fillRect l="-1770" t="-3333" b="-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559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16" grpId="0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ight Arrow 67">
            <a:extLst>
              <a:ext uri="{FF2B5EF4-FFF2-40B4-BE49-F238E27FC236}">
                <a16:creationId xmlns:a16="http://schemas.microsoft.com/office/drawing/2014/main" id="{6B71CA2B-17D9-4B49-BEEC-B598A974B589}"/>
              </a:ext>
            </a:extLst>
          </p:cNvPr>
          <p:cNvSpPr/>
          <p:nvPr/>
        </p:nvSpPr>
        <p:spPr>
          <a:xfrm>
            <a:off x="4595287" y="2818463"/>
            <a:ext cx="2450391" cy="1579126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" name="Cube 1">
            <a:extLst>
              <a:ext uri="{FF2B5EF4-FFF2-40B4-BE49-F238E27FC236}">
                <a16:creationId xmlns:a16="http://schemas.microsoft.com/office/drawing/2014/main" id="{C74C1BF7-88C0-2346-BBFF-7A1432724F7D}"/>
              </a:ext>
            </a:extLst>
          </p:cNvPr>
          <p:cNvSpPr/>
          <p:nvPr/>
        </p:nvSpPr>
        <p:spPr>
          <a:xfrm>
            <a:off x="1754389" y="3500657"/>
            <a:ext cx="1005837" cy="1073877"/>
          </a:xfrm>
          <a:prstGeom prst="cub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585F81-06D9-4141-AF43-393666E1C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6B15-CD18-AD48-B4A6-8B862AAA934E}" type="slidenum">
              <a:rPr kumimoji="1" lang="zh-CN" altLang="en-US" smtClean="0"/>
              <a:t>29</a:t>
            </a:fld>
            <a:endParaRPr kumimoji="1" lang="zh-CN" alt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2320045-E404-D540-8B0D-0A5D6E3F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41" y="18255"/>
            <a:ext cx="11044221" cy="1325563"/>
          </a:xfrm>
        </p:spPr>
        <p:txBody>
          <a:bodyPr/>
          <a:lstStyle/>
          <a:p>
            <a:r>
              <a:rPr lang="en-CN" b="1" dirty="0"/>
              <a:t>Matrix Transformation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B7664E4A-3D2C-5144-B719-1CA08EAED7D9}"/>
              </a:ext>
            </a:extLst>
          </p:cNvPr>
          <p:cNvSpPr txBox="1">
            <a:spLocks/>
          </p:cNvSpPr>
          <p:nvPr/>
        </p:nvSpPr>
        <p:spPr>
          <a:xfrm>
            <a:off x="811658" y="1066698"/>
            <a:ext cx="10839785" cy="940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/>
              <a:t>A rotation can be represented by an orthogonal matrix.</a:t>
            </a:r>
            <a:endParaRPr lang="en-CN" sz="2400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D818CB4-363F-E949-AF49-AC729F8F55EC}"/>
              </a:ext>
            </a:extLst>
          </p:cNvPr>
          <p:cNvCxnSpPr>
            <a:cxnSpLocks/>
          </p:cNvCxnSpPr>
          <p:nvPr/>
        </p:nvCxnSpPr>
        <p:spPr>
          <a:xfrm flipV="1">
            <a:off x="2261705" y="2289026"/>
            <a:ext cx="0" cy="1316656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E1EF8A6-92D0-B04F-89CD-5EA48A98D911}"/>
              </a:ext>
            </a:extLst>
          </p:cNvPr>
          <p:cNvCxnSpPr>
            <a:cxnSpLocks/>
          </p:cNvCxnSpPr>
          <p:nvPr/>
        </p:nvCxnSpPr>
        <p:spPr>
          <a:xfrm flipH="1">
            <a:off x="1216597" y="4165436"/>
            <a:ext cx="895701" cy="728172"/>
          </a:xfrm>
          <a:prstGeom prst="straightConnector1">
            <a:avLst/>
          </a:prstGeom>
          <a:ln w="19050">
            <a:solidFill>
              <a:schemeClr val="accent5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A7A05C9-89E6-A14E-8E92-38C52F455B37}"/>
              </a:ext>
            </a:extLst>
          </p:cNvPr>
          <p:cNvCxnSpPr>
            <a:cxnSpLocks/>
          </p:cNvCxnSpPr>
          <p:nvPr/>
        </p:nvCxnSpPr>
        <p:spPr>
          <a:xfrm>
            <a:off x="2669477" y="4033356"/>
            <a:ext cx="122936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DB9B4E4-09B3-144A-8EAD-DC2D5D140E69}"/>
                  </a:ext>
                </a:extLst>
              </p:cNvPr>
              <p:cNvSpPr txBox="1"/>
              <p:nvPr/>
            </p:nvSpPr>
            <p:spPr>
              <a:xfrm>
                <a:off x="3550967" y="3626004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en-C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DB9B4E4-09B3-144A-8EAD-DC2D5D140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0967" y="3626004"/>
                <a:ext cx="486013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50A2B66-F7F6-D041-9C5C-6C5AACC10DAE}"/>
                  </a:ext>
                </a:extLst>
              </p:cNvPr>
              <p:cNvSpPr txBox="1"/>
              <p:nvPr/>
            </p:nvSpPr>
            <p:spPr>
              <a:xfrm>
                <a:off x="829971" y="4529522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𝐳</m:t>
                      </m:r>
                    </m:oMath>
                  </m:oMathPara>
                </a14:m>
                <a:endParaRPr lang="en-CN" sz="2400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50A2B66-F7F6-D041-9C5C-6C5AACC10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971" y="4529522"/>
                <a:ext cx="48601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D1D3430-AA81-F14D-BC6C-15A393E10008}"/>
                  </a:ext>
                </a:extLst>
              </p:cNvPr>
              <p:cNvSpPr txBox="1"/>
              <p:nvPr/>
            </p:nvSpPr>
            <p:spPr>
              <a:xfrm>
                <a:off x="1822512" y="2096063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𝐲</m:t>
                      </m:r>
                    </m:oMath>
                  </m:oMathPara>
                </a14:m>
                <a:endParaRPr lang="en-C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D1D3430-AA81-F14D-BC6C-15A393E10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512" y="2096063"/>
                <a:ext cx="486013" cy="369332"/>
              </a:xfrm>
              <a:prstGeom prst="rect">
                <a:avLst/>
              </a:prstGeom>
              <a:blipFill>
                <a:blip r:embed="rId4"/>
                <a:stretch>
                  <a:fillRect b="-2758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F34E6AE-E4B1-944E-B9EA-A3759E8A5D78}"/>
              </a:ext>
            </a:extLst>
          </p:cNvPr>
          <p:cNvCxnSpPr>
            <a:cxnSpLocks/>
          </p:cNvCxnSpPr>
          <p:nvPr/>
        </p:nvCxnSpPr>
        <p:spPr>
          <a:xfrm flipV="1">
            <a:off x="2256890" y="2853842"/>
            <a:ext cx="0" cy="772162"/>
          </a:xfrm>
          <a:prstGeom prst="straightConnector1">
            <a:avLst/>
          </a:prstGeom>
          <a:ln w="508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B3F8190-6F80-2E43-B3AA-F24FD68D7095}"/>
              </a:ext>
            </a:extLst>
          </p:cNvPr>
          <p:cNvCxnSpPr>
            <a:cxnSpLocks/>
          </p:cNvCxnSpPr>
          <p:nvPr/>
        </p:nvCxnSpPr>
        <p:spPr>
          <a:xfrm flipH="1">
            <a:off x="1542886" y="4172077"/>
            <a:ext cx="559252" cy="454651"/>
          </a:xfrm>
          <a:prstGeom prst="straightConnector1">
            <a:avLst/>
          </a:prstGeom>
          <a:ln w="50800">
            <a:solidFill>
              <a:schemeClr val="accent5">
                <a:lumMod val="5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EF38994-56D1-8142-8FD5-B54BD707ECED}"/>
              </a:ext>
            </a:extLst>
          </p:cNvPr>
          <p:cNvCxnSpPr>
            <a:cxnSpLocks/>
          </p:cNvCxnSpPr>
          <p:nvPr/>
        </p:nvCxnSpPr>
        <p:spPr>
          <a:xfrm>
            <a:off x="2642970" y="4033356"/>
            <a:ext cx="798667" cy="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8216B75-E949-8449-B8FC-F1BC52BC5DB2}"/>
                  </a:ext>
                </a:extLst>
              </p:cNvPr>
              <p:cNvSpPr txBox="1"/>
              <p:nvPr/>
            </p:nvSpPr>
            <p:spPr>
              <a:xfrm>
                <a:off x="4865035" y="3446329"/>
                <a:ext cx="129784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4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=</m:t>
                    </m:r>
                  </m:oMath>
                </a14:m>
                <a:r>
                  <a:rPr lang="en-CN" sz="24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8216B75-E949-8449-B8FC-F1BC52BC5D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035" y="3446329"/>
                <a:ext cx="1297840" cy="369332"/>
              </a:xfrm>
              <a:prstGeom prst="rect">
                <a:avLst/>
              </a:prstGeom>
              <a:blipFill>
                <a:blip r:embed="rId5"/>
                <a:stretch>
                  <a:fillRect l="-8738" t="-6667" b="-3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Cube 47">
            <a:extLst>
              <a:ext uri="{FF2B5EF4-FFF2-40B4-BE49-F238E27FC236}">
                <a16:creationId xmlns:a16="http://schemas.microsoft.com/office/drawing/2014/main" id="{142333F3-3F3D-5547-81AB-6A557B98DB08}"/>
              </a:ext>
            </a:extLst>
          </p:cNvPr>
          <p:cNvSpPr/>
          <p:nvPr/>
        </p:nvSpPr>
        <p:spPr>
          <a:xfrm>
            <a:off x="5298206" y="3459148"/>
            <a:ext cx="324000" cy="329553"/>
          </a:xfrm>
          <a:prstGeom prst="cub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49" name="Cube 48">
            <a:extLst>
              <a:ext uri="{FF2B5EF4-FFF2-40B4-BE49-F238E27FC236}">
                <a16:creationId xmlns:a16="http://schemas.microsoft.com/office/drawing/2014/main" id="{F2CE223A-CA3C-C749-B2E5-98B9062A3334}"/>
              </a:ext>
            </a:extLst>
          </p:cNvPr>
          <p:cNvSpPr/>
          <p:nvPr/>
        </p:nvSpPr>
        <p:spPr>
          <a:xfrm rot="19509287">
            <a:off x="8124260" y="3485642"/>
            <a:ext cx="1040150" cy="1015648"/>
          </a:xfrm>
          <a:prstGeom prst="cub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18776AB0-E87E-944A-AD06-01F820982B54}"/>
              </a:ext>
            </a:extLst>
          </p:cNvPr>
          <p:cNvCxnSpPr>
            <a:cxnSpLocks/>
          </p:cNvCxnSpPr>
          <p:nvPr/>
        </p:nvCxnSpPr>
        <p:spPr>
          <a:xfrm flipV="1">
            <a:off x="8597515" y="2288862"/>
            <a:ext cx="0" cy="1316656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E19F691-CC9A-1E4D-B732-2E740E7FC43A}"/>
              </a:ext>
            </a:extLst>
          </p:cNvPr>
          <p:cNvCxnSpPr>
            <a:cxnSpLocks/>
          </p:cNvCxnSpPr>
          <p:nvPr/>
        </p:nvCxnSpPr>
        <p:spPr>
          <a:xfrm flipH="1">
            <a:off x="7552407" y="4165272"/>
            <a:ext cx="895701" cy="728172"/>
          </a:xfrm>
          <a:prstGeom prst="straightConnector1">
            <a:avLst/>
          </a:prstGeom>
          <a:ln w="19050">
            <a:solidFill>
              <a:schemeClr val="accent5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1962B66-4331-9F41-8B25-D014652E9B23}"/>
              </a:ext>
            </a:extLst>
          </p:cNvPr>
          <p:cNvCxnSpPr>
            <a:cxnSpLocks/>
          </p:cNvCxnSpPr>
          <p:nvPr/>
        </p:nvCxnSpPr>
        <p:spPr>
          <a:xfrm>
            <a:off x="9117593" y="4033192"/>
            <a:ext cx="111705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DAB6B4B-6EE3-5A46-923B-768DC7A7B0D1}"/>
                  </a:ext>
                </a:extLst>
              </p:cNvPr>
              <p:cNvSpPr txBox="1"/>
              <p:nvPr/>
            </p:nvSpPr>
            <p:spPr>
              <a:xfrm>
                <a:off x="9903196" y="3570100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en-C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DAB6B4B-6EE3-5A46-923B-768DC7A7B0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3196" y="3570100"/>
                <a:ext cx="48601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4FAD914-4C92-A342-A382-2C4268F5F85A}"/>
                  </a:ext>
                </a:extLst>
              </p:cNvPr>
              <p:cNvSpPr txBox="1"/>
              <p:nvPr/>
            </p:nvSpPr>
            <p:spPr>
              <a:xfrm>
                <a:off x="7165781" y="4529358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𝐳</m:t>
                      </m:r>
                    </m:oMath>
                  </m:oMathPara>
                </a14:m>
                <a:endParaRPr lang="en-CN" sz="2400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4FAD914-4C92-A342-A382-2C4268F5F8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5781" y="4529358"/>
                <a:ext cx="48601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CD35B2D-F3D3-4241-BFAB-B70D1E0B57DE}"/>
                  </a:ext>
                </a:extLst>
              </p:cNvPr>
              <p:cNvSpPr txBox="1"/>
              <p:nvPr/>
            </p:nvSpPr>
            <p:spPr>
              <a:xfrm>
                <a:off x="8158322" y="2095899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𝐲</m:t>
                      </m:r>
                    </m:oMath>
                  </m:oMathPara>
                </a14:m>
                <a:endParaRPr lang="en-C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CD35B2D-F3D3-4241-BFAB-B70D1E0B57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8322" y="2095899"/>
                <a:ext cx="486013" cy="369332"/>
              </a:xfrm>
              <a:prstGeom prst="rect">
                <a:avLst/>
              </a:prstGeom>
              <a:blipFill>
                <a:blip r:embed="rId4"/>
                <a:stretch>
                  <a:fillRect b="-2758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03FD358-61B5-AB4F-81FF-51E56BEDA31D}"/>
              </a:ext>
            </a:extLst>
          </p:cNvPr>
          <p:cNvCxnSpPr>
            <a:cxnSpLocks/>
          </p:cNvCxnSpPr>
          <p:nvPr/>
        </p:nvCxnSpPr>
        <p:spPr>
          <a:xfrm flipH="1" flipV="1">
            <a:off x="8089656" y="3001787"/>
            <a:ext cx="321818" cy="663838"/>
          </a:xfrm>
          <a:prstGeom prst="straightConnector1">
            <a:avLst/>
          </a:prstGeom>
          <a:ln w="508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5C0ED6E-CBC2-9E4C-B19E-0785FD8AC47D}"/>
              </a:ext>
            </a:extLst>
          </p:cNvPr>
          <p:cNvCxnSpPr>
            <a:cxnSpLocks/>
          </p:cNvCxnSpPr>
          <p:nvPr/>
        </p:nvCxnSpPr>
        <p:spPr>
          <a:xfrm flipH="1">
            <a:off x="8044645" y="4206114"/>
            <a:ext cx="469310" cy="508048"/>
          </a:xfrm>
          <a:prstGeom prst="straightConnector1">
            <a:avLst/>
          </a:prstGeom>
          <a:ln w="50800">
            <a:solidFill>
              <a:schemeClr val="accent5">
                <a:lumMod val="5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455C2485-4AFD-F14A-8D5F-4135223941B7}"/>
              </a:ext>
            </a:extLst>
          </p:cNvPr>
          <p:cNvCxnSpPr>
            <a:cxnSpLocks/>
          </p:cNvCxnSpPr>
          <p:nvPr/>
        </p:nvCxnSpPr>
        <p:spPr>
          <a:xfrm flipV="1">
            <a:off x="8961977" y="3303226"/>
            <a:ext cx="657990" cy="45154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77A9637-E7CB-9440-A095-8B10A188327C}"/>
                  </a:ext>
                </a:extLst>
              </p:cNvPr>
              <p:cNvSpPr txBox="1"/>
              <p:nvPr/>
            </p:nvSpPr>
            <p:spPr>
              <a:xfrm>
                <a:off x="7705864" y="2908822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𝐯</m:t>
                      </m:r>
                    </m:oMath>
                  </m:oMathPara>
                </a14:m>
                <a:endParaRPr lang="en-C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77A9637-E7CB-9440-A095-8B10A1883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864" y="2908822"/>
                <a:ext cx="486013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D7E5F228-0FB0-B74A-B59D-B7B7053677C7}"/>
                  </a:ext>
                </a:extLst>
              </p:cNvPr>
              <p:cNvSpPr txBox="1"/>
              <p:nvPr/>
            </p:nvSpPr>
            <p:spPr>
              <a:xfrm>
                <a:off x="9307224" y="2910212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𝐮</m:t>
                      </m:r>
                    </m:oMath>
                  </m:oMathPara>
                </a14:m>
                <a:endParaRPr lang="en-C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D7E5F228-0FB0-B74A-B59D-B7B7053677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7224" y="2910212"/>
                <a:ext cx="48601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04F9E2C-2920-0D4A-8591-8F3562B1A78D}"/>
                  </a:ext>
                </a:extLst>
              </p:cNvPr>
              <p:cNvSpPr txBox="1"/>
              <p:nvPr/>
            </p:nvSpPr>
            <p:spPr>
              <a:xfrm>
                <a:off x="7990031" y="4642874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𝐰</m:t>
                      </m:r>
                    </m:oMath>
                  </m:oMathPara>
                </a14:m>
                <a:endParaRPr lang="en-CN" sz="2400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04F9E2C-2920-0D4A-8591-8F3562B1A7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0031" y="4642874"/>
                <a:ext cx="486013" cy="369332"/>
              </a:xfrm>
              <a:prstGeom prst="rect">
                <a:avLst/>
              </a:prstGeom>
              <a:blipFill>
                <a:blip r:embed="rId10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Cube 66">
            <a:extLst>
              <a:ext uri="{FF2B5EF4-FFF2-40B4-BE49-F238E27FC236}">
                <a16:creationId xmlns:a16="http://schemas.microsoft.com/office/drawing/2014/main" id="{F1ABAB45-4032-B143-9384-CA0653E18C4B}"/>
              </a:ext>
            </a:extLst>
          </p:cNvPr>
          <p:cNvSpPr/>
          <p:nvPr/>
        </p:nvSpPr>
        <p:spPr>
          <a:xfrm rot="19509287">
            <a:off x="6035988" y="3424308"/>
            <a:ext cx="324000" cy="324000"/>
          </a:xfrm>
          <a:prstGeom prst="cub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2D33ADB6-6D4A-2B4B-89FC-9F6306CB9A38}"/>
                  </a:ext>
                </a:extLst>
              </p:cNvPr>
              <p:cNvSpPr txBox="1"/>
              <p:nvPr/>
            </p:nvSpPr>
            <p:spPr>
              <a:xfrm>
                <a:off x="3898837" y="4955807"/>
                <a:ext cx="129784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en-CN" sz="24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2D33ADB6-6D4A-2B4B-89FC-9F6306CB9A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8837" y="4955807"/>
                <a:ext cx="1297840" cy="369332"/>
              </a:xfrm>
              <a:prstGeom prst="rect">
                <a:avLst/>
              </a:prstGeom>
              <a:blipFill>
                <a:blip r:embed="rId11"/>
                <a:stretch>
                  <a:fillRect l="-8824" b="-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E1B7B876-12A7-AE4A-BF5D-FAD330E64470}"/>
                  </a:ext>
                </a:extLst>
              </p:cNvPr>
              <p:cNvSpPr txBox="1"/>
              <p:nvPr/>
            </p:nvSpPr>
            <p:spPr>
              <a:xfrm>
                <a:off x="3898837" y="5415321"/>
                <a:ext cx="129784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US" sz="2400" b="1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1" i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𝐯</m:t>
                    </m:r>
                  </m:oMath>
                </a14:m>
                <a:r>
                  <a:rPr lang="en-CN" sz="24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E1B7B876-12A7-AE4A-BF5D-FAD330E644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8837" y="5415321"/>
                <a:ext cx="1297840" cy="369332"/>
              </a:xfrm>
              <a:prstGeom prst="rect">
                <a:avLst/>
              </a:prstGeom>
              <a:blipFill>
                <a:blip r:embed="rId12"/>
                <a:stretch>
                  <a:fillRect l="-8824" b="-2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A4DEAC30-BD55-B643-BD92-EFAE6DE52FA8}"/>
                  </a:ext>
                </a:extLst>
              </p:cNvPr>
              <p:cNvSpPr txBox="1"/>
              <p:nvPr/>
            </p:nvSpPr>
            <p:spPr>
              <a:xfrm>
                <a:off x="3898837" y="5874835"/>
                <a:ext cx="129784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US" sz="2400" b="1" i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𝐳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1" i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𝐰</m:t>
                    </m:r>
                  </m:oMath>
                </a14:m>
                <a:r>
                  <a:rPr lang="en-CN" sz="24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A4DEAC30-BD55-B643-BD92-EFAE6DE52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8837" y="5874835"/>
                <a:ext cx="1297840" cy="369332"/>
              </a:xfrm>
              <a:prstGeom prst="rect">
                <a:avLst/>
              </a:prstGeom>
              <a:blipFill>
                <a:blip r:embed="rId13"/>
                <a:stretch>
                  <a:fillRect l="-8824" b="-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296CAA8E-38D9-7F43-B880-9D0C55E42581}"/>
                  </a:ext>
                </a:extLst>
              </p:cNvPr>
              <p:cNvSpPr txBox="1"/>
              <p:nvPr/>
            </p:nvSpPr>
            <p:spPr>
              <a:xfrm>
                <a:off x="5564088" y="5417209"/>
                <a:ext cx="234472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𝐮</m:t>
                                </m:r>
                              </m:e>
                              <m:e>
                                <m:r>
                                  <a:rPr lang="en-US" sz="2400" b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𝐯</m:t>
                                </m:r>
                              </m:e>
                              <m:e>
                                <m:r>
                                  <a:rPr lang="en-US" sz="2400" b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C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296CAA8E-38D9-7F43-B880-9D0C55E425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088" y="5417209"/>
                <a:ext cx="2344729" cy="369332"/>
              </a:xfrm>
              <a:prstGeom prst="rect">
                <a:avLst/>
              </a:prstGeom>
              <a:blipFill>
                <a:blip r:embed="rId1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Right Brace 72">
            <a:extLst>
              <a:ext uri="{FF2B5EF4-FFF2-40B4-BE49-F238E27FC236}">
                <a16:creationId xmlns:a16="http://schemas.microsoft.com/office/drawing/2014/main" id="{2D0AB448-811B-2449-8635-9E9470E6E85C}"/>
              </a:ext>
            </a:extLst>
          </p:cNvPr>
          <p:cNvSpPr/>
          <p:nvPr/>
        </p:nvSpPr>
        <p:spPr>
          <a:xfrm>
            <a:off x="5145877" y="5109993"/>
            <a:ext cx="317278" cy="996167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39BDD86F-DF4C-4544-A835-03686BB6B790}"/>
              </a:ext>
            </a:extLst>
          </p:cNvPr>
          <p:cNvSpPr/>
          <p:nvPr/>
        </p:nvSpPr>
        <p:spPr>
          <a:xfrm>
            <a:off x="6266987" y="5380879"/>
            <a:ext cx="1546054" cy="474952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75" name="Title 1">
            <a:extLst>
              <a:ext uri="{FF2B5EF4-FFF2-40B4-BE49-F238E27FC236}">
                <a16:creationId xmlns:a16="http://schemas.microsoft.com/office/drawing/2014/main" id="{B1524D3A-92DD-0D41-80E6-3C5270F0ACFC}"/>
              </a:ext>
            </a:extLst>
          </p:cNvPr>
          <p:cNvSpPr txBox="1">
            <a:spLocks/>
          </p:cNvSpPr>
          <p:nvPr/>
        </p:nvSpPr>
        <p:spPr>
          <a:xfrm>
            <a:off x="6812847" y="5811341"/>
            <a:ext cx="3139482" cy="4533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accent2"/>
                </a:solidFill>
              </a:rPr>
              <a:t>Consisting of local coordinate vectors.</a:t>
            </a:r>
            <a:endParaRPr lang="en-CN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49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1" grpId="0"/>
      <p:bldP spid="72" grpId="0"/>
      <p:bldP spid="73" grpId="0" animBg="1"/>
      <p:bldP spid="74" grpId="0" animBg="1"/>
      <p:bldP spid="7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itle 1">
            <a:extLst>
              <a:ext uri="{FF2B5EF4-FFF2-40B4-BE49-F238E27FC236}">
                <a16:creationId xmlns:a16="http://schemas.microsoft.com/office/drawing/2014/main" id="{7D3DDE5A-21FF-FB43-809B-A391560EA1AA}"/>
              </a:ext>
            </a:extLst>
          </p:cNvPr>
          <p:cNvSpPr txBox="1">
            <a:spLocks/>
          </p:cNvSpPr>
          <p:nvPr/>
        </p:nvSpPr>
        <p:spPr>
          <a:xfrm>
            <a:off x="8105588" y="5404847"/>
            <a:ext cx="3266417" cy="912879"/>
          </a:xfrm>
          <a:prstGeom prst="rect">
            <a:avLst/>
          </a:prstGeom>
          <a:solidFill>
            <a:schemeClr val="bg2"/>
          </a:solidFill>
          <a:ln>
            <a:solidFill>
              <a:schemeClr val="dk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CN" sz="2400" dirty="0"/>
          </a:p>
        </p:txBody>
      </p:sp>
      <p:sp>
        <p:nvSpPr>
          <p:cNvPr id="98" name="Title 1">
            <a:extLst>
              <a:ext uri="{FF2B5EF4-FFF2-40B4-BE49-F238E27FC236}">
                <a16:creationId xmlns:a16="http://schemas.microsoft.com/office/drawing/2014/main" id="{BB0649D5-72B6-964D-8539-19B28DC379D0}"/>
              </a:ext>
            </a:extLst>
          </p:cNvPr>
          <p:cNvSpPr txBox="1">
            <a:spLocks/>
          </p:cNvSpPr>
          <p:nvPr/>
        </p:nvSpPr>
        <p:spPr>
          <a:xfrm>
            <a:off x="4299471" y="5404847"/>
            <a:ext cx="3266417" cy="912879"/>
          </a:xfrm>
          <a:prstGeom prst="rect">
            <a:avLst/>
          </a:prstGeom>
          <a:solidFill>
            <a:schemeClr val="bg2"/>
          </a:solidFill>
          <a:ln>
            <a:solidFill>
              <a:schemeClr val="dk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CN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E7FA5A-4350-5843-97F8-51487A3D1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42" y="18255"/>
            <a:ext cx="10515600" cy="1325563"/>
          </a:xfrm>
        </p:spPr>
        <p:txBody>
          <a:bodyPr/>
          <a:lstStyle/>
          <a:p>
            <a:r>
              <a:rPr lang="en-CN" b="1" dirty="0"/>
              <a:t>Vector: Definition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A4222A-46DB-6D44-BC20-9862E8346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6B15-CD18-AD48-B4A6-8B862AAA934E}" type="slidenum">
              <a:rPr kumimoji="1" lang="zh-CN" altLang="en-US" smtClean="0"/>
              <a:t>3</a:t>
            </a:fld>
            <a:endParaRPr kumimoji="1" lang="zh-CN" alt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BBD6082-8A3F-0E45-AF6B-B0B493B41651}"/>
              </a:ext>
            </a:extLst>
          </p:cNvPr>
          <p:cNvSpPr txBox="1">
            <a:spLocks/>
          </p:cNvSpPr>
          <p:nvPr/>
        </p:nvSpPr>
        <p:spPr>
          <a:xfrm>
            <a:off x="811658" y="1137557"/>
            <a:ext cx="12828639" cy="599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/>
              <a:t>An (Euclidean) vector: </a:t>
            </a:r>
            <a:r>
              <a:rPr lang="en-US" altLang="zh-CN" sz="2400" i="1" dirty="0"/>
              <a:t>A geometric entity endowed with magnitude and direction</a:t>
            </a:r>
            <a:r>
              <a:rPr lang="en-US" altLang="zh-CN" sz="2400" dirty="0"/>
              <a:t>.</a:t>
            </a:r>
            <a:endParaRPr lang="en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BEE7133-FAE6-F145-B25B-D1DFAF6953F0}"/>
                  </a:ext>
                </a:extLst>
              </p:cNvPr>
              <p:cNvSpPr txBox="1"/>
              <p:nvPr/>
            </p:nvSpPr>
            <p:spPr>
              <a:xfrm>
                <a:off x="1278399" y="2333290"/>
                <a:ext cx="2028925" cy="97751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𝐩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𝐑</m:t>
                      </m:r>
                      <m:r>
                        <a:rPr lang="en-US" sz="2400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CN" sz="2400" baseline="30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BEE7133-FAE6-F145-B25B-D1DFAF6953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399" y="2333290"/>
                <a:ext cx="2028925" cy="977512"/>
              </a:xfrm>
              <a:prstGeom prst="rect">
                <a:avLst/>
              </a:prstGeom>
              <a:blipFill>
                <a:blip r:embed="rId2"/>
                <a:stretch>
                  <a:fillRect l="-621" t="-1282" b="-1025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651E2F5-C597-804E-B2B8-7B15443158E2}"/>
              </a:ext>
            </a:extLst>
          </p:cNvPr>
          <p:cNvCxnSpPr>
            <a:cxnSpLocks/>
          </p:cNvCxnSpPr>
          <p:nvPr/>
        </p:nvCxnSpPr>
        <p:spPr>
          <a:xfrm flipV="1">
            <a:off x="5373514" y="1861413"/>
            <a:ext cx="0" cy="2252531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9B3CF97-5372-4749-A6BD-81A3D7D098D8}"/>
              </a:ext>
            </a:extLst>
          </p:cNvPr>
          <p:cNvCxnSpPr>
            <a:cxnSpLocks/>
          </p:cNvCxnSpPr>
          <p:nvPr/>
        </p:nvCxnSpPr>
        <p:spPr>
          <a:xfrm flipH="1">
            <a:off x="4331928" y="4113944"/>
            <a:ext cx="1041586" cy="84677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2DE20EB-F9C8-E04C-B62F-6DD39E824822}"/>
              </a:ext>
            </a:extLst>
          </p:cNvPr>
          <p:cNvCxnSpPr>
            <a:cxnSpLocks/>
          </p:cNvCxnSpPr>
          <p:nvPr/>
        </p:nvCxnSpPr>
        <p:spPr>
          <a:xfrm>
            <a:off x="5373514" y="4113944"/>
            <a:ext cx="2083200" cy="50756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316C131-9B26-FC47-B0D6-D627FA1E8579}"/>
              </a:ext>
            </a:extLst>
          </p:cNvPr>
          <p:cNvCxnSpPr>
            <a:cxnSpLocks/>
            <a:endCxn id="22" idx="3"/>
          </p:cNvCxnSpPr>
          <p:nvPr/>
        </p:nvCxnSpPr>
        <p:spPr>
          <a:xfrm flipV="1">
            <a:off x="5373514" y="3251778"/>
            <a:ext cx="892081" cy="86216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5135C71-5626-8D49-9D0D-4B619DD6E2BF}"/>
              </a:ext>
            </a:extLst>
          </p:cNvPr>
          <p:cNvCxnSpPr>
            <a:cxnSpLocks/>
          </p:cNvCxnSpPr>
          <p:nvPr/>
        </p:nvCxnSpPr>
        <p:spPr>
          <a:xfrm flipV="1">
            <a:off x="6325308" y="3278620"/>
            <a:ext cx="0" cy="1898062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98EB24F-12FC-1848-8712-360EAF488F40}"/>
              </a:ext>
            </a:extLst>
          </p:cNvPr>
          <p:cNvCxnSpPr>
            <a:cxnSpLocks/>
          </p:cNvCxnSpPr>
          <p:nvPr/>
        </p:nvCxnSpPr>
        <p:spPr>
          <a:xfrm flipH="1" flipV="1">
            <a:off x="5359103" y="4117984"/>
            <a:ext cx="966204" cy="1056569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FAEAF9C-DA6F-8448-91F6-0ECEA41920D8}"/>
              </a:ext>
            </a:extLst>
          </p:cNvPr>
          <p:cNvCxnSpPr>
            <a:cxnSpLocks/>
          </p:cNvCxnSpPr>
          <p:nvPr/>
        </p:nvCxnSpPr>
        <p:spPr>
          <a:xfrm flipH="1" flipV="1">
            <a:off x="4691743" y="4708596"/>
            <a:ext cx="1620576" cy="467022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67CF222-FB29-8841-B719-95F527528CC3}"/>
              </a:ext>
            </a:extLst>
          </p:cNvPr>
          <p:cNvCxnSpPr>
            <a:cxnSpLocks/>
          </p:cNvCxnSpPr>
          <p:nvPr/>
        </p:nvCxnSpPr>
        <p:spPr>
          <a:xfrm flipH="1">
            <a:off x="6325307" y="4567082"/>
            <a:ext cx="783064" cy="607471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8EE6E92-32EE-4A43-8579-7B73C23F5427}"/>
              </a:ext>
            </a:extLst>
          </p:cNvPr>
          <p:cNvCxnSpPr>
            <a:cxnSpLocks/>
          </p:cNvCxnSpPr>
          <p:nvPr/>
        </p:nvCxnSpPr>
        <p:spPr>
          <a:xfrm flipH="1" flipV="1">
            <a:off x="5388373" y="2169043"/>
            <a:ext cx="936935" cy="1024563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ABA956C9-5DF3-6F4B-A4A0-609EF59D8C55}"/>
              </a:ext>
            </a:extLst>
          </p:cNvPr>
          <p:cNvSpPr/>
          <p:nvPr/>
        </p:nvSpPr>
        <p:spPr>
          <a:xfrm>
            <a:off x="6238753" y="3095332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FFEE5D2-53FB-3440-A69E-FC2D99CFA995}"/>
                  </a:ext>
                </a:extLst>
              </p:cNvPr>
              <p:cNvSpPr txBox="1"/>
              <p:nvPr/>
            </p:nvSpPr>
            <p:spPr>
              <a:xfrm>
                <a:off x="6349798" y="2838921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𝐩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FFEE5D2-53FB-3440-A69E-FC2D99CFA9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9798" y="2838921"/>
                <a:ext cx="486013" cy="369332"/>
              </a:xfrm>
              <a:prstGeom prst="rect">
                <a:avLst/>
              </a:prstGeom>
              <a:blipFill>
                <a:blip r:embed="rId3"/>
                <a:stretch>
                  <a:fillRect b="-2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D13F03F-0D59-9847-B475-99AAF9C62345}"/>
                  </a:ext>
                </a:extLst>
              </p:cNvPr>
              <p:cNvSpPr txBox="1"/>
              <p:nvPr/>
            </p:nvSpPr>
            <p:spPr>
              <a:xfrm>
                <a:off x="4410233" y="3787679"/>
                <a:ext cx="148202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𝐨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D13F03F-0D59-9847-B475-99AAF9C623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0233" y="3787679"/>
                <a:ext cx="148202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3819259-2B57-C142-BC68-39A757DCC247}"/>
                  </a:ext>
                </a:extLst>
              </p:cNvPr>
              <p:cNvSpPr txBox="1"/>
              <p:nvPr/>
            </p:nvSpPr>
            <p:spPr>
              <a:xfrm>
                <a:off x="942999" y="3488069"/>
                <a:ext cx="2028925" cy="9766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𝐨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CN" sz="2400" baseline="300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3819259-2B57-C142-BC68-39A757DCC2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999" y="3488069"/>
                <a:ext cx="2028925" cy="976614"/>
              </a:xfrm>
              <a:prstGeom prst="rect">
                <a:avLst/>
              </a:prstGeom>
              <a:blipFill>
                <a:blip r:embed="rId5"/>
                <a:stretch>
                  <a:fillRect b="-1025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itle 1">
                <a:extLst>
                  <a:ext uri="{FF2B5EF4-FFF2-40B4-BE49-F238E27FC236}">
                    <a16:creationId xmlns:a16="http://schemas.microsoft.com/office/drawing/2014/main" id="{189CC54D-E9F7-E94A-8C4A-2A83C3242C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5283" y="4517938"/>
                <a:ext cx="3266417" cy="91287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zh-CN" sz="1800" dirty="0"/>
                  <a:t>The vector </a:t>
                </a:r>
                <a14:m>
                  <m:oMath xmlns:m="http://schemas.openxmlformats.org/officeDocument/2006/math">
                    <m:r>
                      <a:rPr lang="en-US" sz="1800" b="1">
                        <a:latin typeface="Cambria Math" panose="02040503050406030204" pitchFamily="18" charset="0"/>
                      </a:rPr>
                      <m:t>𝐩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800" dirty="0"/>
                  <a:t>is defined </a:t>
                </a:r>
              </a:p>
              <a:p>
                <a:r>
                  <a:rPr lang="en-US" altLang="zh-CN" sz="1800" dirty="0"/>
                  <a:t>with respect to the origin </a:t>
                </a:r>
                <a14:m>
                  <m:oMath xmlns:m="http://schemas.openxmlformats.org/officeDocument/2006/math">
                    <m:r>
                      <a:rPr lang="en-US" sz="1800" b="1">
                        <a:latin typeface="Cambria Math" panose="02040503050406030204" pitchFamily="18" charset="0"/>
                      </a:rPr>
                      <m:t>𝐨</m:t>
                    </m:r>
                  </m:oMath>
                </a14:m>
                <a:r>
                  <a:rPr lang="en-US" altLang="zh-CN" sz="1800" b="1" dirty="0"/>
                  <a:t>. </a:t>
                </a:r>
                <a:endParaRPr lang="en-CN" sz="1800" b="1" dirty="0"/>
              </a:p>
            </p:txBody>
          </p:sp>
        </mc:Choice>
        <mc:Fallback xmlns="">
          <p:sp>
            <p:nvSpPr>
              <p:cNvPr id="49" name="Title 1">
                <a:extLst>
                  <a:ext uri="{FF2B5EF4-FFF2-40B4-BE49-F238E27FC236}">
                    <a16:creationId xmlns:a16="http://schemas.microsoft.com/office/drawing/2014/main" id="{189CC54D-E9F7-E94A-8C4A-2A83C3242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283" y="4517938"/>
                <a:ext cx="3266417" cy="912879"/>
              </a:xfrm>
              <a:prstGeom prst="rect">
                <a:avLst/>
              </a:prstGeom>
              <a:blipFill>
                <a:blip r:embed="rId6"/>
                <a:stretch>
                  <a:fillRect l="-155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BC842BD-8519-2841-B75D-54129DE28E04}"/>
                  </a:ext>
                </a:extLst>
              </p:cNvPr>
              <p:cNvSpPr txBox="1"/>
              <p:nvPr/>
            </p:nvSpPr>
            <p:spPr>
              <a:xfrm>
                <a:off x="7178558" y="4223708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en-C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BC842BD-8519-2841-B75D-54129DE28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8558" y="4223708"/>
                <a:ext cx="48601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DF51761-7302-7D46-A0FC-744DA366CF50}"/>
                  </a:ext>
                </a:extLst>
              </p:cNvPr>
              <p:cNvSpPr txBox="1"/>
              <p:nvPr/>
            </p:nvSpPr>
            <p:spPr>
              <a:xfrm>
                <a:off x="4216812" y="4882969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𝐳</m:t>
                      </m:r>
                    </m:oMath>
                  </m:oMathPara>
                </a14:m>
                <a:endParaRPr lang="en-CN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DF51761-7302-7D46-A0FC-744DA366CF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6812" y="4882969"/>
                <a:ext cx="486013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3997DA2-7391-8941-B193-E5C092217571}"/>
                  </a:ext>
                </a:extLst>
              </p:cNvPr>
              <p:cNvSpPr txBox="1"/>
              <p:nvPr/>
            </p:nvSpPr>
            <p:spPr>
              <a:xfrm>
                <a:off x="5306114" y="1732484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𝐲</m:t>
                      </m:r>
                    </m:oMath>
                  </m:oMathPara>
                </a14:m>
                <a:endParaRPr lang="en-C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3997DA2-7391-8941-B193-E5C092217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6114" y="1732484"/>
                <a:ext cx="486013" cy="369332"/>
              </a:xfrm>
              <a:prstGeom prst="rect">
                <a:avLst/>
              </a:prstGeom>
              <a:blipFill>
                <a:blip r:embed="rId9"/>
                <a:stretch>
                  <a:fillRect b="-2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0342EA8-BB1E-4F4F-8A0B-5E49029EE931}"/>
                  </a:ext>
                </a:extLst>
              </p:cNvPr>
              <p:cNvSpPr txBox="1"/>
              <p:nvPr/>
            </p:nvSpPr>
            <p:spPr>
              <a:xfrm>
                <a:off x="6296528" y="3932061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C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0342EA8-BB1E-4F4F-8A0B-5E49029EE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528" y="3932061"/>
                <a:ext cx="486013" cy="369332"/>
              </a:xfrm>
              <a:prstGeom prst="rect">
                <a:avLst/>
              </a:prstGeom>
              <a:blipFill>
                <a:blip r:embed="rId10"/>
                <a:stretch>
                  <a:fillRect l="-2500" b="-2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EBEEC47-FBD4-A047-B0BE-889166ABB790}"/>
                  </a:ext>
                </a:extLst>
              </p:cNvPr>
              <p:cNvSpPr txBox="1"/>
              <p:nvPr/>
            </p:nvSpPr>
            <p:spPr>
              <a:xfrm>
                <a:off x="4590220" y="4042728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C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EBEEC47-FBD4-A047-B0BE-889166ABB7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220" y="4042728"/>
                <a:ext cx="486013" cy="369332"/>
              </a:xfrm>
              <a:prstGeom prst="rect">
                <a:avLst/>
              </a:prstGeom>
              <a:blipFill>
                <a:blip r:embed="rId11"/>
                <a:stretch>
                  <a:fillRect l="-2564" b="-233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7442160-C4F8-1548-97D5-56334EAE0609}"/>
                  </a:ext>
                </a:extLst>
              </p:cNvPr>
              <p:cNvSpPr txBox="1"/>
              <p:nvPr/>
            </p:nvSpPr>
            <p:spPr>
              <a:xfrm>
                <a:off x="4921936" y="2886411"/>
                <a:ext cx="486013" cy="3985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CN" sz="2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7442160-C4F8-1548-97D5-56334EAE06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936" y="2886411"/>
                <a:ext cx="486013" cy="398507"/>
              </a:xfrm>
              <a:prstGeom prst="rect">
                <a:avLst/>
              </a:prstGeom>
              <a:blipFill>
                <a:blip r:embed="rId12"/>
                <a:stretch>
                  <a:fillRect l="-5128" b="-1875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09D4AD3B-2D29-AD45-906A-744EAE8B73B5}"/>
              </a:ext>
            </a:extLst>
          </p:cNvPr>
          <p:cNvCxnSpPr>
            <a:cxnSpLocks/>
          </p:cNvCxnSpPr>
          <p:nvPr/>
        </p:nvCxnSpPr>
        <p:spPr>
          <a:xfrm>
            <a:off x="5442222" y="4134542"/>
            <a:ext cx="1666149" cy="405952"/>
          </a:xfrm>
          <a:prstGeom prst="straightConnector1">
            <a:avLst/>
          </a:prstGeom>
          <a:ln w="508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0B69536E-0331-4F40-AE13-F8BAF796534E}"/>
              </a:ext>
            </a:extLst>
          </p:cNvPr>
          <p:cNvCxnSpPr>
            <a:cxnSpLocks/>
          </p:cNvCxnSpPr>
          <p:nvPr/>
        </p:nvCxnSpPr>
        <p:spPr>
          <a:xfrm flipH="1">
            <a:off x="4662128" y="4146600"/>
            <a:ext cx="668400" cy="543384"/>
          </a:xfrm>
          <a:prstGeom prst="straightConnector1">
            <a:avLst/>
          </a:prstGeom>
          <a:ln w="508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C9DFC152-6211-FD41-90D5-00BB5DB755A4}"/>
              </a:ext>
            </a:extLst>
          </p:cNvPr>
          <p:cNvCxnSpPr>
            <a:cxnSpLocks/>
          </p:cNvCxnSpPr>
          <p:nvPr/>
        </p:nvCxnSpPr>
        <p:spPr>
          <a:xfrm flipV="1">
            <a:off x="5377487" y="2169043"/>
            <a:ext cx="0" cy="1944901"/>
          </a:xfrm>
          <a:prstGeom prst="straightConnector1">
            <a:avLst/>
          </a:prstGeom>
          <a:ln w="50800">
            <a:solidFill>
              <a:schemeClr val="accent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8782E5A2-23EE-224E-8F8C-CDF41E1AD090}"/>
              </a:ext>
            </a:extLst>
          </p:cNvPr>
          <p:cNvSpPr/>
          <p:nvPr/>
        </p:nvSpPr>
        <p:spPr>
          <a:xfrm>
            <a:off x="5281871" y="4034450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67" name="Arc 66">
            <a:extLst>
              <a:ext uri="{FF2B5EF4-FFF2-40B4-BE49-F238E27FC236}">
                <a16:creationId xmlns:a16="http://schemas.microsoft.com/office/drawing/2014/main" id="{6D81555D-468F-A24A-B00E-BC6C4BD07DBC}"/>
              </a:ext>
            </a:extLst>
          </p:cNvPr>
          <p:cNvSpPr/>
          <p:nvPr/>
        </p:nvSpPr>
        <p:spPr>
          <a:xfrm>
            <a:off x="7108371" y="5483676"/>
            <a:ext cx="206829" cy="381891"/>
          </a:xfrm>
          <a:prstGeom prst="arc">
            <a:avLst>
              <a:gd name="adj1" fmla="val 15448276"/>
              <a:gd name="adj2" fmla="val 10372597"/>
            </a:avLst>
          </a:prstGeom>
          <a:ln w="190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68" name="Title 1">
            <a:extLst>
              <a:ext uri="{FF2B5EF4-FFF2-40B4-BE49-F238E27FC236}">
                <a16:creationId xmlns:a16="http://schemas.microsoft.com/office/drawing/2014/main" id="{D13079D2-2CEA-CB43-8CD8-F9A3404F76F3}"/>
              </a:ext>
            </a:extLst>
          </p:cNvPr>
          <p:cNvSpPr txBox="1">
            <a:spLocks/>
          </p:cNvSpPr>
          <p:nvPr/>
        </p:nvSpPr>
        <p:spPr>
          <a:xfrm>
            <a:off x="4463470" y="5257287"/>
            <a:ext cx="3266417" cy="912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/>
              <a:t>Right-Hand System</a:t>
            </a:r>
            <a:endParaRPr lang="en-CN" sz="2400" dirty="0"/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B1F83E59-7451-144A-A9C8-63DE8EC832E6}"/>
              </a:ext>
            </a:extLst>
          </p:cNvPr>
          <p:cNvCxnSpPr>
            <a:cxnSpLocks/>
          </p:cNvCxnSpPr>
          <p:nvPr/>
        </p:nvCxnSpPr>
        <p:spPr>
          <a:xfrm flipH="1">
            <a:off x="6969093" y="5663735"/>
            <a:ext cx="243002" cy="19755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itle 1">
            <a:extLst>
              <a:ext uri="{FF2B5EF4-FFF2-40B4-BE49-F238E27FC236}">
                <a16:creationId xmlns:a16="http://schemas.microsoft.com/office/drawing/2014/main" id="{65FC21C2-A37C-684F-980A-4C0FBFBA0499}"/>
              </a:ext>
            </a:extLst>
          </p:cNvPr>
          <p:cNvSpPr txBox="1">
            <a:spLocks/>
          </p:cNvSpPr>
          <p:nvPr/>
        </p:nvSpPr>
        <p:spPr>
          <a:xfrm>
            <a:off x="4561080" y="5782956"/>
            <a:ext cx="2743200" cy="599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800" dirty="0"/>
              <a:t>(OpenGL, Research, …)</a:t>
            </a:r>
            <a:endParaRPr lang="en-CN" sz="1800" dirty="0"/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A7E2D5C5-2EC4-8B42-B571-6C6E26EF0FB8}"/>
              </a:ext>
            </a:extLst>
          </p:cNvPr>
          <p:cNvCxnSpPr>
            <a:cxnSpLocks/>
          </p:cNvCxnSpPr>
          <p:nvPr/>
        </p:nvCxnSpPr>
        <p:spPr>
          <a:xfrm flipV="1">
            <a:off x="8888628" y="1878077"/>
            <a:ext cx="0" cy="2252531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6C965182-DF63-AD46-900C-6E9AAAB0E21F}"/>
              </a:ext>
            </a:extLst>
          </p:cNvPr>
          <p:cNvCxnSpPr>
            <a:cxnSpLocks/>
          </p:cNvCxnSpPr>
          <p:nvPr/>
        </p:nvCxnSpPr>
        <p:spPr>
          <a:xfrm flipH="1">
            <a:off x="8885337" y="3313716"/>
            <a:ext cx="1041586" cy="846772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BEBBA9E5-DC86-D44A-8C0F-CE083BA3F3DA}"/>
              </a:ext>
            </a:extLst>
          </p:cNvPr>
          <p:cNvCxnSpPr>
            <a:cxnSpLocks/>
          </p:cNvCxnSpPr>
          <p:nvPr/>
        </p:nvCxnSpPr>
        <p:spPr>
          <a:xfrm>
            <a:off x="8888628" y="4130608"/>
            <a:ext cx="2083200" cy="50756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8402AC8E-746E-9345-8AD3-8970300D0C2A}"/>
                  </a:ext>
                </a:extLst>
              </p:cNvPr>
              <p:cNvSpPr txBox="1"/>
              <p:nvPr/>
            </p:nvSpPr>
            <p:spPr>
              <a:xfrm>
                <a:off x="7925347" y="3804343"/>
                <a:ext cx="148202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𝐨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8402AC8E-746E-9345-8AD3-8970300D0C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5347" y="3804343"/>
                <a:ext cx="1482026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E9DA2B6D-2B82-004F-9EFC-BCA3BA969272}"/>
                  </a:ext>
                </a:extLst>
              </p:cNvPr>
              <p:cNvSpPr txBox="1"/>
              <p:nvPr/>
            </p:nvSpPr>
            <p:spPr>
              <a:xfrm>
                <a:off x="10693672" y="4240372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en-C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E9DA2B6D-2B82-004F-9EFC-BCA3BA9692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3672" y="4240372"/>
                <a:ext cx="486013" cy="369332"/>
              </a:xfrm>
              <a:prstGeom prst="rect">
                <a:avLst/>
              </a:prstGeom>
              <a:blipFill>
                <a:blip r:embed="rId14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4AF72C6D-8C40-0C43-975D-8B08BACCC363}"/>
                  </a:ext>
                </a:extLst>
              </p:cNvPr>
              <p:cNvSpPr txBox="1"/>
              <p:nvPr/>
            </p:nvSpPr>
            <p:spPr>
              <a:xfrm>
                <a:off x="9836448" y="3070525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𝐳</m:t>
                      </m:r>
                    </m:oMath>
                  </m:oMathPara>
                </a14:m>
                <a:endParaRPr lang="en-CN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4AF72C6D-8C40-0C43-975D-8B08BACCC3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6448" y="3070525"/>
                <a:ext cx="486013" cy="369332"/>
              </a:xfrm>
              <a:prstGeom prst="rect">
                <a:avLst/>
              </a:prstGeom>
              <a:blipFill>
                <a:blip r:embed="rId15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7B94FEB6-0461-ED43-AC53-0B226F386C06}"/>
                  </a:ext>
                </a:extLst>
              </p:cNvPr>
              <p:cNvSpPr txBox="1"/>
              <p:nvPr/>
            </p:nvSpPr>
            <p:spPr>
              <a:xfrm>
                <a:off x="8821228" y="1749148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𝐲</m:t>
                      </m:r>
                    </m:oMath>
                  </m:oMathPara>
                </a14:m>
                <a:endParaRPr lang="en-C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7B94FEB6-0461-ED43-AC53-0B226F386C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1228" y="1749148"/>
                <a:ext cx="486013" cy="369332"/>
              </a:xfrm>
              <a:prstGeom prst="rect">
                <a:avLst/>
              </a:prstGeom>
              <a:blipFill>
                <a:blip r:embed="rId16"/>
                <a:stretch>
                  <a:fillRect b="-2258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Oval 92">
            <a:extLst>
              <a:ext uri="{FF2B5EF4-FFF2-40B4-BE49-F238E27FC236}">
                <a16:creationId xmlns:a16="http://schemas.microsoft.com/office/drawing/2014/main" id="{BC6BCC1A-231D-2848-B1FF-E1A47953DB3C}"/>
              </a:ext>
            </a:extLst>
          </p:cNvPr>
          <p:cNvSpPr/>
          <p:nvPr/>
        </p:nvSpPr>
        <p:spPr>
          <a:xfrm>
            <a:off x="8796985" y="4051114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94" name="Arc 93">
            <a:extLst>
              <a:ext uri="{FF2B5EF4-FFF2-40B4-BE49-F238E27FC236}">
                <a16:creationId xmlns:a16="http://schemas.microsoft.com/office/drawing/2014/main" id="{84CAA97D-2390-3E44-AF3D-105703B1C0BA}"/>
              </a:ext>
            </a:extLst>
          </p:cNvPr>
          <p:cNvSpPr/>
          <p:nvPr/>
        </p:nvSpPr>
        <p:spPr>
          <a:xfrm>
            <a:off x="10803903" y="5487575"/>
            <a:ext cx="206829" cy="381891"/>
          </a:xfrm>
          <a:prstGeom prst="arc">
            <a:avLst>
              <a:gd name="adj1" fmla="val 15448276"/>
              <a:gd name="adj2" fmla="val 10372597"/>
            </a:avLst>
          </a:prstGeom>
          <a:ln w="190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95" name="Title 1">
            <a:extLst>
              <a:ext uri="{FF2B5EF4-FFF2-40B4-BE49-F238E27FC236}">
                <a16:creationId xmlns:a16="http://schemas.microsoft.com/office/drawing/2014/main" id="{E46D6996-F955-3F41-B88F-FA324A5553E7}"/>
              </a:ext>
            </a:extLst>
          </p:cNvPr>
          <p:cNvSpPr txBox="1">
            <a:spLocks/>
          </p:cNvSpPr>
          <p:nvPr/>
        </p:nvSpPr>
        <p:spPr>
          <a:xfrm>
            <a:off x="8420258" y="5261186"/>
            <a:ext cx="3266417" cy="912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/>
              <a:t>Left-Hand System</a:t>
            </a:r>
            <a:endParaRPr lang="en-CN" sz="2400" dirty="0"/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BFEF4451-5FC0-2441-9B52-052799B9F52E}"/>
              </a:ext>
            </a:extLst>
          </p:cNvPr>
          <p:cNvCxnSpPr>
            <a:cxnSpLocks/>
          </p:cNvCxnSpPr>
          <p:nvPr/>
        </p:nvCxnSpPr>
        <p:spPr>
          <a:xfrm flipH="1">
            <a:off x="10907317" y="5509471"/>
            <a:ext cx="243002" cy="197552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itle 1">
            <a:extLst>
              <a:ext uri="{FF2B5EF4-FFF2-40B4-BE49-F238E27FC236}">
                <a16:creationId xmlns:a16="http://schemas.microsoft.com/office/drawing/2014/main" id="{F8B1824B-D8FB-4744-B7C6-24CF1EC3313D}"/>
              </a:ext>
            </a:extLst>
          </p:cNvPr>
          <p:cNvSpPr txBox="1">
            <a:spLocks/>
          </p:cNvSpPr>
          <p:nvPr/>
        </p:nvSpPr>
        <p:spPr>
          <a:xfrm>
            <a:off x="8648500" y="5786855"/>
            <a:ext cx="1990743" cy="599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800" dirty="0"/>
              <a:t>(Unity, DirectX, …)</a:t>
            </a:r>
            <a:endParaRPr lang="en-CN" sz="1800" dirty="0"/>
          </a:p>
        </p:txBody>
      </p:sp>
    </p:spTree>
    <p:extLst>
      <p:ext uri="{BB962C8B-B14F-4D97-AF65-F5344CB8AC3E}">
        <p14:creationId xmlns:p14="http://schemas.microsoft.com/office/powerpoint/2010/main" val="362148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98" grpId="0" animBg="1"/>
      <p:bldP spid="67" grpId="0" animBg="1"/>
      <p:bldP spid="68" grpId="0"/>
      <p:bldP spid="71" grpId="0"/>
      <p:bldP spid="83" grpId="0"/>
      <p:bldP spid="84" grpId="0"/>
      <p:bldP spid="85" grpId="0"/>
      <p:bldP spid="86" grpId="0"/>
      <p:bldP spid="93" grpId="0" animBg="1"/>
      <p:bldP spid="94" grpId="0" animBg="1"/>
      <p:bldP spid="95" grpId="0"/>
      <p:bldP spid="9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ight Arrow 67">
            <a:extLst>
              <a:ext uri="{FF2B5EF4-FFF2-40B4-BE49-F238E27FC236}">
                <a16:creationId xmlns:a16="http://schemas.microsoft.com/office/drawing/2014/main" id="{6B71CA2B-17D9-4B49-BEEC-B598A974B589}"/>
              </a:ext>
            </a:extLst>
          </p:cNvPr>
          <p:cNvSpPr/>
          <p:nvPr/>
        </p:nvSpPr>
        <p:spPr>
          <a:xfrm>
            <a:off x="4595287" y="2523823"/>
            <a:ext cx="2450391" cy="1579126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" name="Cube 1">
            <a:extLst>
              <a:ext uri="{FF2B5EF4-FFF2-40B4-BE49-F238E27FC236}">
                <a16:creationId xmlns:a16="http://schemas.microsoft.com/office/drawing/2014/main" id="{C74C1BF7-88C0-2346-BBFF-7A1432724F7D}"/>
              </a:ext>
            </a:extLst>
          </p:cNvPr>
          <p:cNvSpPr/>
          <p:nvPr/>
        </p:nvSpPr>
        <p:spPr>
          <a:xfrm>
            <a:off x="1754389" y="3206017"/>
            <a:ext cx="1005837" cy="1073877"/>
          </a:xfrm>
          <a:prstGeom prst="cub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585F81-06D9-4141-AF43-393666E1C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6B15-CD18-AD48-B4A6-8B862AAA934E}" type="slidenum">
              <a:rPr kumimoji="1" lang="zh-CN" altLang="en-US" smtClean="0"/>
              <a:t>30</a:t>
            </a:fld>
            <a:endParaRPr kumimoji="1" lang="zh-CN" alt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2320045-E404-D540-8B0D-0A5D6E3F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41" y="18255"/>
            <a:ext cx="11044221" cy="1325563"/>
          </a:xfrm>
        </p:spPr>
        <p:txBody>
          <a:bodyPr/>
          <a:lstStyle/>
          <a:p>
            <a:r>
              <a:rPr lang="en-CN" b="1" dirty="0"/>
              <a:t>Matrix Transformation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B7664E4A-3D2C-5144-B719-1CA08EAED7D9}"/>
              </a:ext>
            </a:extLst>
          </p:cNvPr>
          <p:cNvSpPr txBox="1">
            <a:spLocks/>
          </p:cNvSpPr>
          <p:nvPr/>
        </p:nvSpPr>
        <p:spPr>
          <a:xfrm>
            <a:off x="811658" y="1066698"/>
            <a:ext cx="10839785" cy="940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/>
              <a:t>A scaling can be represented by a diagonal matrix.</a:t>
            </a:r>
            <a:endParaRPr lang="en-CN" sz="2400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D818CB4-363F-E949-AF49-AC729F8F55EC}"/>
              </a:ext>
            </a:extLst>
          </p:cNvPr>
          <p:cNvCxnSpPr>
            <a:cxnSpLocks/>
          </p:cNvCxnSpPr>
          <p:nvPr/>
        </p:nvCxnSpPr>
        <p:spPr>
          <a:xfrm flipV="1">
            <a:off x="2261705" y="1994386"/>
            <a:ext cx="0" cy="1316656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E1EF8A6-92D0-B04F-89CD-5EA48A98D911}"/>
              </a:ext>
            </a:extLst>
          </p:cNvPr>
          <p:cNvCxnSpPr>
            <a:cxnSpLocks/>
          </p:cNvCxnSpPr>
          <p:nvPr/>
        </p:nvCxnSpPr>
        <p:spPr>
          <a:xfrm flipH="1">
            <a:off x="1216597" y="3870796"/>
            <a:ext cx="895701" cy="728172"/>
          </a:xfrm>
          <a:prstGeom prst="straightConnector1">
            <a:avLst/>
          </a:prstGeom>
          <a:ln w="19050">
            <a:solidFill>
              <a:schemeClr val="accent5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A7A05C9-89E6-A14E-8E92-38C52F455B37}"/>
              </a:ext>
            </a:extLst>
          </p:cNvPr>
          <p:cNvCxnSpPr>
            <a:cxnSpLocks/>
          </p:cNvCxnSpPr>
          <p:nvPr/>
        </p:nvCxnSpPr>
        <p:spPr>
          <a:xfrm>
            <a:off x="2669477" y="3738716"/>
            <a:ext cx="122936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DB9B4E4-09B3-144A-8EAD-DC2D5D140E69}"/>
                  </a:ext>
                </a:extLst>
              </p:cNvPr>
              <p:cNvSpPr txBox="1"/>
              <p:nvPr/>
            </p:nvSpPr>
            <p:spPr>
              <a:xfrm>
                <a:off x="3550967" y="3331364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en-C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DB9B4E4-09B3-144A-8EAD-DC2D5D140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0967" y="3331364"/>
                <a:ext cx="486013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50A2B66-F7F6-D041-9C5C-6C5AACC10DAE}"/>
                  </a:ext>
                </a:extLst>
              </p:cNvPr>
              <p:cNvSpPr txBox="1"/>
              <p:nvPr/>
            </p:nvSpPr>
            <p:spPr>
              <a:xfrm>
                <a:off x="829971" y="4234882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𝐳</m:t>
                      </m:r>
                    </m:oMath>
                  </m:oMathPara>
                </a14:m>
                <a:endParaRPr lang="en-CN" sz="2400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50A2B66-F7F6-D041-9C5C-6C5AACC10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971" y="4234882"/>
                <a:ext cx="48601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D1D3430-AA81-F14D-BC6C-15A393E10008}"/>
                  </a:ext>
                </a:extLst>
              </p:cNvPr>
              <p:cNvSpPr txBox="1"/>
              <p:nvPr/>
            </p:nvSpPr>
            <p:spPr>
              <a:xfrm>
                <a:off x="1822512" y="1801423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𝐲</m:t>
                      </m:r>
                    </m:oMath>
                  </m:oMathPara>
                </a14:m>
                <a:endParaRPr lang="en-C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D1D3430-AA81-F14D-BC6C-15A393E10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512" y="1801423"/>
                <a:ext cx="486013" cy="369332"/>
              </a:xfrm>
              <a:prstGeom prst="rect">
                <a:avLst/>
              </a:prstGeom>
              <a:blipFill>
                <a:blip r:embed="rId4"/>
                <a:stretch>
                  <a:fillRect b="-2758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8216B75-E949-8449-B8FC-F1BC52BC5DB2}"/>
                  </a:ext>
                </a:extLst>
              </p:cNvPr>
              <p:cNvSpPr txBox="1"/>
              <p:nvPr/>
            </p:nvSpPr>
            <p:spPr>
              <a:xfrm>
                <a:off x="4865035" y="3151689"/>
                <a:ext cx="129784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𝐃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4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=</m:t>
                    </m:r>
                  </m:oMath>
                </a14:m>
                <a:r>
                  <a:rPr lang="en-CN" sz="24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8216B75-E949-8449-B8FC-F1BC52BC5D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035" y="3151689"/>
                <a:ext cx="1297840" cy="369332"/>
              </a:xfrm>
              <a:prstGeom prst="rect">
                <a:avLst/>
              </a:prstGeom>
              <a:blipFill>
                <a:blip r:embed="rId5"/>
                <a:stretch>
                  <a:fillRect l="-8738" t="-6667" b="-3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Cube 47">
            <a:extLst>
              <a:ext uri="{FF2B5EF4-FFF2-40B4-BE49-F238E27FC236}">
                <a16:creationId xmlns:a16="http://schemas.microsoft.com/office/drawing/2014/main" id="{142333F3-3F3D-5547-81AB-6A557B98DB08}"/>
              </a:ext>
            </a:extLst>
          </p:cNvPr>
          <p:cNvSpPr/>
          <p:nvPr/>
        </p:nvSpPr>
        <p:spPr>
          <a:xfrm>
            <a:off x="5298206" y="3164508"/>
            <a:ext cx="324000" cy="329553"/>
          </a:xfrm>
          <a:prstGeom prst="cub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DAB6B4B-6EE3-5A46-923B-768DC7A7B0D1}"/>
                  </a:ext>
                </a:extLst>
              </p:cNvPr>
              <p:cNvSpPr txBox="1"/>
              <p:nvPr/>
            </p:nvSpPr>
            <p:spPr>
              <a:xfrm>
                <a:off x="9598439" y="3248403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en-C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DAB6B4B-6EE3-5A46-923B-768DC7A7B0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8439" y="3248403"/>
                <a:ext cx="486013" cy="369332"/>
              </a:xfrm>
              <a:prstGeom prst="rect">
                <a:avLst/>
              </a:prstGeom>
              <a:blipFill>
                <a:blip r:embed="rId6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4FAD914-4C92-A342-A382-2C4268F5F85A}"/>
                  </a:ext>
                </a:extLst>
              </p:cNvPr>
              <p:cNvSpPr txBox="1"/>
              <p:nvPr/>
            </p:nvSpPr>
            <p:spPr>
              <a:xfrm>
                <a:off x="7576229" y="3993563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𝐳</m:t>
                      </m:r>
                    </m:oMath>
                  </m:oMathPara>
                </a14:m>
                <a:endParaRPr lang="en-CN" sz="2400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4FAD914-4C92-A342-A382-2C4268F5F8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6229" y="3993563"/>
                <a:ext cx="48601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CD35B2D-F3D3-4241-BFAB-B70D1E0B57DE}"/>
                  </a:ext>
                </a:extLst>
              </p:cNvPr>
              <p:cNvSpPr txBox="1"/>
              <p:nvPr/>
            </p:nvSpPr>
            <p:spPr>
              <a:xfrm>
                <a:off x="8192031" y="2221209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𝐲</m:t>
                      </m:r>
                    </m:oMath>
                  </m:oMathPara>
                </a14:m>
                <a:endParaRPr lang="en-C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CD35B2D-F3D3-4241-BFAB-B70D1E0B57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2031" y="2221209"/>
                <a:ext cx="486013" cy="369332"/>
              </a:xfrm>
              <a:prstGeom prst="rect">
                <a:avLst/>
              </a:prstGeom>
              <a:blipFill>
                <a:blip r:embed="rId8"/>
                <a:stretch>
                  <a:fillRect b="-2258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296CAA8E-38D9-7F43-B880-9D0C55E42581}"/>
                  </a:ext>
                </a:extLst>
              </p:cNvPr>
              <p:cNvSpPr txBox="1"/>
              <p:nvPr/>
            </p:nvSpPr>
            <p:spPr>
              <a:xfrm>
                <a:off x="3673495" y="4810855"/>
                <a:ext cx="3573422" cy="11932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𝐃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/>
                              <m:e/>
                            </m:mr>
                            <m:mr>
                              <m:e/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/>
                            </m:mr>
                            <m:mr>
                              <m:e/>
                              <m:e/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C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296CAA8E-38D9-7F43-B880-9D0C55E425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495" y="4810855"/>
                <a:ext cx="3573422" cy="1193275"/>
              </a:xfrm>
              <a:prstGeom prst="rect">
                <a:avLst/>
              </a:prstGeom>
              <a:blipFill>
                <a:blip r:embed="rId9"/>
                <a:stretch>
                  <a:fillRect b="-421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39BDD86F-DF4C-4544-A835-03686BB6B790}"/>
              </a:ext>
            </a:extLst>
          </p:cNvPr>
          <p:cNvSpPr/>
          <p:nvPr/>
        </p:nvSpPr>
        <p:spPr>
          <a:xfrm rot="2026587">
            <a:off x="4782201" y="5237249"/>
            <a:ext cx="2025865" cy="474952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75" name="Title 1">
            <a:extLst>
              <a:ext uri="{FF2B5EF4-FFF2-40B4-BE49-F238E27FC236}">
                <a16:creationId xmlns:a16="http://schemas.microsoft.com/office/drawing/2014/main" id="{B1524D3A-92DD-0D41-80E6-3C5270F0ACFC}"/>
              </a:ext>
            </a:extLst>
          </p:cNvPr>
          <p:cNvSpPr txBox="1">
            <a:spLocks/>
          </p:cNvSpPr>
          <p:nvPr/>
        </p:nvSpPr>
        <p:spPr>
          <a:xfrm>
            <a:off x="6709444" y="5812798"/>
            <a:ext cx="3139482" cy="4533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accent2"/>
                </a:solidFill>
              </a:rPr>
              <a:t>Consisting of scaling factors.</a:t>
            </a:r>
            <a:endParaRPr lang="en-CN" sz="1800" dirty="0">
              <a:solidFill>
                <a:schemeClr val="accent2"/>
              </a:solidFill>
            </a:endParaRPr>
          </a:p>
        </p:txBody>
      </p:sp>
      <p:sp>
        <p:nvSpPr>
          <p:cNvPr id="39" name="Cube 38">
            <a:extLst>
              <a:ext uri="{FF2B5EF4-FFF2-40B4-BE49-F238E27FC236}">
                <a16:creationId xmlns:a16="http://schemas.microsoft.com/office/drawing/2014/main" id="{B5507FB2-2A9A-E04D-A02B-0516ABB2A685}"/>
              </a:ext>
            </a:extLst>
          </p:cNvPr>
          <p:cNvSpPr/>
          <p:nvPr/>
        </p:nvSpPr>
        <p:spPr>
          <a:xfrm>
            <a:off x="6046560" y="2905761"/>
            <a:ext cx="658199" cy="719142"/>
          </a:xfrm>
          <a:prstGeom prst="cub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40" name="Cube 39">
            <a:extLst>
              <a:ext uri="{FF2B5EF4-FFF2-40B4-BE49-F238E27FC236}">
                <a16:creationId xmlns:a16="http://schemas.microsoft.com/office/drawing/2014/main" id="{8A322BDE-D988-F042-B89D-B5C712380899}"/>
              </a:ext>
            </a:extLst>
          </p:cNvPr>
          <p:cNvSpPr/>
          <p:nvPr/>
        </p:nvSpPr>
        <p:spPr>
          <a:xfrm>
            <a:off x="7886284" y="2785168"/>
            <a:ext cx="1528491" cy="1783320"/>
          </a:xfrm>
          <a:prstGeom prst="cub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E19F691-CC9A-1E4D-B732-2E740E7FC43A}"/>
              </a:ext>
            </a:extLst>
          </p:cNvPr>
          <p:cNvCxnSpPr>
            <a:cxnSpLocks/>
          </p:cNvCxnSpPr>
          <p:nvPr/>
        </p:nvCxnSpPr>
        <p:spPr>
          <a:xfrm flipH="1">
            <a:off x="7915012" y="3916602"/>
            <a:ext cx="533719" cy="433893"/>
          </a:xfrm>
          <a:prstGeom prst="straightConnector1">
            <a:avLst/>
          </a:prstGeom>
          <a:ln w="19050">
            <a:solidFill>
              <a:schemeClr val="accent5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1962B66-4331-9F41-8B25-D014652E9B23}"/>
              </a:ext>
            </a:extLst>
          </p:cNvPr>
          <p:cNvCxnSpPr>
            <a:cxnSpLocks/>
          </p:cNvCxnSpPr>
          <p:nvPr/>
        </p:nvCxnSpPr>
        <p:spPr>
          <a:xfrm>
            <a:off x="9225388" y="3683381"/>
            <a:ext cx="694286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18776AB0-E87E-944A-AD06-01F820982B54}"/>
              </a:ext>
            </a:extLst>
          </p:cNvPr>
          <p:cNvCxnSpPr>
            <a:cxnSpLocks/>
          </p:cNvCxnSpPr>
          <p:nvPr/>
        </p:nvCxnSpPr>
        <p:spPr>
          <a:xfrm flipV="1">
            <a:off x="8628383" y="2364673"/>
            <a:ext cx="0" cy="589583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2894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arallelogram 27">
            <a:extLst>
              <a:ext uri="{FF2B5EF4-FFF2-40B4-BE49-F238E27FC236}">
                <a16:creationId xmlns:a16="http://schemas.microsoft.com/office/drawing/2014/main" id="{7177B5BF-6DE0-3F48-BCFE-B24173A68A18}"/>
              </a:ext>
            </a:extLst>
          </p:cNvPr>
          <p:cNvSpPr/>
          <p:nvPr/>
        </p:nvSpPr>
        <p:spPr>
          <a:xfrm rot="18413819">
            <a:off x="6771030" y="4385017"/>
            <a:ext cx="1236692" cy="932236"/>
          </a:xfrm>
          <a:prstGeom prst="parallelogram">
            <a:avLst>
              <a:gd name="adj" fmla="val 2881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D97CED-CBED-124E-9D48-A5B39A535C7C}"/>
              </a:ext>
            </a:extLst>
          </p:cNvPr>
          <p:cNvSpPr/>
          <p:nvPr/>
        </p:nvSpPr>
        <p:spPr>
          <a:xfrm>
            <a:off x="704441" y="4435895"/>
            <a:ext cx="792000" cy="792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2320045-E404-D540-8B0D-0A5D6E3F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41" y="18255"/>
            <a:ext cx="11044221" cy="1325563"/>
          </a:xfrm>
        </p:spPr>
        <p:txBody>
          <a:bodyPr/>
          <a:lstStyle/>
          <a:p>
            <a:r>
              <a:rPr lang="en-CN" b="1" dirty="0"/>
              <a:t>Singular Value Decomposition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B7664E4A-3D2C-5144-B719-1CA08EAED7D9}"/>
              </a:ext>
            </a:extLst>
          </p:cNvPr>
          <p:cNvSpPr txBox="1">
            <a:spLocks/>
          </p:cNvSpPr>
          <p:nvPr/>
        </p:nvSpPr>
        <p:spPr>
          <a:xfrm>
            <a:off x="811658" y="1066698"/>
            <a:ext cx="10839785" cy="940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/>
              <a:t>A matrix can be decomposed into:</a:t>
            </a:r>
            <a:endParaRPr lang="en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E81BD7F-E09E-894D-8ECC-A7EF033F9786}"/>
                  </a:ext>
                </a:extLst>
              </p:cNvPr>
              <p:cNvSpPr txBox="1"/>
              <p:nvPr/>
            </p:nvSpPr>
            <p:spPr>
              <a:xfrm>
                <a:off x="1866885" y="1890396"/>
                <a:ext cx="2531398" cy="3758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1" i="0" smtClean="0">
                          <a:latin typeface="Cambria Math" panose="02040503050406030204" pitchFamily="18" charset="0"/>
                        </a:rPr>
                        <m:t>𝐔𝐃</m:t>
                      </m:r>
                      <m:sSup>
                        <m:sSup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1" i="0" smtClean="0"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</m:oMath>
                  </m:oMathPara>
                </a14:m>
                <a:endParaRPr lang="en-US" altLang="zh-CN" sz="24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E81BD7F-E09E-894D-8ECC-A7EF033F97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885" y="1890396"/>
                <a:ext cx="2531398" cy="375872"/>
              </a:xfrm>
              <a:prstGeom prst="rect">
                <a:avLst/>
              </a:prstGeom>
              <a:blipFill>
                <a:blip r:embed="rId2"/>
                <a:stretch>
                  <a:fillRect t="-3226" b="-322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itle 1">
                <a:extLst>
                  <a:ext uri="{FF2B5EF4-FFF2-40B4-BE49-F238E27FC236}">
                    <a16:creationId xmlns:a16="http://schemas.microsoft.com/office/drawing/2014/main" id="{A96B7F30-5A3E-5C49-8D9E-A5473A2CF7B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48434" y="1793547"/>
                <a:ext cx="6335086" cy="57610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 dirty="0"/>
                  <a:t>s</a:t>
                </a:r>
                <a:r>
                  <a:rPr lang="en-CN" sz="2400" dirty="0"/>
                  <a:t>uch that </a:t>
                </a:r>
                <a14:m>
                  <m:oMath xmlns:m="http://schemas.openxmlformats.org/officeDocument/2006/math">
                    <m:r>
                      <a:rPr lang="en-US" altLang="zh-CN" sz="2400" b="1">
                        <a:latin typeface="Cambria Math" panose="02040503050406030204" pitchFamily="18" charset="0"/>
                      </a:rPr>
                      <m:t>𝐃</m:t>
                    </m:r>
                  </m:oMath>
                </a14:m>
                <a:r>
                  <a:rPr lang="en-CN" sz="2400" dirty="0"/>
                  <a:t> is diagonal, and  </a:t>
                </a:r>
                <a14:m>
                  <m:oMath xmlns:m="http://schemas.openxmlformats.org/officeDocument/2006/math">
                    <m:r>
                      <a:rPr lang="en-US" altLang="zh-CN" sz="2400" b="1">
                        <a:latin typeface="Cambria Math" panose="02040503050406030204" pitchFamily="18" charset="0"/>
                      </a:rPr>
                      <m:t>𝐔</m:t>
                    </m:r>
                  </m:oMath>
                </a14:m>
                <a:r>
                  <a:rPr lang="en-CN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𝐕</m:t>
                    </m:r>
                  </m:oMath>
                </a14:m>
                <a:r>
                  <a:rPr lang="en-CN" sz="2400" dirty="0"/>
                  <a:t> are orthogonal.</a:t>
                </a:r>
              </a:p>
            </p:txBody>
          </p:sp>
        </mc:Choice>
        <mc:Fallback xmlns="">
          <p:sp>
            <p:nvSpPr>
              <p:cNvPr id="18" name="Title 1">
                <a:extLst>
                  <a:ext uri="{FF2B5EF4-FFF2-40B4-BE49-F238E27FC236}">
                    <a16:creationId xmlns:a16="http://schemas.microsoft.com/office/drawing/2014/main" id="{A96B7F30-5A3E-5C49-8D9E-A5473A2CF7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8434" y="1793547"/>
                <a:ext cx="6335086" cy="576109"/>
              </a:xfrm>
              <a:prstGeom prst="rect">
                <a:avLst/>
              </a:prstGeom>
              <a:blipFill>
                <a:blip r:embed="rId3"/>
                <a:stretch>
                  <a:fillRect l="-1200" b="-652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C9C52192-4F3D-664F-971F-6FEB05783DE4}"/>
              </a:ext>
            </a:extLst>
          </p:cNvPr>
          <p:cNvSpPr/>
          <p:nvPr/>
        </p:nvSpPr>
        <p:spPr>
          <a:xfrm rot="18913754">
            <a:off x="3841063" y="4441790"/>
            <a:ext cx="792000" cy="792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0357A79-E72A-5F43-9467-095A3B9CF17F}"/>
              </a:ext>
            </a:extLst>
          </p:cNvPr>
          <p:cNvCxnSpPr>
            <a:cxnSpLocks/>
          </p:cNvCxnSpPr>
          <p:nvPr/>
        </p:nvCxnSpPr>
        <p:spPr>
          <a:xfrm flipV="1">
            <a:off x="4231295" y="3861206"/>
            <a:ext cx="0" cy="1869439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2FEC332-5A63-BB41-A7D6-6343E1AA6140}"/>
              </a:ext>
            </a:extLst>
          </p:cNvPr>
          <p:cNvCxnSpPr>
            <a:cxnSpLocks/>
          </p:cNvCxnSpPr>
          <p:nvPr/>
        </p:nvCxnSpPr>
        <p:spPr>
          <a:xfrm>
            <a:off x="3352953" y="4851138"/>
            <a:ext cx="180000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A6C6F3B-D84A-F94D-B488-9FF1C6E1F6E3}"/>
              </a:ext>
            </a:extLst>
          </p:cNvPr>
          <p:cNvCxnSpPr>
            <a:cxnSpLocks/>
          </p:cNvCxnSpPr>
          <p:nvPr/>
        </p:nvCxnSpPr>
        <p:spPr>
          <a:xfrm flipV="1">
            <a:off x="1100441" y="3847858"/>
            <a:ext cx="0" cy="1869439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2846894-AB87-2640-87A6-8FB628EDFAC8}"/>
              </a:ext>
            </a:extLst>
          </p:cNvPr>
          <p:cNvCxnSpPr>
            <a:cxnSpLocks/>
          </p:cNvCxnSpPr>
          <p:nvPr/>
        </p:nvCxnSpPr>
        <p:spPr>
          <a:xfrm>
            <a:off x="211939" y="4837790"/>
            <a:ext cx="180000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BF212FB-66D8-9E4D-B24C-B49F75ADC7EF}"/>
              </a:ext>
            </a:extLst>
          </p:cNvPr>
          <p:cNvCxnSpPr>
            <a:cxnSpLocks/>
          </p:cNvCxnSpPr>
          <p:nvPr/>
        </p:nvCxnSpPr>
        <p:spPr>
          <a:xfrm flipV="1">
            <a:off x="7389376" y="3861204"/>
            <a:ext cx="0" cy="1869439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DA86EEB-D3DE-EB46-B39B-262FAF5CF39D}"/>
              </a:ext>
            </a:extLst>
          </p:cNvPr>
          <p:cNvCxnSpPr>
            <a:cxnSpLocks/>
          </p:cNvCxnSpPr>
          <p:nvPr/>
        </p:nvCxnSpPr>
        <p:spPr>
          <a:xfrm>
            <a:off x="6500874" y="4851136"/>
            <a:ext cx="180000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arallelogram 34">
            <a:extLst>
              <a:ext uri="{FF2B5EF4-FFF2-40B4-BE49-F238E27FC236}">
                <a16:creationId xmlns:a16="http://schemas.microsoft.com/office/drawing/2014/main" id="{BC0DA048-3313-234A-A318-F1519AF41AB4}"/>
              </a:ext>
            </a:extLst>
          </p:cNvPr>
          <p:cNvSpPr/>
          <p:nvPr/>
        </p:nvSpPr>
        <p:spPr>
          <a:xfrm rot="20233961">
            <a:off x="9897853" y="4371672"/>
            <a:ext cx="1236692" cy="932236"/>
          </a:xfrm>
          <a:prstGeom prst="parallelogram">
            <a:avLst>
              <a:gd name="adj" fmla="val 2881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A305C5B-3EAE-3446-A350-84C1F45D0C31}"/>
              </a:ext>
            </a:extLst>
          </p:cNvPr>
          <p:cNvCxnSpPr>
            <a:cxnSpLocks/>
          </p:cNvCxnSpPr>
          <p:nvPr/>
        </p:nvCxnSpPr>
        <p:spPr>
          <a:xfrm flipV="1">
            <a:off x="10516199" y="3847859"/>
            <a:ext cx="0" cy="1869439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1653213-7602-A342-935D-ED022E68E883}"/>
              </a:ext>
            </a:extLst>
          </p:cNvPr>
          <p:cNvCxnSpPr>
            <a:cxnSpLocks/>
          </p:cNvCxnSpPr>
          <p:nvPr/>
        </p:nvCxnSpPr>
        <p:spPr>
          <a:xfrm>
            <a:off x="9627697" y="4837791"/>
            <a:ext cx="180000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ight Arrow 38">
            <a:extLst>
              <a:ext uri="{FF2B5EF4-FFF2-40B4-BE49-F238E27FC236}">
                <a16:creationId xmlns:a16="http://schemas.microsoft.com/office/drawing/2014/main" id="{AA56A415-3CF1-FF45-A23A-650DF1ADAEB5}"/>
              </a:ext>
            </a:extLst>
          </p:cNvPr>
          <p:cNvSpPr/>
          <p:nvPr/>
        </p:nvSpPr>
        <p:spPr>
          <a:xfrm>
            <a:off x="2160963" y="4396254"/>
            <a:ext cx="1031177" cy="909761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 dirty="0">
              <a:latin typeface="+mj-lt"/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14D9E5E4-4828-4240-97EB-5512E953D0CC}"/>
              </a:ext>
            </a:extLst>
          </p:cNvPr>
          <p:cNvSpPr txBox="1">
            <a:spLocks/>
          </p:cNvSpPr>
          <p:nvPr/>
        </p:nvSpPr>
        <p:spPr>
          <a:xfrm>
            <a:off x="2164722" y="4670461"/>
            <a:ext cx="1056638" cy="361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800" dirty="0"/>
              <a:t>rotation</a:t>
            </a:r>
            <a:endParaRPr lang="en-CN" sz="1800" dirty="0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BB822A3D-F945-8341-B752-E7AEA813863B}"/>
              </a:ext>
            </a:extLst>
          </p:cNvPr>
          <p:cNvSpPr/>
          <p:nvPr/>
        </p:nvSpPr>
        <p:spPr>
          <a:xfrm>
            <a:off x="8426863" y="4382909"/>
            <a:ext cx="1031177" cy="909761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 dirty="0">
              <a:latin typeface="+mj-lt"/>
            </a:endParaRP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58198C1D-7754-3D4A-8F46-05158443B78C}"/>
              </a:ext>
            </a:extLst>
          </p:cNvPr>
          <p:cNvSpPr txBox="1">
            <a:spLocks/>
          </p:cNvSpPr>
          <p:nvPr/>
        </p:nvSpPr>
        <p:spPr>
          <a:xfrm>
            <a:off x="8430622" y="4657116"/>
            <a:ext cx="1056638" cy="361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800" dirty="0"/>
              <a:t>rotation</a:t>
            </a:r>
            <a:endParaRPr lang="en-CN" sz="1800" dirty="0"/>
          </a:p>
        </p:txBody>
      </p:sp>
      <p:sp>
        <p:nvSpPr>
          <p:cNvPr id="43" name="Right Arrow 42">
            <a:extLst>
              <a:ext uri="{FF2B5EF4-FFF2-40B4-BE49-F238E27FC236}">
                <a16:creationId xmlns:a16="http://schemas.microsoft.com/office/drawing/2014/main" id="{3B3EAF41-A95D-124D-9B9B-C8752E705B65}"/>
              </a:ext>
            </a:extLst>
          </p:cNvPr>
          <p:cNvSpPr/>
          <p:nvPr/>
        </p:nvSpPr>
        <p:spPr>
          <a:xfrm>
            <a:off x="5305537" y="4396255"/>
            <a:ext cx="1031177" cy="909761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 dirty="0">
              <a:latin typeface="+mj-lt"/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8C9BFD42-4425-3648-884C-E26749C4A9E5}"/>
              </a:ext>
            </a:extLst>
          </p:cNvPr>
          <p:cNvSpPr txBox="1">
            <a:spLocks/>
          </p:cNvSpPr>
          <p:nvPr/>
        </p:nvSpPr>
        <p:spPr>
          <a:xfrm>
            <a:off x="5309296" y="4670462"/>
            <a:ext cx="1056638" cy="361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800" dirty="0"/>
              <a:t>scaling</a:t>
            </a:r>
            <a:endParaRPr lang="en-CN" sz="1800" dirty="0"/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2AB9FE31-8040-A947-80DF-ED45987F3C12}"/>
              </a:ext>
            </a:extLst>
          </p:cNvPr>
          <p:cNvSpPr/>
          <p:nvPr/>
        </p:nvSpPr>
        <p:spPr>
          <a:xfrm>
            <a:off x="2159784" y="5709422"/>
            <a:ext cx="7297075" cy="797130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itle 1">
                <a:extLst>
                  <a:ext uri="{FF2B5EF4-FFF2-40B4-BE49-F238E27FC236}">
                    <a16:creationId xmlns:a16="http://schemas.microsoft.com/office/drawing/2014/main" id="{1646AE2D-81AE-7340-AF0B-7EF1DA54318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58015" y="5938259"/>
                <a:ext cx="2542849" cy="36134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zh-CN" sz="1800" dirty="0"/>
                  <a:t>linear transformation </a:t>
                </a:r>
                <a14:m>
                  <m:oMath xmlns:m="http://schemas.openxmlformats.org/officeDocument/2006/math">
                    <m:r>
                      <a:rPr lang="en-US" sz="1800" b="1">
                        <a:latin typeface="Cambria Math" panose="02040503050406030204" pitchFamily="18" charset="0"/>
                      </a:rPr>
                      <m:t>𝐀</m:t>
                    </m:r>
                  </m:oMath>
                </a14:m>
                <a:endParaRPr lang="en-CN" sz="1800" dirty="0"/>
              </a:p>
            </p:txBody>
          </p:sp>
        </mc:Choice>
        <mc:Fallback xmlns="">
          <p:sp>
            <p:nvSpPr>
              <p:cNvPr id="46" name="Title 1">
                <a:extLst>
                  <a:ext uri="{FF2B5EF4-FFF2-40B4-BE49-F238E27FC236}">
                    <a16:creationId xmlns:a16="http://schemas.microsoft.com/office/drawing/2014/main" id="{1646AE2D-81AE-7340-AF0B-7EF1DA543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8015" y="5938259"/>
                <a:ext cx="2542849" cy="361345"/>
              </a:xfrm>
              <a:prstGeom prst="rect">
                <a:avLst/>
              </a:prstGeom>
              <a:blipFill>
                <a:blip r:embed="rId4"/>
                <a:stretch>
                  <a:fillRect l="-1990" t="-10345" b="-2758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itle 1">
            <a:extLst>
              <a:ext uri="{FF2B5EF4-FFF2-40B4-BE49-F238E27FC236}">
                <a16:creationId xmlns:a16="http://schemas.microsoft.com/office/drawing/2014/main" id="{45E3ED0D-396F-1D4A-8371-A5A2C5ED9FB6}"/>
              </a:ext>
            </a:extLst>
          </p:cNvPr>
          <p:cNvSpPr txBox="1">
            <a:spLocks/>
          </p:cNvSpPr>
          <p:nvPr/>
        </p:nvSpPr>
        <p:spPr>
          <a:xfrm>
            <a:off x="864741" y="3025240"/>
            <a:ext cx="10839785" cy="940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/>
              <a:t>Any linear deformation can be decomposed into three steps: rotation, scaling and rotation:</a:t>
            </a:r>
            <a:endParaRPr lang="en-CN" sz="2400" dirty="0"/>
          </a:p>
        </p:txBody>
      </p:sp>
      <p:sp>
        <p:nvSpPr>
          <p:cNvPr id="48" name="Slide Number Placeholder 4">
            <a:extLst>
              <a:ext uri="{FF2B5EF4-FFF2-40B4-BE49-F238E27FC236}">
                <a16:creationId xmlns:a16="http://schemas.microsoft.com/office/drawing/2014/main" id="{D5B8B4B6-EDE8-FC46-B61E-5E0E92220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B226B15-CD18-AD48-B4A6-8B862AAA934E}" type="slidenum">
              <a:rPr kumimoji="1" lang="zh-CN" altLang="en-US" smtClean="0"/>
              <a:t>31</a:t>
            </a:fld>
            <a:endParaRPr kumimoji="1" lang="zh-CN" altLang="en-US" dirty="0"/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0E547ADE-959D-6740-BDA1-972D64BE911C}"/>
              </a:ext>
            </a:extLst>
          </p:cNvPr>
          <p:cNvSpPr/>
          <p:nvPr/>
        </p:nvSpPr>
        <p:spPr>
          <a:xfrm>
            <a:off x="5180307" y="1835064"/>
            <a:ext cx="288341" cy="474952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3D3A371D-190C-F046-BC05-8EB18681179F}"/>
              </a:ext>
            </a:extLst>
          </p:cNvPr>
          <p:cNvSpPr txBox="1">
            <a:spLocks/>
          </p:cNvSpPr>
          <p:nvPr/>
        </p:nvSpPr>
        <p:spPr>
          <a:xfrm>
            <a:off x="5229439" y="2284704"/>
            <a:ext cx="3139482" cy="4533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accent2"/>
                </a:solidFill>
              </a:rPr>
              <a:t>Singular values</a:t>
            </a:r>
            <a:endParaRPr lang="en-CN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59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8" grpId="0" animBg="1"/>
      <p:bldP spid="24" grpId="0" animBg="1"/>
      <p:bldP spid="35" grpId="0" animBg="1"/>
      <p:bldP spid="39" grpId="0" animBg="1"/>
      <p:bldP spid="40" grpId="0"/>
      <p:bldP spid="41" grpId="0" animBg="1"/>
      <p:bldP spid="42" grpId="0"/>
      <p:bldP spid="43" grpId="0" animBg="1"/>
      <p:bldP spid="44" grpId="0"/>
      <p:bldP spid="45" grpId="0" animBg="1"/>
      <p:bldP spid="46" grpId="0"/>
      <p:bldP spid="4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82488E93-8AD7-6A4A-88ED-CB9650ED6539}"/>
              </a:ext>
            </a:extLst>
          </p:cNvPr>
          <p:cNvSpPr/>
          <p:nvPr/>
        </p:nvSpPr>
        <p:spPr>
          <a:xfrm>
            <a:off x="864741" y="2752040"/>
            <a:ext cx="10462518" cy="208122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2320045-E404-D540-8B0D-0A5D6E3F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41" y="18255"/>
            <a:ext cx="11044221" cy="1325563"/>
          </a:xfrm>
        </p:spPr>
        <p:txBody>
          <a:bodyPr/>
          <a:lstStyle/>
          <a:p>
            <a:r>
              <a:rPr lang="en-CN" b="1" dirty="0"/>
              <a:t>Eigenvalue Decomposition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B7664E4A-3D2C-5144-B719-1CA08EAED7D9}"/>
              </a:ext>
            </a:extLst>
          </p:cNvPr>
          <p:cNvSpPr txBox="1">
            <a:spLocks/>
          </p:cNvSpPr>
          <p:nvPr/>
        </p:nvSpPr>
        <p:spPr>
          <a:xfrm>
            <a:off x="811658" y="1066698"/>
            <a:ext cx="10839785" cy="940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/>
              <a:t>A symmetric matrix can be decomposed into:</a:t>
            </a:r>
            <a:endParaRPr lang="en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E81BD7F-E09E-894D-8ECC-A7EF033F9786}"/>
                  </a:ext>
                </a:extLst>
              </p:cNvPr>
              <p:cNvSpPr txBox="1"/>
              <p:nvPr/>
            </p:nvSpPr>
            <p:spPr>
              <a:xfrm>
                <a:off x="1866885" y="1890396"/>
                <a:ext cx="2531398" cy="3758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1" i="0" smtClean="0">
                          <a:latin typeface="Cambria Math" panose="02040503050406030204" pitchFamily="18" charset="0"/>
                        </a:rPr>
                        <m:t>𝐔𝐃</m:t>
                      </m:r>
                      <m:sSup>
                        <m:sSup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1" i="0" smtClean="0">
                              <a:latin typeface="Cambria Math" panose="02040503050406030204" pitchFamily="18" charset="0"/>
                            </a:rPr>
                            <m:t>𝐔</m:t>
                          </m:r>
                        </m:e>
                        <m:sup>
                          <m: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altLang="zh-CN" sz="24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E81BD7F-E09E-894D-8ECC-A7EF033F97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885" y="1890396"/>
                <a:ext cx="2531398" cy="375872"/>
              </a:xfrm>
              <a:prstGeom prst="rect">
                <a:avLst/>
              </a:prstGeom>
              <a:blipFill>
                <a:blip r:embed="rId2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itle 1">
                <a:extLst>
                  <a:ext uri="{FF2B5EF4-FFF2-40B4-BE49-F238E27FC236}">
                    <a16:creationId xmlns:a16="http://schemas.microsoft.com/office/drawing/2014/main" id="{A96B7F30-5A3E-5C49-8D9E-A5473A2CF7B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48434" y="1793547"/>
                <a:ext cx="6335086" cy="57610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 dirty="0"/>
                  <a:t>s</a:t>
                </a:r>
                <a:r>
                  <a:rPr lang="en-CN" sz="2400" dirty="0"/>
                  <a:t>uch that </a:t>
                </a:r>
                <a14:m>
                  <m:oMath xmlns:m="http://schemas.openxmlformats.org/officeDocument/2006/math">
                    <m:r>
                      <a:rPr lang="en-US" altLang="zh-CN" sz="2400" b="1">
                        <a:latin typeface="Cambria Math" panose="02040503050406030204" pitchFamily="18" charset="0"/>
                      </a:rPr>
                      <m:t>𝐃</m:t>
                    </m:r>
                  </m:oMath>
                </a14:m>
                <a:r>
                  <a:rPr lang="en-CN" sz="2400" dirty="0"/>
                  <a:t> is diagonal, and  </a:t>
                </a:r>
                <a14:m>
                  <m:oMath xmlns:m="http://schemas.openxmlformats.org/officeDocument/2006/math">
                    <m:r>
                      <a:rPr lang="en-US" altLang="zh-CN" sz="2400" b="1">
                        <a:latin typeface="Cambria Math" panose="02040503050406030204" pitchFamily="18" charset="0"/>
                      </a:rPr>
                      <m:t>𝐔</m:t>
                    </m:r>
                  </m:oMath>
                </a14:m>
                <a:r>
                  <a:rPr lang="en-CN" sz="2400" dirty="0"/>
                  <a:t> is orthogonal.</a:t>
                </a:r>
              </a:p>
            </p:txBody>
          </p:sp>
        </mc:Choice>
        <mc:Fallback xmlns="">
          <p:sp>
            <p:nvSpPr>
              <p:cNvPr id="18" name="Title 1">
                <a:extLst>
                  <a:ext uri="{FF2B5EF4-FFF2-40B4-BE49-F238E27FC236}">
                    <a16:creationId xmlns:a16="http://schemas.microsoft.com/office/drawing/2014/main" id="{A96B7F30-5A3E-5C49-8D9E-A5473A2CF7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8434" y="1793547"/>
                <a:ext cx="6335086" cy="576109"/>
              </a:xfrm>
              <a:prstGeom prst="rect">
                <a:avLst/>
              </a:prstGeom>
              <a:blipFill>
                <a:blip r:embed="rId3"/>
                <a:stretch>
                  <a:fillRect l="-1400" b="-1087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itle 1">
                <a:extLst>
                  <a:ext uri="{FF2B5EF4-FFF2-40B4-BE49-F238E27FC236}">
                    <a16:creationId xmlns:a16="http://schemas.microsoft.com/office/drawing/2014/main" id="{45E3ED0D-396F-1D4A-8371-A5A2C5ED9FB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4741" y="2748748"/>
                <a:ext cx="10839785" cy="94051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 dirty="0"/>
                  <a:t>Let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b="1">
                        <a:latin typeface="Cambria Math" panose="02040503050406030204" pitchFamily="18" charset="0"/>
                      </a:rPr>
                      <m:t>𝐔</m:t>
                    </m:r>
                    <m:r>
                      <a:rPr lang="en-US" altLang="zh-CN" sz="2400" b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CN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0" smtClean="0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CN" sz="2400" dirty="0"/>
                  <a:t>, we have:</a:t>
                </a:r>
              </a:p>
            </p:txBody>
          </p:sp>
        </mc:Choice>
        <mc:Fallback xmlns="">
          <p:sp>
            <p:nvSpPr>
              <p:cNvPr id="47" name="Title 1">
                <a:extLst>
                  <a:ext uri="{FF2B5EF4-FFF2-40B4-BE49-F238E27FC236}">
                    <a16:creationId xmlns:a16="http://schemas.microsoft.com/office/drawing/2014/main" id="{45E3ED0D-396F-1D4A-8371-A5A2C5ED9F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741" y="2748748"/>
                <a:ext cx="10839785" cy="940514"/>
              </a:xfrm>
              <a:prstGeom prst="rect">
                <a:avLst/>
              </a:prstGeom>
              <a:blipFill>
                <a:blip r:embed="rId4"/>
                <a:stretch>
                  <a:fillRect l="-93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Slide Number Placeholder 4">
            <a:extLst>
              <a:ext uri="{FF2B5EF4-FFF2-40B4-BE49-F238E27FC236}">
                <a16:creationId xmlns:a16="http://schemas.microsoft.com/office/drawing/2014/main" id="{D5B8B4B6-EDE8-FC46-B61E-5E0E92220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B226B15-CD18-AD48-B4A6-8B862AAA934E}" type="slidenum">
              <a:rPr kumimoji="1" lang="zh-CN" altLang="en-US" smtClean="0"/>
              <a:t>32</a:t>
            </a:fld>
            <a:endParaRPr kumimoji="1" lang="zh-CN" altLang="en-US" dirty="0"/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0E547ADE-959D-6740-BDA1-972D64BE911C}"/>
              </a:ext>
            </a:extLst>
          </p:cNvPr>
          <p:cNvSpPr/>
          <p:nvPr/>
        </p:nvSpPr>
        <p:spPr>
          <a:xfrm>
            <a:off x="5292067" y="1835064"/>
            <a:ext cx="288341" cy="474952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3D3A371D-190C-F046-BC05-8EB18681179F}"/>
              </a:ext>
            </a:extLst>
          </p:cNvPr>
          <p:cNvSpPr txBox="1">
            <a:spLocks/>
          </p:cNvSpPr>
          <p:nvPr/>
        </p:nvSpPr>
        <p:spPr>
          <a:xfrm>
            <a:off x="5351359" y="2284704"/>
            <a:ext cx="3139482" cy="4533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accent2"/>
                </a:solidFill>
              </a:rPr>
              <a:t>eigenvalues</a:t>
            </a:r>
            <a:endParaRPr lang="en-CN" sz="1800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81581CE-EFB1-8745-B2AD-FB4AC681260A}"/>
                  </a:ext>
                </a:extLst>
              </p:cNvPr>
              <p:cNvSpPr txBox="1"/>
              <p:nvPr/>
            </p:nvSpPr>
            <p:spPr>
              <a:xfrm>
                <a:off x="2784021" y="2926277"/>
                <a:ext cx="6623957" cy="16966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smtClean="0">
                        <a:latin typeface="Cambria Math" panose="02040503050406030204" pitchFamily="18" charset="0"/>
                      </a:rPr>
                      <m:t>𝐀</m:t>
                    </m:r>
                    <m:sSub>
                      <m:sSubPr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  <m:sub>
                        <m:r>
                          <a:rPr lang="en-US" altLang="zh-CN" sz="24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2400" b="1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b="1">
                        <a:latin typeface="Cambria Math" panose="02040503050406030204" pitchFamily="18" charset="0"/>
                      </a:rPr>
                      <m:t>𝐔𝐃</m:t>
                    </m:r>
                    <m:sSup>
                      <m:sSupPr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>
                            <a:latin typeface="Cambria Math" panose="02040503050406030204" pitchFamily="18" charset="0"/>
                          </a:rPr>
                          <m:t>𝐔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sSub>
                      <m:sSubPr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1">
                        <a:latin typeface="Cambria Math" panose="02040503050406030204" pitchFamily="18" charset="0"/>
                      </a:rPr>
                      <m:t>𝐔𝐃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</m:eqArr>
                      </m:e>
                    </m:d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1">
                        <a:latin typeface="Cambria Math" panose="02040503050406030204" pitchFamily="18" charset="0"/>
                      </a:rPr>
                      <m:t>𝐔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</m:eqAr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2400" i="1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81581CE-EFB1-8745-B2AD-FB4AC68126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4021" y="2926277"/>
                <a:ext cx="6623957" cy="1696618"/>
              </a:xfrm>
              <a:prstGeom prst="rect">
                <a:avLst/>
              </a:prstGeom>
              <a:blipFill>
                <a:blip r:embed="rId5"/>
                <a:stretch>
                  <a:fillRect l="-1533" t="-746" b="-597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5978DB24-9741-334A-87FD-2D0C6F67709F}"/>
              </a:ext>
            </a:extLst>
          </p:cNvPr>
          <p:cNvSpPr/>
          <p:nvPr/>
        </p:nvSpPr>
        <p:spPr>
          <a:xfrm>
            <a:off x="7882867" y="3558087"/>
            <a:ext cx="288341" cy="474952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itle 1">
                <a:extLst>
                  <a:ext uri="{FF2B5EF4-FFF2-40B4-BE49-F238E27FC236}">
                    <a16:creationId xmlns:a16="http://schemas.microsoft.com/office/drawing/2014/main" id="{7D6EE57A-12F5-8D48-9911-35FCA069D35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31999" y="3967087"/>
                <a:ext cx="3139482" cy="45339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1800" dirty="0">
                    <a:solidFill>
                      <a:schemeClr val="accent2"/>
                    </a:solidFill>
                  </a:rPr>
                  <a:t>the eigenvector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accent2"/>
                    </a:solidFill>
                  </a:rPr>
                  <a:t> </a:t>
                </a:r>
                <a:endParaRPr lang="en-CN" sz="18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9" name="Title 1">
                <a:extLst>
                  <a:ext uri="{FF2B5EF4-FFF2-40B4-BE49-F238E27FC236}">
                    <a16:creationId xmlns:a16="http://schemas.microsoft.com/office/drawing/2014/main" id="{7D6EE57A-12F5-8D48-9911-35FCA069D3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1999" y="3967087"/>
                <a:ext cx="3139482" cy="453398"/>
              </a:xfrm>
              <a:prstGeom prst="rect">
                <a:avLst/>
              </a:prstGeom>
              <a:blipFill>
                <a:blip r:embed="rId6"/>
                <a:stretch>
                  <a:fillRect l="-1613" b="-1111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itle 1">
            <a:extLst>
              <a:ext uri="{FF2B5EF4-FFF2-40B4-BE49-F238E27FC236}">
                <a16:creationId xmlns:a16="http://schemas.microsoft.com/office/drawing/2014/main" id="{C9D5EFF4-F01E-3C41-B0E1-03E5BCAC3AB1}"/>
              </a:ext>
            </a:extLst>
          </p:cNvPr>
          <p:cNvSpPr txBox="1">
            <a:spLocks/>
          </p:cNvSpPr>
          <p:nvPr/>
        </p:nvSpPr>
        <p:spPr>
          <a:xfrm>
            <a:off x="9407978" y="2738102"/>
            <a:ext cx="2107914" cy="4533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/>
              <a:t>As in the textbook</a:t>
            </a:r>
            <a:endParaRPr lang="en-CN" sz="1800" b="1" dirty="0"/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8816873A-269C-DC4E-B85E-59D1A73DD140}"/>
              </a:ext>
            </a:extLst>
          </p:cNvPr>
          <p:cNvSpPr txBox="1">
            <a:spLocks/>
          </p:cNvSpPr>
          <p:nvPr/>
        </p:nvSpPr>
        <p:spPr>
          <a:xfrm>
            <a:off x="1013681" y="4863266"/>
            <a:ext cx="10839785" cy="1312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/>
              <a:t>We can apply eigenvalue decomposition to </a:t>
            </a:r>
            <a:r>
              <a:rPr lang="en-US" altLang="zh-CN" sz="2400" u="sng" dirty="0"/>
              <a:t>asymmetric</a:t>
            </a:r>
            <a:r>
              <a:rPr lang="en-US" altLang="zh-CN" sz="2400" dirty="0"/>
              <a:t> matrices too, if we allow eigenvalues and eigenvectors to be complex. </a:t>
            </a:r>
            <a:r>
              <a:rPr lang="en-US" altLang="zh-CN" sz="2400" b="1" dirty="0"/>
              <a:t>Not considered here</a:t>
            </a:r>
            <a:r>
              <a:rPr lang="en-US" altLang="zh-CN" sz="2400" dirty="0"/>
              <a:t>.</a:t>
            </a:r>
            <a:endParaRPr lang="en-CN" sz="2400" dirty="0"/>
          </a:p>
        </p:txBody>
      </p:sp>
    </p:spTree>
    <p:extLst>
      <p:ext uri="{BB962C8B-B14F-4D97-AF65-F5344CB8AC3E}">
        <p14:creationId xmlns:p14="http://schemas.microsoft.com/office/powerpoint/2010/main" val="352697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47" grpId="0"/>
      <p:bldP spid="32" grpId="0"/>
      <p:bldP spid="38" grpId="0" animBg="1"/>
      <p:bldP spid="49" grpId="0"/>
      <p:bldP spid="53" grpId="0"/>
      <p:bldP spid="5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682205D-8589-F04F-ACD7-3BC6BC453BDD}"/>
              </a:ext>
            </a:extLst>
          </p:cNvPr>
          <p:cNvSpPr/>
          <p:nvPr/>
        </p:nvSpPr>
        <p:spPr>
          <a:xfrm>
            <a:off x="811656" y="2566632"/>
            <a:ext cx="3902583" cy="4883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2320045-E404-D540-8B0D-0A5D6E3F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41" y="18255"/>
            <a:ext cx="11044221" cy="1325563"/>
          </a:xfrm>
        </p:spPr>
        <p:txBody>
          <a:bodyPr/>
          <a:lstStyle/>
          <a:p>
            <a:r>
              <a:rPr lang="en-CN" b="1" dirty="0"/>
              <a:t>Symmetric Positive Definiteness (s.p.d.)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itle 1">
                <a:extLst>
                  <a:ext uri="{FF2B5EF4-FFF2-40B4-BE49-F238E27FC236}">
                    <a16:creationId xmlns:a16="http://schemas.microsoft.com/office/drawing/2014/main" id="{B7664E4A-3D2C-5144-B719-1CA08EAED7D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1658" y="1173028"/>
                <a:ext cx="10839785" cy="94051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en-US" sz="2400" b="1" smtClean="0">
                        <a:latin typeface="Cambria Math" panose="02040503050406030204" pitchFamily="18" charset="0"/>
                      </a:rPr>
                      <m:t>𝐀</m:t>
                    </m:r>
                  </m:oMath>
                </a14:m>
                <a:r>
                  <a:rPr lang="en-US" altLang="zh-CN" sz="2400" dirty="0"/>
                  <a:t> is </a:t>
                </a:r>
                <a:r>
                  <a:rPr lang="en-US" altLang="zh-CN" sz="2400" dirty="0" err="1"/>
                  <a:t>s.p.d.</a:t>
                </a:r>
                <a:r>
                  <a:rPr lang="en-US" altLang="zh-CN" sz="2400" dirty="0"/>
                  <a:t> if only if: 	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0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𝐀𝐯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zh-CN" sz="2400" dirty="0"/>
                  <a:t>, for any </a:t>
                </a:r>
                <a14:m>
                  <m:oMath xmlns:m="http://schemas.openxmlformats.org/officeDocument/2006/math">
                    <m:r>
                      <a:rPr lang="en-US" altLang="zh-CN" sz="2400" b="1" i="0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zh-CN" sz="2400" dirty="0"/>
                  <a:t> </a:t>
                </a:r>
                <a:endParaRPr lang="en-CN" sz="2400" dirty="0"/>
              </a:p>
            </p:txBody>
          </p:sp>
        </mc:Choice>
        <mc:Fallback xmlns="">
          <p:sp>
            <p:nvSpPr>
              <p:cNvPr id="31" name="Title 1">
                <a:extLst>
                  <a:ext uri="{FF2B5EF4-FFF2-40B4-BE49-F238E27FC236}">
                    <a16:creationId xmlns:a16="http://schemas.microsoft.com/office/drawing/2014/main" id="{B7664E4A-3D2C-5144-B719-1CA08EAED7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658" y="1173028"/>
                <a:ext cx="10839785" cy="940514"/>
              </a:xfrm>
              <a:prstGeom prst="rect">
                <a:avLst/>
              </a:prstGeom>
              <a:blipFill>
                <a:blip r:embed="rId2"/>
                <a:stretch>
                  <a:fillRect l="-11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Slide Number Placeholder 4">
            <a:extLst>
              <a:ext uri="{FF2B5EF4-FFF2-40B4-BE49-F238E27FC236}">
                <a16:creationId xmlns:a16="http://schemas.microsoft.com/office/drawing/2014/main" id="{D5B8B4B6-EDE8-FC46-B61E-5E0E92220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B226B15-CD18-AD48-B4A6-8B862AAA934E}" type="slidenum">
              <a:rPr kumimoji="1" lang="zh-CN" altLang="en-US" smtClean="0"/>
              <a:t>33</a:t>
            </a:fld>
            <a:endParaRPr kumimoji="1" lang="zh-CN" altLang="en-US" dirty="0"/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8816873A-269C-DC4E-B85E-59D1A73DD140}"/>
              </a:ext>
            </a:extLst>
          </p:cNvPr>
          <p:cNvSpPr txBox="1">
            <a:spLocks/>
          </p:cNvSpPr>
          <p:nvPr/>
        </p:nvSpPr>
        <p:spPr>
          <a:xfrm>
            <a:off x="811657" y="2463381"/>
            <a:ext cx="3902583" cy="764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b="1" dirty="0"/>
              <a:t>What does this even mean???</a:t>
            </a:r>
            <a:endParaRPr lang="en-CN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itle 1">
                <a:extLst>
                  <a:ext uri="{FF2B5EF4-FFF2-40B4-BE49-F238E27FC236}">
                    <a16:creationId xmlns:a16="http://schemas.microsoft.com/office/drawing/2014/main" id="{95FBBE03-DF38-5145-A08C-7F2E2652C8B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1657" y="1661328"/>
                <a:ext cx="10839785" cy="94051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en-US" sz="2400" b="1" smtClean="0">
                        <a:latin typeface="Cambria Math" panose="02040503050406030204" pitchFamily="18" charset="0"/>
                      </a:rPr>
                      <m:t>𝐀</m:t>
                    </m:r>
                  </m:oMath>
                </a14:m>
                <a:r>
                  <a:rPr lang="en-US" altLang="zh-CN" sz="2400" dirty="0"/>
                  <a:t> is symmetric semi-definite if only if: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0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𝐀𝐯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zh-CN" sz="2400" dirty="0"/>
                  <a:t>, for any </a:t>
                </a:r>
                <a14:m>
                  <m:oMath xmlns:m="http://schemas.openxmlformats.org/officeDocument/2006/math">
                    <m:r>
                      <a:rPr lang="en-US" altLang="zh-CN" sz="2400" b="1" i="0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zh-CN" sz="2400" dirty="0"/>
                  <a:t> </a:t>
                </a:r>
                <a:endParaRPr lang="en-CN" sz="2400" dirty="0"/>
              </a:p>
            </p:txBody>
          </p:sp>
        </mc:Choice>
        <mc:Fallback xmlns="">
          <p:sp>
            <p:nvSpPr>
              <p:cNvPr id="16" name="Title 1">
                <a:extLst>
                  <a:ext uri="{FF2B5EF4-FFF2-40B4-BE49-F238E27FC236}">
                    <a16:creationId xmlns:a16="http://schemas.microsoft.com/office/drawing/2014/main" id="{95FBBE03-DF38-5145-A08C-7F2E2652C8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657" y="1661328"/>
                <a:ext cx="10839785" cy="940514"/>
              </a:xfrm>
              <a:prstGeom prst="rect">
                <a:avLst/>
              </a:prstGeom>
              <a:blipFill>
                <a:blip r:embed="rId3"/>
                <a:stretch>
                  <a:fillRect l="-11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id="{6FED61AE-0B0D-9E49-BD7F-700EDF56DF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40749" y="2966395"/>
                <a:ext cx="5206533" cy="94051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en-US" altLang="zh-CN" sz="240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altLang="zh-CN" sz="2400" b="1" dirty="0"/>
                  <a:t>     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altLang="zh-CN" sz="2400" b="1" dirty="0"/>
                  <a:t>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0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zh-CN" sz="2400" dirty="0"/>
                  <a:t>, for any </a:t>
                </a:r>
                <a14:m>
                  <m:oMath xmlns:m="http://schemas.openxmlformats.org/officeDocument/2006/math">
                    <m:r>
                      <a:rPr lang="en-US" altLang="zh-CN" sz="2400" b="1" i="0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zh-CN" sz="2400" dirty="0"/>
                  <a:t> </a:t>
                </a:r>
                <a:endParaRPr lang="en-CN" sz="2400" dirty="0"/>
              </a:p>
            </p:txBody>
          </p:sp>
        </mc:Choice>
        <mc:Fallback xmlns=""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id="{6FED61AE-0B0D-9E49-BD7F-700EDF56D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749" y="2966395"/>
                <a:ext cx="5206533" cy="940514"/>
              </a:xfrm>
              <a:prstGeom prst="rect">
                <a:avLst/>
              </a:prstGeom>
              <a:blipFill>
                <a:blip r:embed="rId4"/>
                <a:stretch>
                  <a:fillRect l="-48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itle 1">
                <a:extLst>
                  <a:ext uri="{FF2B5EF4-FFF2-40B4-BE49-F238E27FC236}">
                    <a16:creationId xmlns:a16="http://schemas.microsoft.com/office/drawing/2014/main" id="{216DA84A-4628-FB4E-A86E-76ABA11B4D0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49097" y="3859812"/>
                <a:ext cx="9764904" cy="94051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,…&gt;0</m:t>
                    </m:r>
                  </m:oMath>
                </a14:m>
                <a:r>
                  <a:rPr lang="en-US" altLang="zh-CN" sz="2400" b="1" dirty="0"/>
                  <a:t>     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altLang="zh-CN" sz="2400" b="1" dirty="0"/>
                  <a:t>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0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𝐃𝐯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  <m:e/>
                            <m:e/>
                          </m:mr>
                          <m:mr>
                            <m:e/>
                            <m:e>
                              <m:sSub>
                                <m:sSubPr>
                                  <m:ctrlPr>
                                    <a:rPr lang="en-US" altLang="zh-CN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/>
                          </m:mr>
                          <m:mr>
                            <m:e/>
                            <m:e/>
                            <m:e>
                              <m:r>
                                <m:rPr>
                                  <m:brk m:alnAt="7"/>
                                </m:rP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CN" sz="2400" b="1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zh-CN" sz="2400" dirty="0"/>
                  <a:t>, for any </a:t>
                </a:r>
                <a14:m>
                  <m:oMath xmlns:m="http://schemas.openxmlformats.org/officeDocument/2006/math">
                    <m:r>
                      <a:rPr lang="en-US" altLang="zh-CN" sz="2400" b="1" i="0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zh-CN" sz="2400" dirty="0"/>
                  <a:t> </a:t>
                </a:r>
                <a:endParaRPr lang="en-CN" sz="2400" dirty="0"/>
              </a:p>
            </p:txBody>
          </p:sp>
        </mc:Choice>
        <mc:Fallback xmlns="">
          <p:sp>
            <p:nvSpPr>
              <p:cNvPr id="20" name="Title 1">
                <a:extLst>
                  <a:ext uri="{FF2B5EF4-FFF2-40B4-BE49-F238E27FC236}">
                    <a16:creationId xmlns:a16="http://schemas.microsoft.com/office/drawing/2014/main" id="{216DA84A-4628-FB4E-A86E-76ABA11B4D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097" y="3859812"/>
                <a:ext cx="9764904" cy="940514"/>
              </a:xfrm>
              <a:prstGeom prst="rect">
                <a:avLst/>
              </a:prstGeom>
              <a:blipFill>
                <a:blip r:embed="rId5"/>
                <a:stretch>
                  <a:fillRect l="-260" t="-4000" b="-10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itle 1">
                <a:extLst>
                  <a:ext uri="{FF2B5EF4-FFF2-40B4-BE49-F238E27FC236}">
                    <a16:creationId xmlns:a16="http://schemas.microsoft.com/office/drawing/2014/main" id="{FA7AB637-8208-8E4A-B068-B576CA4F249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31518" y="4845877"/>
                <a:ext cx="11307041" cy="94051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,…&gt;0</m:t>
                    </m:r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b="1" dirty="0"/>
                  <a:t>   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altLang="zh-CN" sz="2400" b="1" dirty="0"/>
                  <a:t>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0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𝐔𝐃</m:t>
                    </m:r>
                    <m:sSup>
                      <m:sSup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0" smtClean="0">
                            <a:latin typeface="Cambria Math" panose="02040503050406030204" pitchFamily="18" charset="0"/>
                          </a:rPr>
                          <m:t>𝐔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US" altLang="zh-CN" sz="2400" b="1">
                        <a:latin typeface="Cambria Math" panose="02040503050406030204" pitchFamily="18" charset="0"/>
                      </a:rPr>
                      <m:t>𝐔</m:t>
                    </m:r>
                    <m:sSup>
                      <m:sSupPr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>
                            <a:latin typeface="Cambria Math" panose="02040503050406030204" pitchFamily="18" charset="0"/>
                          </a:rPr>
                          <m:t>𝐔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400" i="1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US" altLang="zh-CN" sz="24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1">
                        <a:latin typeface="Cambria Math" panose="02040503050406030204" pitchFamily="18" charset="0"/>
                      </a:rPr>
                      <m:t>𝐔𝐃</m:t>
                    </m:r>
                    <m:sSup>
                      <m:sSupPr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>
                            <a:latin typeface="Cambria Math" panose="02040503050406030204" pitchFamily="18" charset="0"/>
                          </a:rPr>
                          <m:t>𝐔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US" altLang="zh-CN" sz="2400" b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sz="2400" b="1">
                        <a:latin typeface="Cambria Math" panose="02040503050406030204" pitchFamily="18" charset="0"/>
                      </a:rPr>
                      <m:t>𝐔</m:t>
                    </m:r>
                    <m:sSup>
                      <m:sSupPr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>
                            <a:latin typeface="Cambria Math" panose="02040503050406030204" pitchFamily="18" charset="0"/>
                          </a:rPr>
                          <m:t>𝐔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400" i="1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US" altLang="zh-CN" sz="2400" b="1">
                        <a:latin typeface="Cambria Math" panose="02040503050406030204" pitchFamily="18" charset="0"/>
                      </a:rPr>
                      <m:t>𝐯</m:t>
                    </m:r>
                  </m:oMath>
                </a14:m>
                <a:endParaRPr lang="en-CN" sz="2400" dirty="0"/>
              </a:p>
            </p:txBody>
          </p:sp>
        </mc:Choice>
        <mc:Fallback xmlns="">
          <p:sp>
            <p:nvSpPr>
              <p:cNvPr id="21" name="Title 1">
                <a:extLst>
                  <a:ext uri="{FF2B5EF4-FFF2-40B4-BE49-F238E27FC236}">
                    <a16:creationId xmlns:a16="http://schemas.microsoft.com/office/drawing/2014/main" id="{FA7AB637-8208-8E4A-B068-B576CA4F24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518" y="4845877"/>
                <a:ext cx="11307041" cy="940514"/>
              </a:xfrm>
              <a:prstGeom prst="rect">
                <a:avLst/>
              </a:prstGeom>
              <a:blipFill>
                <a:blip r:embed="rId6"/>
                <a:stretch>
                  <a:fillRect l="-11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itle 1">
                <a:extLst>
                  <a:ext uri="{FF2B5EF4-FFF2-40B4-BE49-F238E27FC236}">
                    <a16:creationId xmlns:a16="http://schemas.microsoft.com/office/drawing/2014/main" id="{B7F178E3-2164-874E-9C5F-A74641D2749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31518" y="5381887"/>
                <a:ext cx="2135855" cy="67664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en-US" altLang="zh-CN" sz="2400" b="1" smtClean="0">
                        <a:latin typeface="Cambria Math" panose="02040503050406030204" pitchFamily="18" charset="0"/>
                      </a:rPr>
                      <m:t>𝐔</m:t>
                    </m:r>
                  </m:oMath>
                </a14:m>
                <a:r>
                  <a:rPr lang="en-US" altLang="zh-CN" sz="2400" b="1" dirty="0"/>
                  <a:t> orthogonal</a:t>
                </a:r>
                <a:endParaRPr lang="en-CN" sz="2400" dirty="0"/>
              </a:p>
            </p:txBody>
          </p:sp>
        </mc:Choice>
        <mc:Fallback xmlns="">
          <p:sp>
            <p:nvSpPr>
              <p:cNvPr id="22" name="Title 1">
                <a:extLst>
                  <a:ext uri="{FF2B5EF4-FFF2-40B4-BE49-F238E27FC236}">
                    <a16:creationId xmlns:a16="http://schemas.microsoft.com/office/drawing/2014/main" id="{B7F178E3-2164-874E-9C5F-A74641D274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518" y="5381887"/>
                <a:ext cx="2135855" cy="676644"/>
              </a:xfrm>
              <a:prstGeom prst="rect">
                <a:avLst/>
              </a:prstGeom>
              <a:blipFill>
                <a:blip r:embed="rId7"/>
                <a:stretch>
                  <a:fillRect l="-592" b="-181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itle 1">
                <a:extLst>
                  <a:ext uri="{FF2B5EF4-FFF2-40B4-BE49-F238E27FC236}">
                    <a16:creationId xmlns:a16="http://schemas.microsoft.com/office/drawing/2014/main" id="{E3B95843-22CF-2A43-9A2F-7133962D43F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83477" y="5307840"/>
                <a:ext cx="5710963" cy="94051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2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b="1">
                                    <a:latin typeface="Cambria Math" panose="02040503050406030204" pitchFamily="18" charset="0"/>
                                  </a:rPr>
                                  <m:t>𝐔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p>
                            </m:sSup>
                            <m:r>
                              <a:rPr lang="en-US" altLang="zh-CN" sz="2400" b="1"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US" altLang="zh-CN" sz="24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1">
                        <a:latin typeface="Cambria Math" panose="02040503050406030204" pitchFamily="18" charset="0"/>
                      </a:rPr>
                      <m:t>𝐃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400" b="1">
                            <a:latin typeface="Cambria Math" panose="02040503050406030204" pitchFamily="18" charset="0"/>
                          </a:rPr>
                          <m:t>𝐔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400" i="1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US" altLang="zh-CN" sz="2400" b="1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zh-CN" sz="2400" dirty="0"/>
                  <a:t>, for any </a:t>
                </a:r>
                <a14:m>
                  <m:oMath xmlns:m="http://schemas.openxmlformats.org/officeDocument/2006/math">
                    <m:r>
                      <a:rPr lang="en-US" altLang="zh-CN" sz="2400" b="1" i="0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zh-CN" sz="2400" dirty="0"/>
                  <a:t> </a:t>
                </a:r>
                <a:endParaRPr lang="en-CN" sz="2400" dirty="0"/>
              </a:p>
            </p:txBody>
          </p:sp>
        </mc:Choice>
        <mc:Fallback xmlns="">
          <p:sp>
            <p:nvSpPr>
              <p:cNvPr id="23" name="Title 1">
                <a:extLst>
                  <a:ext uri="{FF2B5EF4-FFF2-40B4-BE49-F238E27FC236}">
                    <a16:creationId xmlns:a16="http://schemas.microsoft.com/office/drawing/2014/main" id="{E3B95843-22CF-2A43-9A2F-7133962D43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3477" y="5307840"/>
                <a:ext cx="5710963" cy="94051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itle 1">
            <a:extLst>
              <a:ext uri="{FF2B5EF4-FFF2-40B4-BE49-F238E27FC236}">
                <a16:creationId xmlns:a16="http://schemas.microsoft.com/office/drawing/2014/main" id="{96C6F08B-86C9-424A-A186-7E7EC68663FF}"/>
              </a:ext>
            </a:extLst>
          </p:cNvPr>
          <p:cNvSpPr txBox="1">
            <a:spLocks/>
          </p:cNvSpPr>
          <p:nvPr/>
        </p:nvSpPr>
        <p:spPr>
          <a:xfrm>
            <a:off x="3646311" y="5666898"/>
            <a:ext cx="2135856" cy="4533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>
                <a:solidFill>
                  <a:schemeClr val="accent2"/>
                </a:solidFill>
              </a:rPr>
              <a:t>eigenvalue decomposition</a:t>
            </a:r>
            <a:endParaRPr lang="en-CN" sz="1800" dirty="0">
              <a:solidFill>
                <a:schemeClr val="accent2"/>
              </a:solidFill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88DB00CF-F2E2-2242-B93E-FDF1E0D18857}"/>
              </a:ext>
            </a:extLst>
          </p:cNvPr>
          <p:cNvSpPr/>
          <p:nvPr/>
        </p:nvSpPr>
        <p:spPr>
          <a:xfrm>
            <a:off x="4472727" y="5065526"/>
            <a:ext cx="1013673" cy="474952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71044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1" grpId="0"/>
      <p:bldP spid="54" grpId="0"/>
      <p:bldP spid="16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148984DD-7215-2C4E-A40D-739FD46ECC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97818" y="1422468"/>
                <a:ext cx="10396622" cy="4933882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</a:rPr>
                      <m:t>𝐀</m:t>
                    </m:r>
                  </m:oMath>
                </a14:m>
                <a:r>
                  <a:rPr lang="en-US" altLang="zh-CN" sz="2400" dirty="0">
                    <a:latin typeface="+mj-lt"/>
                  </a:rPr>
                  <a:t> is </a:t>
                </a:r>
                <a:r>
                  <a:rPr lang="en-US" altLang="zh-CN" sz="2400" dirty="0" err="1">
                    <a:latin typeface="+mj-lt"/>
                  </a:rPr>
                  <a:t>s.p.d.</a:t>
                </a:r>
                <a:r>
                  <a:rPr lang="en-US" altLang="zh-CN" sz="2400" dirty="0">
                    <a:latin typeface="+mj-lt"/>
                  </a:rPr>
                  <a:t> if only if all of its eigenvalues are positive:</a:t>
                </a:r>
              </a:p>
              <a:p>
                <a:endParaRPr lang="en-US" sz="2400" b="1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400" b="1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400" i="0" dirty="0">
                    <a:latin typeface="+mj-lt"/>
                    <a:ea typeface="Cambria Math" panose="02040503050406030204" pitchFamily="18" charset="0"/>
                  </a:rPr>
                  <a:t>But </a:t>
                </a:r>
                <a:r>
                  <a:rPr lang="en-US" sz="2400" dirty="0">
                    <a:latin typeface="+mj-lt"/>
                    <a:ea typeface="Cambria Math" panose="02040503050406030204" pitchFamily="18" charset="0"/>
                  </a:rPr>
                  <a:t>eigenvalue decomposition</a:t>
                </a:r>
                <a:r>
                  <a:rPr lang="en-US" sz="2400" i="0" dirty="0">
                    <a:latin typeface="+mj-lt"/>
                    <a:ea typeface="Cambria Math" panose="02040503050406030204" pitchFamily="18" charset="0"/>
                  </a:rPr>
                  <a:t> is a stupid idea most of the time, since it takes lots of time to compute.</a:t>
                </a:r>
              </a:p>
              <a:p>
                <a:r>
                  <a:rPr lang="en-US" sz="2400" i="0" dirty="0">
                    <a:latin typeface="+mj-lt"/>
                    <a:ea typeface="Cambria Math" panose="02040503050406030204" pitchFamily="18" charset="0"/>
                  </a:rPr>
                  <a:t> In practice, people often choose other ways to check if </a:t>
                </a:r>
                <a14:m>
                  <m:oMath xmlns:m="http://schemas.openxmlformats.org/officeDocument/2006/math">
                    <m:r>
                      <a:rPr lang="en-US" sz="2400" b="1" i="0">
                        <a:latin typeface="Cambria Math" panose="02040503050406030204" pitchFamily="18" charset="0"/>
                      </a:rPr>
                      <m:t>𝐀</m:t>
                    </m:r>
                  </m:oMath>
                </a14:m>
                <a:r>
                  <a:rPr lang="en-US" altLang="zh-CN" sz="2400" dirty="0">
                    <a:latin typeface="+mj-lt"/>
                  </a:rPr>
                  <a:t> is </a:t>
                </a:r>
                <a:r>
                  <a:rPr lang="en-US" altLang="zh-CN" sz="2400" dirty="0" err="1">
                    <a:latin typeface="+mj-lt"/>
                  </a:rPr>
                  <a:t>s.p.d.</a:t>
                </a:r>
                <a:r>
                  <a:rPr lang="en-US" altLang="zh-CN" sz="2400" dirty="0">
                    <a:latin typeface="+mj-lt"/>
                  </a:rPr>
                  <a:t> For example,</a:t>
                </a:r>
              </a:p>
              <a:p>
                <a:endParaRPr lang="en-US" sz="2400" dirty="0">
                  <a:latin typeface="+mj-lt"/>
                </a:endParaRPr>
              </a:p>
              <a:p>
                <a:endParaRPr lang="en-US" sz="2400" dirty="0">
                  <a:latin typeface="+mj-lt"/>
                </a:endParaRPr>
              </a:p>
              <a:p>
                <a:endParaRPr lang="en-US" sz="2400" dirty="0">
                  <a:latin typeface="+mj-lt"/>
                </a:endParaRPr>
              </a:p>
              <a:p>
                <a:endParaRPr lang="en-US" sz="400" dirty="0">
                  <a:latin typeface="+mj-lt"/>
                </a:endParaRPr>
              </a:p>
              <a:p>
                <a:r>
                  <a:rPr lang="en-US" sz="2400" dirty="0">
                    <a:latin typeface="+mj-lt"/>
                  </a:rPr>
                  <a:t>Finally, a </a:t>
                </a:r>
                <a:r>
                  <a:rPr lang="en-US" sz="2400" dirty="0" err="1">
                    <a:latin typeface="+mj-lt"/>
                  </a:rPr>
                  <a:t>s.p.d.</a:t>
                </a:r>
                <a:r>
                  <a:rPr lang="en-US" sz="2400" dirty="0">
                    <a:latin typeface="+mj-lt"/>
                  </a:rPr>
                  <a:t> matrix must be invertible:</a:t>
                </a:r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148984DD-7215-2C4E-A40D-739FD46ECC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7818" y="1422468"/>
                <a:ext cx="10396622" cy="4933882"/>
              </a:xfrm>
              <a:blipFill>
                <a:blip r:embed="rId2"/>
                <a:stretch>
                  <a:fillRect l="-732" t="-1282" r="-61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1AED1B64-522F-974C-8F1F-DE58EF10DDF6}"/>
              </a:ext>
            </a:extLst>
          </p:cNvPr>
          <p:cNvSpPr/>
          <p:nvPr/>
        </p:nvSpPr>
        <p:spPr>
          <a:xfrm>
            <a:off x="905381" y="3971310"/>
            <a:ext cx="4763899" cy="97661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2320045-E404-D540-8B0D-0A5D6E3F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41" y="18255"/>
            <a:ext cx="11044221" cy="1325563"/>
          </a:xfrm>
        </p:spPr>
        <p:txBody>
          <a:bodyPr/>
          <a:lstStyle/>
          <a:p>
            <a:r>
              <a:rPr lang="en-CN" b="1" dirty="0"/>
              <a:t>Symmetric Positive Definiteness (s.p.d.)</a:t>
            </a:r>
          </a:p>
        </p:txBody>
      </p:sp>
      <p:sp>
        <p:nvSpPr>
          <p:cNvPr id="48" name="Slide Number Placeholder 4">
            <a:extLst>
              <a:ext uri="{FF2B5EF4-FFF2-40B4-BE49-F238E27FC236}">
                <a16:creationId xmlns:a16="http://schemas.microsoft.com/office/drawing/2014/main" id="{D5B8B4B6-EDE8-FC46-B61E-5E0E92220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B226B15-CD18-AD48-B4A6-8B862AAA934E}" type="slidenum">
              <a:rPr kumimoji="1" lang="zh-CN" altLang="en-US" smtClean="0"/>
              <a:t>34</a:t>
            </a:fld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24DDD59-C517-6245-9155-2FCF9F7790BC}"/>
                  </a:ext>
                </a:extLst>
              </p:cNvPr>
              <p:cNvSpPr txBox="1"/>
              <p:nvPr/>
            </p:nvSpPr>
            <p:spPr>
              <a:xfrm>
                <a:off x="4208431" y="1924636"/>
                <a:ext cx="4960635" cy="3758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𝐔𝐃</m:t>
                    </m:r>
                    <m:sSup>
                      <m:sSup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0" smtClean="0">
                            <a:latin typeface="Cambria Math" panose="02040503050406030204" pitchFamily="18" charset="0"/>
                          </a:rPr>
                          <m:t>𝐔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</m:oMath>
                </a14:m>
                <a:r>
                  <a:rPr lang="en-US" altLang="zh-CN" sz="2400" b="1" dirty="0"/>
                  <a:t> </a:t>
                </a:r>
                <a:r>
                  <a:rPr lang="en-US" altLang="zh-CN" sz="2400" dirty="0">
                    <a:latin typeface="+mj-lt"/>
                  </a:rPr>
                  <a:t>and</a:t>
                </a:r>
                <a:r>
                  <a:rPr lang="en-US" altLang="zh-CN" sz="24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,…&gt;0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zh-CN" sz="2400" b="1" dirty="0"/>
                  <a:t> 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24DDD59-C517-6245-9155-2FCF9F779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431" y="1924636"/>
                <a:ext cx="4960635" cy="375872"/>
              </a:xfrm>
              <a:prstGeom prst="rect">
                <a:avLst/>
              </a:prstGeom>
              <a:blipFill>
                <a:blip r:embed="rId3"/>
                <a:stretch>
                  <a:fillRect l="-2046" t="-23333" b="-500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A31DF0B-A1D6-1943-908D-DAC66EF74676}"/>
                  </a:ext>
                </a:extLst>
              </p:cNvPr>
              <p:cNvSpPr txBox="1"/>
              <p:nvPr/>
            </p:nvSpPr>
            <p:spPr>
              <a:xfrm>
                <a:off x="1730809" y="4032271"/>
                <a:ext cx="2974742" cy="43781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altLang="zh-CN" sz="2400" dirty="0"/>
                  <a:t> </a:t>
                </a:r>
                <a:r>
                  <a:rPr lang="en-US" altLang="zh-CN" sz="2400" dirty="0">
                    <a:latin typeface="+mj-lt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altLang="zh-CN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A31DF0B-A1D6-1943-908D-DAC66EF74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809" y="4032271"/>
                <a:ext cx="2974742" cy="437812"/>
              </a:xfrm>
              <a:prstGeom prst="rect">
                <a:avLst/>
              </a:prstGeom>
              <a:blipFill>
                <a:blip r:embed="rId4"/>
                <a:stretch>
                  <a:fillRect l="-2553" t="-137143" b="-20571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itle 1">
            <a:extLst>
              <a:ext uri="{FF2B5EF4-FFF2-40B4-BE49-F238E27FC236}">
                <a16:creationId xmlns:a16="http://schemas.microsoft.com/office/drawing/2014/main" id="{A78F0867-7451-7C42-BC6B-01E0C93A36F8}"/>
              </a:ext>
            </a:extLst>
          </p:cNvPr>
          <p:cNvSpPr txBox="1">
            <a:spLocks/>
          </p:cNvSpPr>
          <p:nvPr/>
        </p:nvSpPr>
        <p:spPr>
          <a:xfrm>
            <a:off x="1005033" y="4294466"/>
            <a:ext cx="4617719" cy="940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/>
              <a:t>A diagonally dominant matrix is </a:t>
            </a:r>
            <a:r>
              <a:rPr lang="en-US" altLang="zh-CN" sz="2400" dirty="0" err="1"/>
              <a:t>p.d.</a:t>
            </a:r>
            <a:endParaRPr lang="en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08A04D8-071C-5143-97B2-C1EBEDC9F09A}"/>
                  </a:ext>
                </a:extLst>
              </p:cNvPr>
              <p:cNvSpPr txBox="1"/>
              <p:nvPr/>
            </p:nvSpPr>
            <p:spPr>
              <a:xfrm>
                <a:off x="6081688" y="3947266"/>
                <a:ext cx="3077218" cy="9766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sz="2400" b="0" i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altLang="zh-CN" sz="2400" b="0" i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CN" sz="2400" b="0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2400" b="0" i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altLang="zh-CN" sz="2400" b="0" i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altLang="zh-CN" sz="2400" b="0" i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2400" b="0" i="0" smtClean="0">
                                    <a:latin typeface="Cambria Math" panose="02040503050406030204" pitchFamily="18" charset="0"/>
                                  </a:rPr>
                                  <m:t>−8</m:t>
                                </m:r>
                              </m:e>
                              <m:e>
                                <m:r>
                                  <a:rPr lang="en-US" altLang="zh-CN" sz="2400" b="0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400" b="0" i="0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CN" sz="2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08A04D8-071C-5143-97B2-C1EBEDC9F0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1688" y="3947266"/>
                <a:ext cx="3077218" cy="976614"/>
              </a:xfrm>
              <a:prstGeom prst="rect">
                <a:avLst/>
              </a:prstGeom>
              <a:blipFill>
                <a:blip r:embed="rId5"/>
                <a:stretch>
                  <a:fillRect t="-1299" b="-1039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55DE554-AC91-6C40-82D7-C7866CBA3D13}"/>
                  </a:ext>
                </a:extLst>
              </p:cNvPr>
              <p:cNvSpPr txBox="1"/>
              <p:nvPr/>
            </p:nvSpPr>
            <p:spPr>
              <a:xfrm>
                <a:off x="9350335" y="3942083"/>
                <a:ext cx="140355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400" b="0" i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4&gt;3+0</m:t>
                      </m:r>
                    </m:oMath>
                  </m:oMathPara>
                </a14:m>
                <a:endParaRPr lang="en-US" altLang="zh-CN" sz="24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55DE554-AC91-6C40-82D7-C7866CBA3D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0335" y="3942083"/>
                <a:ext cx="1403551" cy="369332"/>
              </a:xfrm>
              <a:prstGeom prst="rect">
                <a:avLst/>
              </a:prstGeom>
              <a:blipFill>
                <a:blip r:embed="rId6"/>
                <a:stretch>
                  <a:fillRect l="-7207" b="-100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7C7B697-EF35-994B-A9F6-58A7A5D17B71}"/>
                  </a:ext>
                </a:extLst>
              </p:cNvPr>
              <p:cNvSpPr txBox="1"/>
              <p:nvPr/>
            </p:nvSpPr>
            <p:spPr>
              <a:xfrm>
                <a:off x="9360495" y="4273471"/>
                <a:ext cx="140355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400" i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altLang="zh-CN" sz="2400" b="0" i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&gt;1+3</m:t>
                      </m:r>
                    </m:oMath>
                  </m:oMathPara>
                </a14:m>
                <a:endParaRPr lang="en-US" altLang="zh-CN" sz="24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7C7B697-EF35-994B-A9F6-58A7A5D17B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0495" y="4273471"/>
                <a:ext cx="1403551" cy="369332"/>
              </a:xfrm>
              <a:prstGeom prst="rect">
                <a:avLst/>
              </a:prstGeom>
              <a:blipFill>
                <a:blip r:embed="rId7"/>
                <a:stretch>
                  <a:fillRect l="-8108" b="-100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E76D22F-6CA3-A44F-9390-68106F59CA5E}"/>
                  </a:ext>
                </a:extLst>
              </p:cNvPr>
              <p:cNvSpPr txBox="1"/>
              <p:nvPr/>
            </p:nvSpPr>
            <p:spPr>
              <a:xfrm>
                <a:off x="9360495" y="4589589"/>
                <a:ext cx="140355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400" b="0" i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9&gt;8</m:t>
                      </m:r>
                    </m:oMath>
                  </m:oMathPara>
                </a14:m>
                <a:endParaRPr lang="en-US" altLang="zh-CN" sz="24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E76D22F-6CA3-A44F-9390-68106F59CA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0495" y="4589589"/>
                <a:ext cx="1403551" cy="369332"/>
              </a:xfrm>
              <a:prstGeom prst="rect">
                <a:avLst/>
              </a:prstGeom>
              <a:blipFill>
                <a:blip r:embed="rId8"/>
                <a:stretch>
                  <a:fillRect l="-8108" b="-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77FE7F5-4992-7F43-B818-35BDA4EF4E45}"/>
                  </a:ext>
                </a:extLst>
              </p:cNvPr>
              <p:cNvSpPr txBox="1"/>
              <p:nvPr/>
            </p:nvSpPr>
            <p:spPr>
              <a:xfrm>
                <a:off x="3906533" y="5725959"/>
                <a:ext cx="4960635" cy="499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b="1" i="0" smtClean="0">
                                    <a:latin typeface="Cambria Math" panose="02040503050406030204" pitchFamily="18" charset="0"/>
                                  </a:rPr>
                                  <m:t>𝐔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altLang="zh-CN" sz="2400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zh-CN" sz="2400" b="1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sSup>
                      <m:sSup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0" smtClean="0">
                            <a:latin typeface="Cambria Math" panose="02040503050406030204" pitchFamily="18" charset="0"/>
                          </a:rPr>
                          <m:t>𝐃</m:t>
                        </m:r>
                      </m:e>
                      <m:sup>
                        <m:r>
                          <a:rPr lang="en-US" altLang="zh-CN" sz="2400" b="1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sSup>
                      <m:sSup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0" smtClean="0">
                            <a:latin typeface="Cambria Math" panose="02040503050406030204" pitchFamily="18" charset="0"/>
                          </a:rPr>
                          <m:t>𝐔</m:t>
                        </m:r>
                      </m:e>
                      <m:sup>
                        <m: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1">
                        <a:latin typeface="Cambria Math" panose="02040503050406030204" pitchFamily="18" charset="0"/>
                      </a:rPr>
                      <m:t>𝐔</m:t>
                    </m:r>
                    <m:sSup>
                      <m:sSup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>
                            <a:latin typeface="Cambria Math" panose="02040503050406030204" pitchFamily="18" charset="0"/>
                          </a:rPr>
                          <m:t>𝐃</m:t>
                        </m:r>
                      </m:e>
                      <m:sup>
                        <m:r>
                          <a:rPr lang="en-US" altLang="zh-CN" sz="2400" b="1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sSup>
                      <m:sSupPr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>
                            <a:latin typeface="Cambria Math" panose="02040503050406030204" pitchFamily="18" charset="0"/>
                          </a:rPr>
                          <m:t>𝐔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zh-CN" sz="2400" b="1" dirty="0"/>
                  <a:t> 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77FE7F5-4992-7F43-B818-35BDA4EF4E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6533" y="5725959"/>
                <a:ext cx="4960635" cy="499239"/>
              </a:xfrm>
              <a:prstGeom prst="rect">
                <a:avLst/>
              </a:prstGeom>
              <a:blipFill>
                <a:blip r:embed="rId9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119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uiExpand="1" build="p"/>
      <p:bldP spid="30" grpId="0" animBg="1"/>
      <p:bldP spid="27" grpId="0"/>
      <p:bldP spid="29" grpId="0"/>
      <p:bldP spid="33" grpId="0"/>
      <p:bldP spid="34" grpId="0"/>
      <p:bldP spid="35" grpId="0"/>
      <p:bldP spid="36" grpId="0"/>
      <p:bldP spid="37" grpId="0"/>
      <p:bldP spid="3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148984DD-7215-2C4E-A40D-739FD46ECC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87704" y="1253135"/>
                <a:ext cx="10396622" cy="493388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Prove that if</a:t>
                </a:r>
                <a:r>
                  <a:rPr lang="en-US" sz="2400" b="1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</a:rPr>
                      <m:t>𝐀</m:t>
                    </m:r>
                  </m:oMath>
                </a14:m>
                <a:r>
                  <a:rPr lang="en-US" altLang="zh-CN" sz="2400" dirty="0">
                    <a:latin typeface="+mj-lt"/>
                  </a:rPr>
                  <a:t> is </a:t>
                </a:r>
                <a:r>
                  <a:rPr lang="en-US" altLang="zh-CN" sz="2400" dirty="0" err="1">
                    <a:latin typeface="+mj-lt"/>
                  </a:rPr>
                  <a:t>s.p.d.</a:t>
                </a:r>
                <a:r>
                  <a:rPr lang="en-US" altLang="zh-CN" sz="2400" dirty="0">
                    <a:latin typeface="+mj-lt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</a:rPr>
                      <m:t>𝐁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𝐀</m:t>
                              </m:r>
                            </m:e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𝐀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𝐀</m:t>
                              </m:r>
                            </m:e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𝐀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CN" sz="2400" dirty="0"/>
                  <a:t> </a:t>
                </a:r>
                <a:r>
                  <a:rPr lang="en-CN" sz="2400" dirty="0">
                    <a:latin typeface="+mj-lt"/>
                  </a:rPr>
                  <a:t>is </a:t>
                </a:r>
                <a:r>
                  <a:rPr lang="en-US" altLang="zh-CN" sz="2400" dirty="0">
                    <a:latin typeface="+mj-lt"/>
                  </a:rPr>
                  <a:t>symmetric semi-definite</a:t>
                </a:r>
                <a:r>
                  <a:rPr lang="en-CN" sz="2400" dirty="0">
                    <a:latin typeface="+mj-lt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altLang="zh-CN" sz="2400" dirty="0">
                    <a:latin typeface="+mj-lt"/>
                  </a:rPr>
                  <a:t> </a:t>
                </a:r>
                <a:endParaRPr lang="en-US" sz="400" b="1" i="0" dirty="0">
                  <a:latin typeface="+mj-lt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148984DD-7215-2C4E-A40D-739FD46ECC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7704" y="1253135"/>
                <a:ext cx="10396622" cy="4933882"/>
              </a:xfrm>
              <a:blipFill>
                <a:blip r:embed="rId2"/>
                <a:stretch>
                  <a:fillRect l="-854" t="-25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id="{62320045-E404-D540-8B0D-0A5D6E3F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41" y="18255"/>
            <a:ext cx="11044221" cy="1325563"/>
          </a:xfrm>
        </p:spPr>
        <p:txBody>
          <a:bodyPr/>
          <a:lstStyle/>
          <a:p>
            <a:r>
              <a:rPr lang="en-CN" b="1" dirty="0"/>
              <a:t>Question</a:t>
            </a:r>
          </a:p>
        </p:txBody>
      </p:sp>
      <p:sp>
        <p:nvSpPr>
          <p:cNvPr id="48" name="Slide Number Placeholder 4">
            <a:extLst>
              <a:ext uri="{FF2B5EF4-FFF2-40B4-BE49-F238E27FC236}">
                <a16:creationId xmlns:a16="http://schemas.microsoft.com/office/drawing/2014/main" id="{D5B8B4B6-EDE8-FC46-B61E-5E0E92220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B226B15-CD18-AD48-B4A6-8B862AAA934E}" type="slidenum">
              <a:rPr kumimoji="1" lang="zh-CN" altLang="en-US" smtClean="0"/>
              <a:t>35</a:t>
            </a:fld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D92C148-987F-4D44-88D8-F2A3AE4F8E2C}"/>
                  </a:ext>
                </a:extLst>
              </p:cNvPr>
              <p:cNvSpPr txBox="1"/>
              <p:nvPr/>
            </p:nvSpPr>
            <p:spPr>
              <a:xfrm>
                <a:off x="864741" y="2394032"/>
                <a:ext cx="754330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dirty="0">
                    <a:latin typeface="+mj-lt"/>
                  </a:rPr>
                  <a:t>For any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sz="2400" dirty="0"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𝐲</m:t>
                    </m:r>
                  </m:oMath>
                </a14:m>
                <a:r>
                  <a:rPr lang="en-US" altLang="zh-CN" sz="2400" dirty="0">
                    <a:latin typeface="+mj-lt"/>
                  </a:rPr>
                  <a:t>, we know: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D92C148-987F-4D44-88D8-F2A3AE4F8E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741" y="2394032"/>
                <a:ext cx="7543302" cy="369332"/>
              </a:xfrm>
              <a:prstGeom prst="rect">
                <a:avLst/>
              </a:prstGeom>
              <a:blipFill>
                <a:blip r:embed="rId3"/>
                <a:stretch>
                  <a:fillRect l="-2525" t="-23333" b="-500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70208B3-4947-8942-B343-9F5B3330D04D}"/>
                  </a:ext>
                </a:extLst>
              </p:cNvPr>
              <p:cNvSpPr/>
              <p:nvPr/>
            </p:nvSpPr>
            <p:spPr>
              <a:xfrm>
                <a:off x="1965694" y="2859495"/>
                <a:ext cx="5590120" cy="7129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>
                                        <a:latin typeface="Cambria Math" panose="02040503050406030204" pitchFamily="18" charset="0"/>
                                      </a:rPr>
                                      <m:t>𝐲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𝐁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e>
                          </m:eqAr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>
                                        <a:latin typeface="Cambria Math" panose="02040503050406030204" pitchFamily="18" charset="0"/>
                                      </a:rPr>
                                      <m:t>𝐲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CN" sz="2400" b="1" i="0" smtClean="0">
                                    <a:latin typeface="Cambria Math" panose="02040503050406030204" pitchFamily="18" charset="0"/>
                                  </a:rPr>
                                  <m:t>𝐀</m:t>
                                </m:r>
                              </m:e>
                              <m:e>
                                <m:r>
                                  <a:rPr lang="en-US" sz="2400" b="1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2400" b="1" i="0" smtClean="0">
                                    <a:latin typeface="Cambria Math" panose="02040503050406030204" pitchFamily="18" charset="0"/>
                                  </a:rPr>
                                  <m:t>𝐀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1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2400" b="1" i="0" smtClean="0">
                                    <a:latin typeface="Cambria Math" panose="02040503050406030204" pitchFamily="18" charset="0"/>
                                  </a:rPr>
                                  <m:t>𝐀</m:t>
                                </m:r>
                              </m:e>
                              <m:e>
                                <m:r>
                                  <a:rPr lang="en-US" altLang="zh-CN" sz="2400" b="1" i="0" smtClean="0">
                                    <a:latin typeface="Cambria Math" panose="02040503050406030204" pitchFamily="18" charset="0"/>
                                  </a:rPr>
                                  <m:t>𝐀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70208B3-4947-8942-B343-9F5B3330D0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694" y="2859495"/>
                <a:ext cx="5590120" cy="712952"/>
              </a:xfrm>
              <a:prstGeom prst="rect">
                <a:avLst/>
              </a:prstGeom>
              <a:blipFill>
                <a:blip r:embed="rId4"/>
                <a:stretch>
                  <a:fillRect b="-877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E789E4C-0E49-AE48-A9BE-FC4BE95A2528}"/>
                  </a:ext>
                </a:extLst>
              </p:cNvPr>
              <p:cNvSpPr/>
              <p:nvPr/>
            </p:nvSpPr>
            <p:spPr>
              <a:xfrm>
                <a:off x="4219168" y="4607775"/>
                <a:ext cx="2666499" cy="7129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>
                                        <a:latin typeface="Cambria Math" panose="02040503050406030204" pitchFamily="18" charset="0"/>
                                      </a:rPr>
                                      <m:t>𝐲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𝐁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e>
                          </m:eqAr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E789E4C-0E49-AE48-A9BE-FC4BE95A25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168" y="4607775"/>
                <a:ext cx="2666499" cy="712952"/>
              </a:xfrm>
              <a:prstGeom prst="rect">
                <a:avLst/>
              </a:prstGeom>
              <a:blipFill>
                <a:blip r:embed="rId5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82CCF29-8864-1A4C-A4B7-427D5C405164}"/>
                  </a:ext>
                </a:extLst>
              </p:cNvPr>
              <p:cNvSpPr txBox="1"/>
              <p:nvPr/>
            </p:nvSpPr>
            <p:spPr>
              <a:xfrm>
                <a:off x="864741" y="4356787"/>
                <a:ext cx="754330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dirty="0">
                    <a:latin typeface="+mj-lt"/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</a:rPr>
                      <m:t>𝐀</m:t>
                    </m:r>
                  </m:oMath>
                </a14:m>
                <a:r>
                  <a:rPr lang="en-US" altLang="zh-CN" sz="2400" dirty="0">
                    <a:latin typeface="+mj-lt"/>
                  </a:rPr>
                  <a:t> is </a:t>
                </a:r>
                <a:r>
                  <a:rPr lang="en-US" altLang="zh-CN" sz="2400" dirty="0" err="1">
                    <a:latin typeface="+mj-lt"/>
                  </a:rPr>
                  <a:t>s.p.d.</a:t>
                </a:r>
                <a:r>
                  <a:rPr lang="en-US" altLang="zh-CN" sz="2400" dirty="0">
                    <a:latin typeface="+mj-lt"/>
                  </a:rPr>
                  <a:t>, we must have: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82CCF29-8864-1A4C-A4B7-427D5C4051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741" y="4356787"/>
                <a:ext cx="7543302" cy="369332"/>
              </a:xfrm>
              <a:prstGeom prst="rect">
                <a:avLst/>
              </a:prstGeom>
              <a:blipFill>
                <a:blip r:embed="rId6"/>
                <a:stretch>
                  <a:fillRect l="-2525" t="-24138" b="-5172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2C5138C-0F92-5249-8B13-D3F14996CCEB}"/>
                  </a:ext>
                </a:extLst>
              </p:cNvPr>
              <p:cNvSpPr/>
              <p:nvPr/>
            </p:nvSpPr>
            <p:spPr>
              <a:xfrm>
                <a:off x="3870693" y="3660646"/>
                <a:ext cx="6801029" cy="468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altLang="zh-CN" sz="2400" b="1">
                          <a:latin typeface="Cambria Math" panose="02040503050406030204" pitchFamily="18" charset="0"/>
                        </a:rPr>
                        <m:t>𝐀</m:t>
                      </m:r>
                      <m:d>
                        <m:d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</m:d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altLang="zh-CN" sz="2400" b="1">
                          <a:latin typeface="Cambria Math" panose="02040503050406030204" pitchFamily="18" charset="0"/>
                        </a:rPr>
                        <m:t>𝐀</m:t>
                      </m:r>
                      <m:d>
                        <m:dPr>
                          <m:ctrlPr>
                            <a:rPr lang="en-US" altLang="zh-CN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</m:d>
                      <m:r>
                        <a:rPr lang="en-US" altLang="zh-CN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altLang="zh-CN" sz="2400" b="1">
                          <a:latin typeface="Cambria Math" panose="02040503050406030204" pitchFamily="18" charset="0"/>
                        </a:rPr>
                        <m:t>𝐀</m:t>
                      </m:r>
                      <m:d>
                        <m:dPr>
                          <m:ctrlPr>
                            <a:rPr lang="en-US" altLang="zh-CN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</m:d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2C5138C-0F92-5249-8B13-D3F14996CC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693" y="3660646"/>
                <a:ext cx="6801029" cy="468205"/>
              </a:xfrm>
              <a:prstGeom prst="rect">
                <a:avLst/>
              </a:prstGeom>
              <a:blipFill>
                <a:blip r:embed="rId7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CA5248F4-AEC8-1E4F-A650-B5822D5FE0B8}"/>
              </a:ext>
            </a:extLst>
          </p:cNvPr>
          <p:cNvSpPr/>
          <p:nvPr/>
        </p:nvSpPr>
        <p:spPr>
          <a:xfrm>
            <a:off x="9765279" y="5321108"/>
            <a:ext cx="1014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Q.E.D. ☐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318035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/>
      <p:bldP spid="19" grpId="0"/>
      <p:bldP spid="20" grpId="0"/>
      <p:bldP spid="21" grpId="0"/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585F81-06D9-4141-AF43-393666E1C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6B15-CD18-AD48-B4A6-8B862AAA934E}" type="slidenum">
              <a:rPr kumimoji="1" lang="zh-CN" altLang="en-US" smtClean="0"/>
              <a:t>36</a:t>
            </a:fld>
            <a:endParaRPr kumimoji="1" lang="zh-CN" alt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2320045-E404-D540-8B0D-0A5D6E3F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41" y="18255"/>
            <a:ext cx="11044221" cy="1325563"/>
          </a:xfrm>
        </p:spPr>
        <p:txBody>
          <a:bodyPr/>
          <a:lstStyle/>
          <a:p>
            <a:r>
              <a:rPr lang="en-CN" b="1" dirty="0"/>
              <a:t>Linear Solver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B7664E4A-3D2C-5144-B719-1CA08EAED7D9}"/>
              </a:ext>
            </a:extLst>
          </p:cNvPr>
          <p:cNvSpPr txBox="1">
            <a:spLocks/>
          </p:cNvSpPr>
          <p:nvPr/>
        </p:nvSpPr>
        <p:spPr>
          <a:xfrm>
            <a:off x="811658" y="1066698"/>
            <a:ext cx="10839785" cy="940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/>
              <a:t>Many numerical problems are ended up with solving a linear system:</a:t>
            </a:r>
            <a:endParaRPr lang="en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E81BD7F-E09E-894D-8ECC-A7EF033F9786}"/>
                  </a:ext>
                </a:extLst>
              </p:cNvPr>
              <p:cNvSpPr txBox="1"/>
              <p:nvPr/>
            </p:nvSpPr>
            <p:spPr>
              <a:xfrm>
                <a:off x="4472575" y="2295133"/>
                <a:ext cx="2531398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𝐛</m:t>
                      </m:r>
                    </m:oMath>
                  </m:oMathPara>
                </a14:m>
                <a:endParaRPr lang="en-US" altLang="zh-CN" sz="40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E81BD7F-E09E-894D-8ECC-A7EF033F97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575" y="2295133"/>
                <a:ext cx="2531398" cy="615553"/>
              </a:xfrm>
              <a:prstGeom prst="rect">
                <a:avLst/>
              </a:prstGeom>
              <a:blipFill>
                <a:blip r:embed="rId2"/>
                <a:stretch>
                  <a:fillRect t="-6122" b="-3877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itle 1">
            <a:extLst>
              <a:ext uri="{FF2B5EF4-FFF2-40B4-BE49-F238E27FC236}">
                <a16:creationId xmlns:a16="http://schemas.microsoft.com/office/drawing/2014/main" id="{7AF4C4C0-D71C-EB40-9AFD-6B3A53979D74}"/>
              </a:ext>
            </a:extLst>
          </p:cNvPr>
          <p:cNvSpPr txBox="1">
            <a:spLocks/>
          </p:cNvSpPr>
          <p:nvPr/>
        </p:nvSpPr>
        <p:spPr>
          <a:xfrm>
            <a:off x="4243666" y="3120638"/>
            <a:ext cx="1678820" cy="4533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/>
              <a:t>square matrix</a:t>
            </a:r>
            <a:endParaRPr lang="en-CN" sz="18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863A811-DDF7-A244-8BB7-8706929E3C54}"/>
              </a:ext>
            </a:extLst>
          </p:cNvPr>
          <p:cNvCxnSpPr/>
          <p:nvPr/>
        </p:nvCxnSpPr>
        <p:spPr>
          <a:xfrm>
            <a:off x="4912416" y="2845252"/>
            <a:ext cx="2844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110DACC-1CB5-F645-BBD9-FB4117DAD484}"/>
              </a:ext>
            </a:extLst>
          </p:cNvPr>
          <p:cNvCxnSpPr>
            <a:cxnSpLocks/>
          </p:cNvCxnSpPr>
          <p:nvPr/>
        </p:nvCxnSpPr>
        <p:spPr>
          <a:xfrm>
            <a:off x="5054656" y="2840207"/>
            <a:ext cx="0" cy="358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id="{8AD5503B-298F-1B4C-921F-F432AC0498E9}"/>
              </a:ext>
            </a:extLst>
          </p:cNvPr>
          <p:cNvSpPr txBox="1">
            <a:spLocks/>
          </p:cNvSpPr>
          <p:nvPr/>
        </p:nvSpPr>
        <p:spPr>
          <a:xfrm>
            <a:off x="6114260" y="3120638"/>
            <a:ext cx="1779425" cy="4533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/>
              <a:t>boundary vector</a:t>
            </a:r>
            <a:endParaRPr lang="en-CN" sz="180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99889B9-8486-7A41-B303-8557E1AA6024}"/>
              </a:ext>
            </a:extLst>
          </p:cNvPr>
          <p:cNvCxnSpPr/>
          <p:nvPr/>
        </p:nvCxnSpPr>
        <p:spPr>
          <a:xfrm>
            <a:off x="6284016" y="2845252"/>
            <a:ext cx="2844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7C24D0F-8424-6E4E-9BD6-94419EC9E36C}"/>
              </a:ext>
            </a:extLst>
          </p:cNvPr>
          <p:cNvCxnSpPr>
            <a:cxnSpLocks/>
          </p:cNvCxnSpPr>
          <p:nvPr/>
        </p:nvCxnSpPr>
        <p:spPr>
          <a:xfrm>
            <a:off x="6426256" y="2840207"/>
            <a:ext cx="0" cy="358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B9DFD6F-F040-6049-A434-3078FF1127A6}"/>
              </a:ext>
            </a:extLst>
          </p:cNvPr>
          <p:cNvCxnSpPr/>
          <p:nvPr/>
        </p:nvCxnSpPr>
        <p:spPr>
          <a:xfrm>
            <a:off x="5318816" y="2410321"/>
            <a:ext cx="2844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656C054-8ABA-AC4F-AFE9-2A6A706EB264}"/>
              </a:ext>
            </a:extLst>
          </p:cNvPr>
          <p:cNvCxnSpPr>
            <a:cxnSpLocks/>
          </p:cNvCxnSpPr>
          <p:nvPr/>
        </p:nvCxnSpPr>
        <p:spPr>
          <a:xfrm>
            <a:off x="5461056" y="2051921"/>
            <a:ext cx="0" cy="358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1">
            <a:extLst>
              <a:ext uri="{FF2B5EF4-FFF2-40B4-BE49-F238E27FC236}">
                <a16:creationId xmlns:a16="http://schemas.microsoft.com/office/drawing/2014/main" id="{116A63F8-2351-9145-AE6C-10A990685029}"/>
              </a:ext>
            </a:extLst>
          </p:cNvPr>
          <p:cNvSpPr txBox="1">
            <a:spLocks/>
          </p:cNvSpPr>
          <p:nvPr/>
        </p:nvSpPr>
        <p:spPr>
          <a:xfrm>
            <a:off x="5083076" y="1681864"/>
            <a:ext cx="2204084" cy="4533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rgbClr val="FF0000"/>
                </a:solidFill>
              </a:rPr>
              <a:t>unknown to be found</a:t>
            </a:r>
            <a:endParaRPr lang="en-CN" sz="1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itle 1">
                <a:extLst>
                  <a:ext uri="{FF2B5EF4-FFF2-40B4-BE49-F238E27FC236}">
                    <a16:creationId xmlns:a16="http://schemas.microsoft.com/office/drawing/2014/main" id="{03DA80A6-DEFC-554F-B6DD-F3067D7AAB3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4123" y="3691108"/>
                <a:ext cx="10787320" cy="131633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zh-CN" sz="2400" dirty="0"/>
                  <a:t>It’s expensive to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0" smtClean="0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CN" sz="2400" dirty="0"/>
                  <a:t> especially if </a:t>
                </a:r>
                <a14:m>
                  <m:oMath xmlns:m="http://schemas.openxmlformats.org/officeDocument/2006/math">
                    <m:r>
                      <a:rPr lang="en-US" altLang="zh-CN" sz="2400" b="1">
                        <a:latin typeface="Cambria Math" panose="02040503050406030204" pitchFamily="18" charset="0"/>
                      </a:rPr>
                      <m:t>𝐀</m:t>
                    </m:r>
                  </m:oMath>
                </a14:m>
                <a:r>
                  <a:rPr lang="en-CN" sz="2400" dirty="0"/>
                  <a:t> is large and sparse. So we cannot simply do: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400" b="1">
                        <a:latin typeface="Cambria Math" panose="02040503050406030204" pitchFamily="18" charset="0"/>
                      </a:rPr>
                      <m:t>𝐛</m:t>
                    </m:r>
                  </m:oMath>
                </a14:m>
                <a:r>
                  <a:rPr lang="en-CN" altLang="zh-CN" sz="2400" b="1" dirty="0"/>
                  <a:t>.</a:t>
                </a:r>
                <a:endParaRPr lang="en-US" altLang="zh-CN" sz="2400" b="1" dirty="0"/>
              </a:p>
            </p:txBody>
          </p:sp>
        </mc:Choice>
        <mc:Fallback xmlns="">
          <p:sp>
            <p:nvSpPr>
              <p:cNvPr id="29" name="Title 1">
                <a:extLst>
                  <a:ext uri="{FF2B5EF4-FFF2-40B4-BE49-F238E27FC236}">
                    <a16:creationId xmlns:a16="http://schemas.microsoft.com/office/drawing/2014/main" id="{03DA80A6-DEFC-554F-B6DD-F3067D7AAB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123" y="3691108"/>
                <a:ext cx="10787320" cy="1316332"/>
              </a:xfrm>
              <a:prstGeom prst="rect">
                <a:avLst/>
              </a:prstGeom>
              <a:blipFill>
                <a:blip r:embed="rId3"/>
                <a:stretch>
                  <a:fillRect l="-94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itle 1">
            <a:extLst>
              <a:ext uri="{FF2B5EF4-FFF2-40B4-BE49-F238E27FC236}">
                <a16:creationId xmlns:a16="http://schemas.microsoft.com/office/drawing/2014/main" id="{A0768177-74BC-2E43-A080-A968060F70BE}"/>
              </a:ext>
            </a:extLst>
          </p:cNvPr>
          <p:cNvSpPr txBox="1">
            <a:spLocks/>
          </p:cNvSpPr>
          <p:nvPr/>
        </p:nvSpPr>
        <p:spPr>
          <a:xfrm>
            <a:off x="864123" y="4700850"/>
            <a:ext cx="10787320" cy="1316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/>
              <a:t>There are two popular linear solver approaches: direct and iterative.</a:t>
            </a:r>
            <a:endParaRPr lang="en-US" altLang="zh-CN" sz="2400" b="1" dirty="0"/>
          </a:p>
        </p:txBody>
      </p:sp>
    </p:spTree>
    <p:extLst>
      <p:ext uri="{BB962C8B-B14F-4D97-AF65-F5344CB8AC3E}">
        <p14:creationId xmlns:p14="http://schemas.microsoft.com/office/powerpoint/2010/main" val="223470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4474BC13-0155-F048-9E0C-5F10BD1C5770}"/>
              </a:ext>
            </a:extLst>
          </p:cNvPr>
          <p:cNvSpPr/>
          <p:nvPr/>
        </p:nvSpPr>
        <p:spPr>
          <a:xfrm>
            <a:off x="5364555" y="3669279"/>
            <a:ext cx="5730165" cy="18766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EC5E454-A8AF-004D-BD70-5876CBDD1022}"/>
              </a:ext>
            </a:extLst>
          </p:cNvPr>
          <p:cNvSpPr/>
          <p:nvPr/>
        </p:nvSpPr>
        <p:spPr>
          <a:xfrm>
            <a:off x="1005840" y="3669279"/>
            <a:ext cx="3902072" cy="18766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585F81-06D9-4141-AF43-393666E1C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6B15-CD18-AD48-B4A6-8B862AAA934E}" type="slidenum">
              <a:rPr kumimoji="1" lang="zh-CN" altLang="en-US" smtClean="0"/>
              <a:t>37</a:t>
            </a:fld>
            <a:endParaRPr kumimoji="1" lang="zh-CN" alt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2320045-E404-D540-8B0D-0A5D6E3F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41" y="18255"/>
            <a:ext cx="11044221" cy="1325563"/>
          </a:xfrm>
        </p:spPr>
        <p:txBody>
          <a:bodyPr/>
          <a:lstStyle/>
          <a:p>
            <a:r>
              <a:rPr lang="en-CN" b="1" dirty="0"/>
              <a:t>Direct Linear Solver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B7664E4A-3D2C-5144-B719-1CA08EAED7D9}"/>
              </a:ext>
            </a:extLst>
          </p:cNvPr>
          <p:cNvSpPr txBox="1">
            <a:spLocks/>
          </p:cNvSpPr>
          <p:nvPr/>
        </p:nvSpPr>
        <p:spPr>
          <a:xfrm>
            <a:off x="811658" y="1066698"/>
            <a:ext cx="10839785" cy="940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/>
              <a:t>A direct solver is typically based LU factorization, or its variant: Cholesky, LDL</a:t>
            </a:r>
            <a:r>
              <a:rPr lang="en-US" altLang="zh-CN" sz="2400" baseline="30000" dirty="0"/>
              <a:t>T</a:t>
            </a:r>
            <a:r>
              <a:rPr lang="en-US" altLang="zh-CN" sz="2400" dirty="0"/>
              <a:t>, </a:t>
            </a:r>
            <a:r>
              <a:rPr lang="en-US" altLang="zh-CN" sz="2400" dirty="0" err="1"/>
              <a:t>etc</a:t>
            </a:r>
            <a:r>
              <a:rPr lang="en-US" altLang="zh-CN" sz="2400" dirty="0"/>
              <a:t>…</a:t>
            </a:r>
            <a:endParaRPr lang="en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A0768177-74BC-2E43-A080-A968060F70B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83992" y="3659119"/>
                <a:ext cx="2773681" cy="59590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zh-CN" sz="2400" dirty="0"/>
                  <a:t>First solve: 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</a:rPr>
                      <m:t>𝐋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𝐛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sz="2400" b="1" dirty="0"/>
              </a:p>
            </p:txBody>
          </p:sp>
        </mc:Choice>
        <mc:Fallback xmlns="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A0768177-74BC-2E43-A080-A968060F70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992" y="3659119"/>
                <a:ext cx="2773681" cy="595905"/>
              </a:xfrm>
              <a:prstGeom prst="rect">
                <a:avLst/>
              </a:prstGeom>
              <a:blipFill>
                <a:blip r:embed="rId2"/>
                <a:stretch>
                  <a:fillRect l="-3182" b="-83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CEC9068-C0D8-234B-A08A-8A65CB28306C}"/>
                  </a:ext>
                </a:extLst>
              </p:cNvPr>
              <p:cNvSpPr/>
              <p:nvPr/>
            </p:nvSpPr>
            <p:spPr>
              <a:xfrm>
                <a:off x="2890076" y="1792042"/>
                <a:ext cx="6811800" cy="12661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𝐋𝐔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00</m:t>
                                    </m:r>
                                  </m:sub>
                                </m:sSub>
                              </m:e>
                              <m:e/>
                              <m:e/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b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/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/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−1,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−1,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/>
                              <m:e/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CEC9068-C0D8-234B-A08A-8A65CB2830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0076" y="1792042"/>
                <a:ext cx="6811800" cy="12661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577205F0-7B11-6442-8EAC-384CAFB7F46C}"/>
              </a:ext>
            </a:extLst>
          </p:cNvPr>
          <p:cNvSpPr/>
          <p:nvPr/>
        </p:nvSpPr>
        <p:spPr>
          <a:xfrm>
            <a:off x="4266753" y="2945293"/>
            <a:ext cx="22762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lower triangular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4BC3C96-F772-F045-A60B-4D1C2406CEF2}"/>
              </a:ext>
            </a:extLst>
          </p:cNvPr>
          <p:cNvSpPr/>
          <p:nvPr/>
        </p:nvSpPr>
        <p:spPr>
          <a:xfrm>
            <a:off x="6723063" y="2945294"/>
            <a:ext cx="22762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upper triangular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itle 1">
                <a:extLst>
                  <a:ext uri="{FF2B5EF4-FFF2-40B4-BE49-F238E27FC236}">
                    <a16:creationId xmlns:a16="http://schemas.microsoft.com/office/drawing/2014/main" id="{47151DF5-E3A7-4347-A153-5B34C26A012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81483" y="3667263"/>
                <a:ext cx="2773681" cy="59590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zh-CN" sz="2400" dirty="0"/>
                  <a:t>Then solve: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𝐔𝐱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sz="2400" b="1" dirty="0"/>
              </a:p>
            </p:txBody>
          </p:sp>
        </mc:Choice>
        <mc:Fallback xmlns="">
          <p:sp>
            <p:nvSpPr>
              <p:cNvPr id="22" name="Title 1">
                <a:extLst>
                  <a:ext uri="{FF2B5EF4-FFF2-40B4-BE49-F238E27FC236}">
                    <a16:creationId xmlns:a16="http://schemas.microsoft.com/office/drawing/2014/main" id="{47151DF5-E3A7-4347-A153-5B34C26A01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483" y="3667263"/>
                <a:ext cx="2773681" cy="595905"/>
              </a:xfrm>
              <a:prstGeom prst="rect">
                <a:avLst/>
              </a:prstGeom>
              <a:blipFill>
                <a:blip r:embed="rId4"/>
                <a:stretch>
                  <a:fillRect l="-3182" b="-83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3BCD473-A303-8A4F-8DFB-C4333BD88C8B}"/>
                  </a:ext>
                </a:extLst>
              </p:cNvPr>
              <p:cNvSpPr/>
              <p:nvPr/>
            </p:nvSpPr>
            <p:spPr>
              <a:xfrm>
                <a:off x="1169032" y="4147370"/>
                <a:ext cx="3677995" cy="11426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00</m:t>
                                  </m:r>
                                </m:sub>
                              </m:sSub>
                            </m:e>
                            <m:e/>
                            <m:e/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400" b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/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</m:eqAr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</m:eqArr>
                      </m:e>
                    </m:d>
                  </m:oMath>
                </a14:m>
                <a:endParaRPr lang="en-CN" sz="2400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3BCD473-A303-8A4F-8DFB-C4333BD88C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032" y="4147370"/>
                <a:ext cx="3677995" cy="1142685"/>
              </a:xfrm>
              <a:prstGeom prst="rect">
                <a:avLst/>
              </a:prstGeom>
              <a:blipFill>
                <a:blip r:embed="rId5"/>
                <a:stretch>
                  <a:fillRect b="-439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F4235CC-397A-164A-BAC8-072C5FE11E97}"/>
                  </a:ext>
                </a:extLst>
              </p:cNvPr>
              <p:cNvSpPr txBox="1"/>
              <p:nvPr/>
            </p:nvSpPr>
            <p:spPr>
              <a:xfrm>
                <a:off x="1483992" y="5647503"/>
                <a:ext cx="12005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00</m:t>
                          </m:r>
                        </m:sub>
                      </m:sSub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F4235CC-397A-164A-BAC8-072C5FE11E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992" y="5647503"/>
                <a:ext cx="1200585" cy="276999"/>
              </a:xfrm>
              <a:prstGeom prst="rect">
                <a:avLst/>
              </a:prstGeom>
              <a:blipFill>
                <a:blip r:embed="rId6"/>
                <a:stretch>
                  <a:fillRect l="-4167" r="-1042" b="-3478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CBA60B9-550C-3243-BA57-D660DCF1F1ED}"/>
                  </a:ext>
                </a:extLst>
              </p:cNvPr>
              <p:cNvSpPr txBox="1"/>
              <p:nvPr/>
            </p:nvSpPr>
            <p:spPr>
              <a:xfrm>
                <a:off x="1483992" y="5987561"/>
                <a:ext cx="20522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)/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CBA60B9-550C-3243-BA57-D660DCF1F1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992" y="5987561"/>
                <a:ext cx="2052228" cy="276999"/>
              </a:xfrm>
              <a:prstGeom prst="rect">
                <a:avLst/>
              </a:prstGeom>
              <a:blipFill>
                <a:blip r:embed="rId7"/>
                <a:stretch>
                  <a:fillRect l="-2454" t="-4348" b="-3478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28FC4F4-ED9A-DA4E-8FB1-8CC9988619F5}"/>
                  </a:ext>
                </a:extLst>
              </p:cNvPr>
              <p:cNvSpPr txBox="1"/>
              <p:nvPr/>
            </p:nvSpPr>
            <p:spPr>
              <a:xfrm>
                <a:off x="1483992" y="6297139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28FC4F4-ED9A-DA4E-8FB1-8CC9988619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992" y="6297139"/>
                <a:ext cx="226023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653B1B7A-F97D-9448-BB5C-F9AC300D6FF3}"/>
                  </a:ext>
                </a:extLst>
              </p:cNvPr>
              <p:cNvSpPr/>
              <p:nvPr/>
            </p:nvSpPr>
            <p:spPr>
              <a:xfrm>
                <a:off x="5476240" y="4129718"/>
                <a:ext cx="5529591" cy="12661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/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−1,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−1,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/>
                              <m:e/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653B1B7A-F97D-9448-BB5C-F9AC300D6F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6240" y="4129718"/>
                <a:ext cx="5529591" cy="126618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509078B-884D-AB43-8A99-DA530FF2F3E8}"/>
                  </a:ext>
                </a:extLst>
              </p:cNvPr>
              <p:cNvSpPr txBox="1"/>
              <p:nvPr/>
            </p:nvSpPr>
            <p:spPr>
              <a:xfrm>
                <a:off x="5755369" y="5647503"/>
                <a:ext cx="1343381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509078B-884D-AB43-8A99-DA530FF2F3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369" y="5647503"/>
                <a:ext cx="1343381" cy="289182"/>
              </a:xfrm>
              <a:prstGeom prst="rect">
                <a:avLst/>
              </a:prstGeom>
              <a:blipFill>
                <a:blip r:embed="rId10"/>
                <a:stretch>
                  <a:fillRect l="-1887" b="-291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1B50BA1-79DD-794B-9CC8-2847C3BEA283}"/>
                  </a:ext>
                </a:extLst>
              </p:cNvPr>
              <p:cNvSpPr txBox="1"/>
              <p:nvPr/>
            </p:nvSpPr>
            <p:spPr>
              <a:xfrm>
                <a:off x="5755369" y="5987561"/>
                <a:ext cx="3567067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)/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1B50BA1-79DD-794B-9CC8-2847C3BEA2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369" y="5987561"/>
                <a:ext cx="3567067" cy="289182"/>
              </a:xfrm>
              <a:prstGeom prst="rect">
                <a:avLst/>
              </a:prstGeom>
              <a:blipFill>
                <a:blip r:embed="rId11"/>
                <a:stretch>
                  <a:fillRect l="-712" t="-4167" b="-291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B0E8CA5-5591-AD42-9DAE-E307B4C27C3C}"/>
                  </a:ext>
                </a:extLst>
              </p:cNvPr>
              <p:cNvSpPr txBox="1"/>
              <p:nvPr/>
            </p:nvSpPr>
            <p:spPr>
              <a:xfrm>
                <a:off x="5755369" y="6297139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B0E8CA5-5591-AD42-9DAE-E307B4C27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369" y="6297139"/>
                <a:ext cx="226023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564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3" grpId="0" animBg="1"/>
      <p:bldP spid="32" grpId="0"/>
      <p:bldP spid="22" grpId="0"/>
      <p:bldP spid="30" grpId="0"/>
      <p:bldP spid="4" grpId="0"/>
      <p:bldP spid="34" grpId="0"/>
      <p:bldP spid="35" grpId="0"/>
      <p:bldP spid="37" grpId="0"/>
      <p:bldP spid="38" grpId="0"/>
      <p:bldP spid="39" grpId="0"/>
      <p:bldP spid="4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585F81-06D9-4141-AF43-393666E1C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6B15-CD18-AD48-B4A6-8B862AAA934E}" type="slidenum">
              <a:rPr kumimoji="1" lang="zh-CN" altLang="en-US" smtClean="0"/>
              <a:t>38</a:t>
            </a:fld>
            <a:endParaRPr kumimoji="1" lang="zh-CN" alt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2320045-E404-D540-8B0D-0A5D6E3F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41" y="18255"/>
            <a:ext cx="11044221" cy="1325563"/>
          </a:xfrm>
        </p:spPr>
        <p:txBody>
          <a:bodyPr/>
          <a:lstStyle/>
          <a:p>
            <a:r>
              <a:rPr lang="en-CN" b="1" dirty="0"/>
              <a:t>Direct Linear Solver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F3F89B26-313F-F145-B3DB-75E3D4D5FF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1041" y="1332715"/>
                <a:ext cx="10741260" cy="466168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+mj-lt"/>
                  </a:rPr>
                  <a:t>When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𝐀</m:t>
                    </m:r>
                  </m:oMath>
                </a14:m>
                <a:r>
                  <a:rPr lang="en-US" altLang="zh-CN" dirty="0">
                    <a:latin typeface="+mj-lt"/>
                  </a:rPr>
                  <a:t> is sparse,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𝐋</m:t>
                    </m:r>
                  </m:oMath>
                </a14:m>
                <a:r>
                  <a:rPr lang="en-US" altLang="zh-CN" dirty="0"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𝐔</m:t>
                    </m:r>
                  </m:oMath>
                </a14:m>
                <a:r>
                  <a:rPr lang="en-US" altLang="zh-CN" dirty="0">
                    <a:latin typeface="+mj-lt"/>
                  </a:rPr>
                  <a:t> are not so sparse.  Their sparsity depends on the permutation.  (See </a:t>
                </a:r>
                <a:r>
                  <a:rPr lang="en-US" altLang="zh-CN" dirty="0" err="1">
                    <a:latin typeface="+mj-lt"/>
                  </a:rPr>
                  <a:t>matlab</a:t>
                </a:r>
                <a:r>
                  <a:rPr lang="en-US" altLang="zh-CN" dirty="0">
                    <a:latin typeface="+mj-lt"/>
                  </a:rPr>
                  <a:t>)</a:t>
                </a:r>
              </a:p>
              <a:p>
                <a:pPr marL="0" indent="0">
                  <a:buNone/>
                </a:pPr>
                <a:endParaRPr lang="en-CN" sz="400" dirty="0">
                  <a:latin typeface="+mj-lt"/>
                </a:endParaRPr>
              </a:p>
              <a:p>
                <a:r>
                  <a:rPr lang="en-US" dirty="0">
                    <a:latin typeface="+mj-lt"/>
                  </a:rPr>
                  <a:t>It contains two steps: factorization and solving.  If we must solve many linear systems with the same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𝐀</m:t>
                    </m:r>
                  </m:oMath>
                </a14:m>
                <a:r>
                  <a:rPr lang="en-US" dirty="0">
                    <a:latin typeface="+mj-lt"/>
                  </a:rPr>
                  <a:t>, we can factorize it only once.</a:t>
                </a:r>
              </a:p>
              <a:p>
                <a:endParaRPr lang="en-US" sz="400" dirty="0">
                  <a:latin typeface="+mj-lt"/>
                </a:endParaRPr>
              </a:p>
              <a:p>
                <a:r>
                  <a:rPr lang="en-US" dirty="0">
                    <a:latin typeface="+mj-lt"/>
                  </a:rPr>
                  <a:t>Cannot be easily parallelized: Intel MKL PARDISO</a:t>
                </a:r>
              </a:p>
              <a:p>
                <a:endParaRPr lang="en-US" sz="400" dirty="0">
                  <a:latin typeface="+mj-lt"/>
                </a:endParaRPr>
              </a:p>
            </p:txBody>
          </p:sp>
        </mc:Choice>
        <mc:Fallback xmlns="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F3F89B26-313F-F145-B3DB-75E3D4D5FF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1041" y="1332715"/>
                <a:ext cx="10741260" cy="4661685"/>
              </a:xfrm>
              <a:blipFill>
                <a:blip r:embed="rId2"/>
                <a:stretch>
                  <a:fillRect l="-1064" t="-2452" r="-94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C7D4A0F2-9B37-F240-9A0C-8B7C3A7589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52" b="55630"/>
          <a:stretch/>
        </p:blipFill>
        <p:spPr>
          <a:xfrm>
            <a:off x="0" y="4075289"/>
            <a:ext cx="12192000" cy="2782711"/>
          </a:xfrm>
          <a:prstGeom prst="rect">
            <a:avLst/>
          </a:prstGeom>
        </p:spPr>
      </p:pic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B084C460-5120-614B-8044-37C87ACF816C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226B15-CD18-AD48-B4A6-8B862AAA934E}" type="slidenum">
              <a:rPr kumimoji="1" lang="zh-CN" altLang="en-US" smtClean="0"/>
              <a:pPr/>
              <a:t>38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5999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585F81-06D9-4141-AF43-393666E1C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6B15-CD18-AD48-B4A6-8B862AAA934E}" type="slidenum">
              <a:rPr kumimoji="1" lang="zh-CN" altLang="en-US" smtClean="0"/>
              <a:t>39</a:t>
            </a:fld>
            <a:endParaRPr kumimoji="1" lang="zh-CN" alt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2320045-E404-D540-8B0D-0A5D6E3F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41" y="18255"/>
            <a:ext cx="11044221" cy="1325563"/>
          </a:xfrm>
        </p:spPr>
        <p:txBody>
          <a:bodyPr/>
          <a:lstStyle/>
          <a:p>
            <a:r>
              <a:rPr lang="en-CN" b="1" dirty="0"/>
              <a:t>Iterative Linear Solver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B7664E4A-3D2C-5144-B719-1CA08EAED7D9}"/>
              </a:ext>
            </a:extLst>
          </p:cNvPr>
          <p:cNvSpPr txBox="1">
            <a:spLocks/>
          </p:cNvSpPr>
          <p:nvPr/>
        </p:nvSpPr>
        <p:spPr>
          <a:xfrm>
            <a:off x="811658" y="1066698"/>
            <a:ext cx="10839785" cy="940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/>
              <a:t>An iterative solver has the form:</a:t>
            </a:r>
            <a:endParaRPr lang="en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CEC9068-C0D8-234B-A08A-8A65CB28306C}"/>
                  </a:ext>
                </a:extLst>
              </p:cNvPr>
              <p:cNvSpPr/>
              <p:nvPr/>
            </p:nvSpPr>
            <p:spPr>
              <a:xfrm>
                <a:off x="1786312" y="1822722"/>
                <a:ext cx="8434648" cy="6059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sSup>
                        <m:s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𝐌</m:t>
                          </m:r>
                        </m:e>
                        <m:sup>
                          <m:r>
                            <a:rPr lang="en-US" sz="32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32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𝐛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𝐀</m:t>
                      </m:r>
                      <m:sSup>
                        <m:sSup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N" sz="32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CEC9068-C0D8-234B-A08A-8A65CB2830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312" y="1822722"/>
                <a:ext cx="8434648" cy="605935"/>
              </a:xfrm>
              <a:prstGeom prst="rect">
                <a:avLst/>
              </a:prstGeom>
              <a:blipFill>
                <a:blip r:embed="rId2"/>
                <a:stretch>
                  <a:fillRect b="-2244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itle 1">
            <a:extLst>
              <a:ext uri="{FF2B5EF4-FFF2-40B4-BE49-F238E27FC236}">
                <a16:creationId xmlns:a16="http://schemas.microsoft.com/office/drawing/2014/main" id="{E5A9D825-615D-7B4E-865E-454208B5EA16}"/>
              </a:ext>
            </a:extLst>
          </p:cNvPr>
          <p:cNvSpPr txBox="1">
            <a:spLocks/>
          </p:cNvSpPr>
          <p:nvPr/>
        </p:nvSpPr>
        <p:spPr>
          <a:xfrm>
            <a:off x="5425822" y="2621352"/>
            <a:ext cx="1778767" cy="4533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/>
              <a:t>iterative matrix</a:t>
            </a:r>
            <a:endParaRPr lang="en-CN" sz="180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3487514-2F9A-3649-ABF1-26B911A9AA56}"/>
              </a:ext>
            </a:extLst>
          </p:cNvPr>
          <p:cNvCxnSpPr/>
          <p:nvPr/>
        </p:nvCxnSpPr>
        <p:spPr>
          <a:xfrm>
            <a:off x="6172966" y="2366826"/>
            <a:ext cx="2844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EC388D3-4152-124F-BC09-2087BC226A9F}"/>
              </a:ext>
            </a:extLst>
          </p:cNvPr>
          <p:cNvCxnSpPr>
            <a:cxnSpLocks/>
          </p:cNvCxnSpPr>
          <p:nvPr/>
        </p:nvCxnSpPr>
        <p:spPr>
          <a:xfrm>
            <a:off x="6315206" y="2361781"/>
            <a:ext cx="0" cy="358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>
            <a:extLst>
              <a:ext uri="{FF2B5EF4-FFF2-40B4-BE49-F238E27FC236}">
                <a16:creationId xmlns:a16="http://schemas.microsoft.com/office/drawing/2014/main" id="{2D1D8348-62E9-064F-8A1E-15F375536B4F}"/>
              </a:ext>
            </a:extLst>
          </p:cNvPr>
          <p:cNvSpPr txBox="1">
            <a:spLocks/>
          </p:cNvSpPr>
          <p:nvPr/>
        </p:nvSpPr>
        <p:spPr>
          <a:xfrm>
            <a:off x="7411259" y="2621352"/>
            <a:ext cx="1778767" cy="4533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/>
              <a:t>residual error</a:t>
            </a:r>
            <a:endParaRPr lang="en-CN" sz="180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606A514-DD02-3347-AD99-D15281AA4A8B}"/>
              </a:ext>
            </a:extLst>
          </p:cNvPr>
          <p:cNvCxnSpPr>
            <a:cxnSpLocks/>
          </p:cNvCxnSpPr>
          <p:nvPr/>
        </p:nvCxnSpPr>
        <p:spPr>
          <a:xfrm>
            <a:off x="7132320" y="2366826"/>
            <a:ext cx="1498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A6E62E9-081F-6848-8818-852DDA5CBDCC}"/>
              </a:ext>
            </a:extLst>
          </p:cNvPr>
          <p:cNvCxnSpPr>
            <a:cxnSpLocks/>
          </p:cNvCxnSpPr>
          <p:nvPr/>
        </p:nvCxnSpPr>
        <p:spPr>
          <a:xfrm>
            <a:off x="8107603" y="2361781"/>
            <a:ext cx="0" cy="358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itle 1">
            <a:extLst>
              <a:ext uri="{FF2B5EF4-FFF2-40B4-BE49-F238E27FC236}">
                <a16:creationId xmlns:a16="http://schemas.microsoft.com/office/drawing/2014/main" id="{63F050D6-286C-8B49-B3F5-C6387A701FB0}"/>
              </a:ext>
            </a:extLst>
          </p:cNvPr>
          <p:cNvSpPr txBox="1">
            <a:spLocks/>
          </p:cNvSpPr>
          <p:nvPr/>
        </p:nvSpPr>
        <p:spPr>
          <a:xfrm>
            <a:off x="5497467" y="1159622"/>
            <a:ext cx="1778767" cy="4533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/>
              <a:t>relaxation</a:t>
            </a:r>
            <a:endParaRPr lang="en-CN" sz="1800" dirty="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A82C898-3B88-6145-8788-39A3E052400B}"/>
              </a:ext>
            </a:extLst>
          </p:cNvPr>
          <p:cNvCxnSpPr/>
          <p:nvPr/>
        </p:nvCxnSpPr>
        <p:spPr>
          <a:xfrm>
            <a:off x="5848307" y="1921414"/>
            <a:ext cx="2844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4A8C435-321F-AC47-871F-16161E76BEAE}"/>
              </a:ext>
            </a:extLst>
          </p:cNvPr>
          <p:cNvCxnSpPr>
            <a:cxnSpLocks/>
          </p:cNvCxnSpPr>
          <p:nvPr/>
        </p:nvCxnSpPr>
        <p:spPr>
          <a:xfrm>
            <a:off x="5990547" y="1563014"/>
            <a:ext cx="0" cy="358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itle 1">
            <a:extLst>
              <a:ext uri="{FF2B5EF4-FFF2-40B4-BE49-F238E27FC236}">
                <a16:creationId xmlns:a16="http://schemas.microsoft.com/office/drawing/2014/main" id="{3E03E3FB-2EEE-8847-9F00-54B44B8CF76F}"/>
              </a:ext>
            </a:extLst>
          </p:cNvPr>
          <p:cNvSpPr txBox="1">
            <a:spLocks/>
          </p:cNvSpPr>
          <p:nvPr/>
        </p:nvSpPr>
        <p:spPr>
          <a:xfrm>
            <a:off x="864741" y="2718872"/>
            <a:ext cx="2447725" cy="940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/>
              <a:t>Why does it work?</a:t>
            </a:r>
            <a:endParaRPr lang="en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743418AE-8928-9F4D-9284-CFA74A7587BB}"/>
                  </a:ext>
                </a:extLst>
              </p:cNvPr>
              <p:cNvSpPr/>
              <p:nvPr/>
            </p:nvSpPr>
            <p:spPr>
              <a:xfrm>
                <a:off x="404248" y="3410072"/>
                <a:ext cx="8434648" cy="4871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𝐛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𝐀𝐱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𝐀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𝐀𝐌</m:t>
                          </m:r>
                        </m:e>
                        <m:sup>
                          <m:r>
                            <a:rPr lang="en-US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𝐛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𝐀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743418AE-8928-9F4D-9284-CFA74A7587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248" y="3410072"/>
                <a:ext cx="8434648" cy="487185"/>
              </a:xfrm>
              <a:prstGeom prst="rect">
                <a:avLst/>
              </a:prstGeom>
              <a:blipFill>
                <a:blip r:embed="rId3"/>
                <a:stretch>
                  <a:fillRect b="-2051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657B54B-FD79-C346-ABC8-1CD24382DF4A}"/>
                  </a:ext>
                </a:extLst>
              </p:cNvPr>
              <p:cNvSpPr/>
              <p:nvPr/>
            </p:nvSpPr>
            <p:spPr>
              <a:xfrm>
                <a:off x="3193935" y="3903702"/>
                <a:ext cx="8434648" cy="4774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𝐈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𝐀𝐌</m:t>
                        </m:r>
                      </m:e>
                      <m:sup>
                        <m:r>
                          <a:rPr lang="en-US" sz="2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)(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𝐛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𝐀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𝐈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sSup>
                              <m:sSup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𝐀𝐌</m:t>
                                </m:r>
                              </m:e>
                              <m:sup>
                                <m:r>
                                  <a:rPr lang="en-US" sz="2400" b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2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𝐛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𝐀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CN" sz="2400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657B54B-FD79-C346-ABC8-1CD24382DF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935" y="3903702"/>
                <a:ext cx="8434648" cy="477438"/>
              </a:xfrm>
              <a:prstGeom prst="rect">
                <a:avLst/>
              </a:prstGeom>
              <a:blipFill>
                <a:blip r:embed="rId4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itle 1">
            <a:extLst>
              <a:ext uri="{FF2B5EF4-FFF2-40B4-BE49-F238E27FC236}">
                <a16:creationId xmlns:a16="http://schemas.microsoft.com/office/drawing/2014/main" id="{26FAA03F-41F6-3949-9734-605166F9D3A4}"/>
              </a:ext>
            </a:extLst>
          </p:cNvPr>
          <p:cNvSpPr txBox="1">
            <a:spLocks/>
          </p:cNvSpPr>
          <p:nvPr/>
        </p:nvSpPr>
        <p:spPr>
          <a:xfrm>
            <a:off x="864741" y="4241664"/>
            <a:ext cx="2447725" cy="940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/>
              <a:t>So,</a:t>
            </a:r>
            <a:endParaRPr lang="en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9C6D2B7-6C58-A34E-A6D0-C84188A9A27B}"/>
                  </a:ext>
                </a:extLst>
              </p:cNvPr>
              <p:cNvSpPr/>
              <p:nvPr/>
            </p:nvSpPr>
            <p:spPr>
              <a:xfrm>
                <a:off x="1547348" y="4873024"/>
                <a:ext cx="5237588" cy="47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𝐛</m:t>
                        </m:r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𝐀𝐱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+1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CN" sz="2400" dirty="0">
                    <a:latin typeface="+mj-lt"/>
                  </a:rPr>
                  <a:t>, if </a:t>
                </a:r>
                <a14:m>
                  <m:oMath xmlns:m="http://schemas.openxmlformats.org/officeDocument/2006/math">
                    <m:r>
                      <a:rPr lang="en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𝐈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𝐀𝐌</m:t>
                            </m:r>
                          </m:e>
                          <m:sup>
                            <m:r>
                              <a:rPr lang="en-US" sz="24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CN" sz="2400" dirty="0"/>
                  <a:t>.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9C6D2B7-6C58-A34E-A6D0-C84188A9A2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348" y="4873024"/>
                <a:ext cx="5237588" cy="477438"/>
              </a:xfrm>
              <a:prstGeom prst="rect">
                <a:avLst/>
              </a:prstGeom>
              <a:blipFill>
                <a:blip r:embed="rId5"/>
                <a:stretch>
                  <a:fillRect l="-242" t="-5128" r="-725" b="-2820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8CF3D82D-51EE-A04E-939C-373C3A194836}"/>
              </a:ext>
            </a:extLst>
          </p:cNvPr>
          <p:cNvSpPr/>
          <p:nvPr/>
        </p:nvSpPr>
        <p:spPr>
          <a:xfrm>
            <a:off x="4090098" y="4904228"/>
            <a:ext cx="2005902" cy="474952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31A7B30D-0B41-624D-B268-36BC6B3F09B1}"/>
              </a:ext>
            </a:extLst>
          </p:cNvPr>
          <p:cNvSpPr txBox="1">
            <a:spLocks/>
          </p:cNvSpPr>
          <p:nvPr/>
        </p:nvSpPr>
        <p:spPr>
          <a:xfrm>
            <a:off x="4917363" y="5379180"/>
            <a:ext cx="6380480" cy="4533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accent2"/>
                </a:solidFill>
              </a:rPr>
              <a:t>spectral radius (the largest absolute value of the eigenvalues)</a:t>
            </a:r>
            <a:endParaRPr lang="en-CN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51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9" grpId="0"/>
      <p:bldP spid="48" grpId="0" animBg="1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585F81-06D9-4141-AF43-393666E1C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6B15-CD18-AD48-B4A6-8B862AAA934E}" type="slidenum">
              <a:rPr kumimoji="1" lang="zh-CN" altLang="en-US" smtClean="0"/>
              <a:t>4</a:t>
            </a:fld>
            <a:endParaRPr kumimoji="1" lang="zh-CN" altLang="en-US"/>
          </a:p>
        </p:txBody>
      </p:sp>
      <p:pic>
        <p:nvPicPr>
          <p:cNvPr id="1026" name="Picture 2" descr="fix Black Screen of Death">
            <a:extLst>
              <a:ext uri="{FF2B5EF4-FFF2-40B4-BE49-F238E27FC236}">
                <a16:creationId xmlns:a16="http://schemas.microsoft.com/office/drawing/2014/main" id="{DFA1A947-5AD9-4B4E-A0D3-AD22D60E9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455" y="2389168"/>
            <a:ext cx="4672693" cy="398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2320045-E404-D540-8B0D-0A5D6E3F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42" y="18255"/>
            <a:ext cx="10515600" cy="1325563"/>
          </a:xfrm>
        </p:spPr>
        <p:txBody>
          <a:bodyPr/>
          <a:lstStyle/>
          <a:p>
            <a:r>
              <a:rPr lang="en-CN" b="1" dirty="0"/>
              <a:t>Vector: Definition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6219202-8721-A04A-8EF9-9F50928E3EA0}"/>
              </a:ext>
            </a:extLst>
          </p:cNvPr>
          <p:cNvSpPr txBox="1">
            <a:spLocks/>
          </p:cNvSpPr>
          <p:nvPr/>
        </p:nvSpPr>
        <p:spPr>
          <a:xfrm>
            <a:off x="850758" y="1175103"/>
            <a:ext cx="10074432" cy="6021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/>
              <a:t>The choice of a right-hand or left-hand system is largely due to:</a:t>
            </a:r>
          </a:p>
          <a:p>
            <a:r>
              <a:rPr lang="en-US" altLang="zh-CN" sz="2400" b="1" dirty="0"/>
              <a:t>					the convention of the screen space.</a:t>
            </a:r>
            <a:endParaRPr lang="en-CN" sz="2400" b="1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F99C42F-E6B5-5746-85F4-4150985C2D68}"/>
              </a:ext>
            </a:extLst>
          </p:cNvPr>
          <p:cNvCxnSpPr>
            <a:cxnSpLocks/>
          </p:cNvCxnSpPr>
          <p:nvPr/>
        </p:nvCxnSpPr>
        <p:spPr>
          <a:xfrm flipV="1">
            <a:off x="3859429" y="2329542"/>
            <a:ext cx="190058" cy="3063809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59DD34F-BA9C-1E4D-9892-3C149980B324}"/>
              </a:ext>
            </a:extLst>
          </p:cNvPr>
          <p:cNvCxnSpPr>
            <a:cxnSpLocks/>
          </p:cNvCxnSpPr>
          <p:nvPr/>
        </p:nvCxnSpPr>
        <p:spPr>
          <a:xfrm flipH="1">
            <a:off x="2552522" y="4330881"/>
            <a:ext cx="2613814" cy="2124937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A08BCD3-FF62-9D46-830C-47ABCDB64382}"/>
              </a:ext>
            </a:extLst>
          </p:cNvPr>
          <p:cNvCxnSpPr>
            <a:cxnSpLocks/>
          </p:cNvCxnSpPr>
          <p:nvPr/>
        </p:nvCxnSpPr>
        <p:spPr>
          <a:xfrm>
            <a:off x="3859429" y="5393350"/>
            <a:ext cx="4640209" cy="33253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F7102BD-C830-CF4E-A0C9-F3863878F404}"/>
                  </a:ext>
                </a:extLst>
              </p:cNvPr>
              <p:cNvSpPr txBox="1"/>
              <p:nvPr/>
            </p:nvSpPr>
            <p:spPr>
              <a:xfrm>
                <a:off x="8432606" y="5541219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en-C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F7102BD-C830-CF4E-A0C9-F3863878F4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2606" y="5541219"/>
                <a:ext cx="48601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2E561F6-46B4-CC4E-AEB4-D2AFFAC442F5}"/>
                  </a:ext>
                </a:extLst>
              </p:cNvPr>
              <p:cNvSpPr txBox="1"/>
              <p:nvPr/>
            </p:nvSpPr>
            <p:spPr>
              <a:xfrm>
                <a:off x="2216449" y="6041571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𝐳</m:t>
                      </m:r>
                    </m:oMath>
                  </m:oMathPara>
                </a14:m>
                <a:endParaRPr lang="en-CN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2E561F6-46B4-CC4E-AEB4-D2AFFAC44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449" y="6041571"/>
                <a:ext cx="48601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2A4A0BE-B121-1C41-B8A2-FCC3E3157C67}"/>
                  </a:ext>
                </a:extLst>
              </p:cNvPr>
              <p:cNvSpPr txBox="1"/>
              <p:nvPr/>
            </p:nvSpPr>
            <p:spPr>
              <a:xfrm>
                <a:off x="3982455" y="2073504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𝐲</m:t>
                      </m:r>
                    </m:oMath>
                  </m:oMathPara>
                </a14:m>
                <a:endParaRPr lang="en-C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2A4A0BE-B121-1C41-B8A2-FCC3E3157C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2455" y="2073504"/>
                <a:ext cx="486013" cy="369332"/>
              </a:xfrm>
              <a:prstGeom prst="rect">
                <a:avLst/>
              </a:prstGeom>
              <a:blipFill>
                <a:blip r:embed="rId5"/>
                <a:stretch>
                  <a:fillRect b="-2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54BE90A-9DB5-554E-B1BE-98509AE02F08}"/>
                  </a:ext>
                </a:extLst>
              </p:cNvPr>
              <p:cNvSpPr txBox="1"/>
              <p:nvPr/>
            </p:nvSpPr>
            <p:spPr>
              <a:xfrm>
                <a:off x="4995075" y="3991657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𝐳</m:t>
                      </m:r>
                    </m:oMath>
                  </m:oMathPara>
                </a14:m>
                <a:endParaRPr lang="en-CN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54BE90A-9DB5-554E-B1BE-98509AE02F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5075" y="3991657"/>
                <a:ext cx="48601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>
            <a:extLst>
              <a:ext uri="{FF2B5EF4-FFF2-40B4-BE49-F238E27FC236}">
                <a16:creationId xmlns:a16="http://schemas.microsoft.com/office/drawing/2014/main" id="{49FB9944-F4BB-4D42-93E4-5EB6B707B0DC}"/>
              </a:ext>
            </a:extLst>
          </p:cNvPr>
          <p:cNvSpPr/>
          <p:nvPr/>
        </p:nvSpPr>
        <p:spPr>
          <a:xfrm>
            <a:off x="3767785" y="5284686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3629E97-B083-A543-83F5-015E9F549044}"/>
              </a:ext>
            </a:extLst>
          </p:cNvPr>
          <p:cNvSpPr txBox="1">
            <a:spLocks/>
          </p:cNvSpPr>
          <p:nvPr/>
        </p:nvSpPr>
        <p:spPr>
          <a:xfrm>
            <a:off x="424087" y="5454111"/>
            <a:ext cx="3266417" cy="912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/>
              <a:t>Right-Hand System</a:t>
            </a:r>
            <a:endParaRPr lang="en-CN" sz="2400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1617692-ABB9-8141-ACA7-FD036C718735}"/>
              </a:ext>
            </a:extLst>
          </p:cNvPr>
          <p:cNvSpPr txBox="1">
            <a:spLocks/>
          </p:cNvSpPr>
          <p:nvPr/>
        </p:nvSpPr>
        <p:spPr>
          <a:xfrm>
            <a:off x="5356394" y="3718987"/>
            <a:ext cx="3266417" cy="912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>
                <a:solidFill>
                  <a:schemeClr val="bg1"/>
                </a:solidFill>
              </a:rPr>
              <a:t>Left-Hand System</a:t>
            </a:r>
            <a:endParaRPr lang="en-CN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100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C36C3E11-19B1-1643-8462-BC06EC3837D5}"/>
              </a:ext>
            </a:extLst>
          </p:cNvPr>
          <p:cNvSpPr/>
          <p:nvPr/>
        </p:nvSpPr>
        <p:spPr>
          <a:xfrm>
            <a:off x="6391374" y="3450494"/>
            <a:ext cx="3329534" cy="94051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585F81-06D9-4141-AF43-393666E1C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6B15-CD18-AD48-B4A6-8B862AAA934E}" type="slidenum">
              <a:rPr kumimoji="1" lang="zh-CN" altLang="en-US" smtClean="0"/>
              <a:t>40</a:t>
            </a:fld>
            <a:endParaRPr kumimoji="1" lang="zh-CN" alt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2320045-E404-D540-8B0D-0A5D6E3F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41" y="18255"/>
            <a:ext cx="11044221" cy="1325563"/>
          </a:xfrm>
        </p:spPr>
        <p:txBody>
          <a:bodyPr/>
          <a:lstStyle/>
          <a:p>
            <a:r>
              <a:rPr lang="en-CN" b="1" dirty="0"/>
              <a:t>Iterative Linear Solver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B7664E4A-3D2C-5144-B719-1CA08EAED7D9}"/>
              </a:ext>
            </a:extLst>
          </p:cNvPr>
          <p:cNvSpPr txBox="1">
            <a:spLocks/>
          </p:cNvSpPr>
          <p:nvPr/>
        </p:nvSpPr>
        <p:spPr>
          <a:xfrm>
            <a:off x="811658" y="1066698"/>
            <a:ext cx="10839785" cy="940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/>
              <a:t>An iterative solver has the form:</a:t>
            </a:r>
            <a:endParaRPr lang="en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CEC9068-C0D8-234B-A08A-8A65CB28306C}"/>
                  </a:ext>
                </a:extLst>
              </p:cNvPr>
              <p:cNvSpPr/>
              <p:nvPr/>
            </p:nvSpPr>
            <p:spPr>
              <a:xfrm>
                <a:off x="1786312" y="1822722"/>
                <a:ext cx="8434648" cy="6059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sSup>
                        <m:s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𝐌</m:t>
                          </m:r>
                        </m:e>
                        <m:sup>
                          <m:r>
                            <a:rPr lang="en-US" sz="32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32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𝐛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𝐀</m:t>
                      </m:r>
                      <m:sSup>
                        <m:sSup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N" sz="32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CEC9068-C0D8-234B-A08A-8A65CB2830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312" y="1822722"/>
                <a:ext cx="8434648" cy="605935"/>
              </a:xfrm>
              <a:prstGeom prst="rect">
                <a:avLst/>
              </a:prstGeom>
              <a:blipFill>
                <a:blip r:embed="rId2"/>
                <a:stretch>
                  <a:fillRect b="-2244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itle 1">
            <a:extLst>
              <a:ext uri="{FF2B5EF4-FFF2-40B4-BE49-F238E27FC236}">
                <a16:creationId xmlns:a16="http://schemas.microsoft.com/office/drawing/2014/main" id="{E5A9D825-615D-7B4E-865E-454208B5EA16}"/>
              </a:ext>
            </a:extLst>
          </p:cNvPr>
          <p:cNvSpPr txBox="1">
            <a:spLocks/>
          </p:cNvSpPr>
          <p:nvPr/>
        </p:nvSpPr>
        <p:spPr>
          <a:xfrm>
            <a:off x="5425822" y="2621352"/>
            <a:ext cx="1778767" cy="4533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/>
              <a:t>iterative matrix</a:t>
            </a:r>
            <a:endParaRPr lang="en-CN" sz="180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3487514-2F9A-3649-ABF1-26B911A9AA56}"/>
              </a:ext>
            </a:extLst>
          </p:cNvPr>
          <p:cNvCxnSpPr/>
          <p:nvPr/>
        </p:nvCxnSpPr>
        <p:spPr>
          <a:xfrm>
            <a:off x="6172966" y="2366826"/>
            <a:ext cx="2844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EC388D3-4152-124F-BC09-2087BC226A9F}"/>
              </a:ext>
            </a:extLst>
          </p:cNvPr>
          <p:cNvCxnSpPr>
            <a:cxnSpLocks/>
          </p:cNvCxnSpPr>
          <p:nvPr/>
        </p:nvCxnSpPr>
        <p:spPr>
          <a:xfrm>
            <a:off x="6315206" y="2361781"/>
            <a:ext cx="0" cy="358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>
            <a:extLst>
              <a:ext uri="{FF2B5EF4-FFF2-40B4-BE49-F238E27FC236}">
                <a16:creationId xmlns:a16="http://schemas.microsoft.com/office/drawing/2014/main" id="{2D1D8348-62E9-064F-8A1E-15F375536B4F}"/>
              </a:ext>
            </a:extLst>
          </p:cNvPr>
          <p:cNvSpPr txBox="1">
            <a:spLocks/>
          </p:cNvSpPr>
          <p:nvPr/>
        </p:nvSpPr>
        <p:spPr>
          <a:xfrm>
            <a:off x="7411259" y="2621352"/>
            <a:ext cx="1778767" cy="4533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/>
              <a:t>residual error</a:t>
            </a:r>
            <a:endParaRPr lang="en-CN" sz="180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606A514-DD02-3347-AD99-D15281AA4A8B}"/>
              </a:ext>
            </a:extLst>
          </p:cNvPr>
          <p:cNvCxnSpPr>
            <a:cxnSpLocks/>
          </p:cNvCxnSpPr>
          <p:nvPr/>
        </p:nvCxnSpPr>
        <p:spPr>
          <a:xfrm>
            <a:off x="7132320" y="2366826"/>
            <a:ext cx="1498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A6E62E9-081F-6848-8818-852DDA5CBDCC}"/>
              </a:ext>
            </a:extLst>
          </p:cNvPr>
          <p:cNvCxnSpPr>
            <a:cxnSpLocks/>
          </p:cNvCxnSpPr>
          <p:nvPr/>
        </p:nvCxnSpPr>
        <p:spPr>
          <a:xfrm>
            <a:off x="8107603" y="2361781"/>
            <a:ext cx="0" cy="358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itle 1">
            <a:extLst>
              <a:ext uri="{FF2B5EF4-FFF2-40B4-BE49-F238E27FC236}">
                <a16:creationId xmlns:a16="http://schemas.microsoft.com/office/drawing/2014/main" id="{63F050D6-286C-8B49-B3F5-C6387A701FB0}"/>
              </a:ext>
            </a:extLst>
          </p:cNvPr>
          <p:cNvSpPr txBox="1">
            <a:spLocks/>
          </p:cNvSpPr>
          <p:nvPr/>
        </p:nvSpPr>
        <p:spPr>
          <a:xfrm>
            <a:off x="5497467" y="1159622"/>
            <a:ext cx="1778767" cy="4533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/>
              <a:t>relaxation</a:t>
            </a:r>
            <a:endParaRPr lang="en-CN" sz="1800" dirty="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A82C898-3B88-6145-8788-39A3E052400B}"/>
              </a:ext>
            </a:extLst>
          </p:cNvPr>
          <p:cNvCxnSpPr/>
          <p:nvPr/>
        </p:nvCxnSpPr>
        <p:spPr>
          <a:xfrm>
            <a:off x="5848307" y="1921414"/>
            <a:ext cx="2844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4A8C435-321F-AC47-871F-16161E76BEAE}"/>
              </a:ext>
            </a:extLst>
          </p:cNvPr>
          <p:cNvCxnSpPr>
            <a:cxnSpLocks/>
          </p:cNvCxnSpPr>
          <p:nvPr/>
        </p:nvCxnSpPr>
        <p:spPr>
          <a:xfrm>
            <a:off x="5990547" y="1563014"/>
            <a:ext cx="0" cy="358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B6644808-7B04-A44B-A2D0-F7ABDEC19F9D}"/>
              </a:ext>
            </a:extLst>
          </p:cNvPr>
          <p:cNvSpPr/>
          <p:nvPr/>
        </p:nvSpPr>
        <p:spPr>
          <a:xfrm>
            <a:off x="2604974" y="3450494"/>
            <a:ext cx="3329534" cy="94051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itle 1">
                <a:extLst>
                  <a:ext uri="{FF2B5EF4-FFF2-40B4-BE49-F238E27FC236}">
                    <a16:creationId xmlns:a16="http://schemas.microsoft.com/office/drawing/2014/main" id="{D52BB8B0-ED5B-D64E-B49B-FA1B26D009E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10979" y="3448016"/>
                <a:ext cx="2773681" cy="59590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𝐌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diag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400" b="1" dirty="0"/>
              </a:p>
            </p:txBody>
          </p:sp>
        </mc:Choice>
        <mc:Fallback xmlns="">
          <p:sp>
            <p:nvSpPr>
              <p:cNvPr id="29" name="Title 1">
                <a:extLst>
                  <a:ext uri="{FF2B5EF4-FFF2-40B4-BE49-F238E27FC236}">
                    <a16:creationId xmlns:a16="http://schemas.microsoft.com/office/drawing/2014/main" id="{D52BB8B0-ED5B-D64E-B49B-FA1B26D009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0979" y="3448016"/>
                <a:ext cx="2773681" cy="5959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itle 1">
                <a:extLst>
                  <a:ext uri="{FF2B5EF4-FFF2-40B4-BE49-F238E27FC236}">
                    <a16:creationId xmlns:a16="http://schemas.microsoft.com/office/drawing/2014/main" id="{768E37ED-5D96-1240-BF24-91D5E0EEBF3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33102" y="3448016"/>
                <a:ext cx="2773681" cy="59590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latin typeface="Cambria Math" panose="02040503050406030204" pitchFamily="18" charset="0"/>
                        </a:rPr>
                        <m:t>𝐌</m:t>
                      </m:r>
                      <m:r>
                        <a:rPr lang="en-US" sz="2400" b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lower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400" b="1" dirty="0"/>
              </a:p>
            </p:txBody>
          </p:sp>
        </mc:Choice>
        <mc:Fallback xmlns="">
          <p:sp>
            <p:nvSpPr>
              <p:cNvPr id="30" name="Title 1">
                <a:extLst>
                  <a:ext uri="{FF2B5EF4-FFF2-40B4-BE49-F238E27FC236}">
                    <a16:creationId xmlns:a16="http://schemas.microsoft.com/office/drawing/2014/main" id="{768E37ED-5D96-1240-BF24-91D5E0EEB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3102" y="3448016"/>
                <a:ext cx="2773681" cy="5959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itle 1">
                <a:extLst>
                  <a:ext uri="{FF2B5EF4-FFF2-40B4-BE49-F238E27FC236}">
                    <a16:creationId xmlns:a16="http://schemas.microsoft.com/office/drawing/2014/main" id="{1EF47EB2-E0D1-804D-B3ED-8835D69B371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4741" y="2638359"/>
                <a:ext cx="3475157" cy="94051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</a:rPr>
                      <m:t>𝐌</m:t>
                    </m:r>
                  </m:oMath>
                </a14:m>
                <a:r>
                  <a:rPr lang="en-CN" sz="2400" dirty="0"/>
                  <a:t> must be easier to solve:</a:t>
                </a:r>
              </a:p>
            </p:txBody>
          </p:sp>
        </mc:Choice>
        <mc:Fallback xmlns="">
          <p:sp>
            <p:nvSpPr>
              <p:cNvPr id="34" name="Title 1">
                <a:extLst>
                  <a:ext uri="{FF2B5EF4-FFF2-40B4-BE49-F238E27FC236}">
                    <a16:creationId xmlns:a16="http://schemas.microsoft.com/office/drawing/2014/main" id="{1EF47EB2-E0D1-804D-B3ED-8835D69B37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741" y="2638359"/>
                <a:ext cx="3475157" cy="940514"/>
              </a:xfrm>
              <a:prstGeom prst="rect">
                <a:avLst/>
              </a:prstGeom>
              <a:blipFill>
                <a:blip r:embed="rId5"/>
                <a:stretch>
                  <a:fillRect l="-365" r="-73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itle 1">
            <a:extLst>
              <a:ext uri="{FF2B5EF4-FFF2-40B4-BE49-F238E27FC236}">
                <a16:creationId xmlns:a16="http://schemas.microsoft.com/office/drawing/2014/main" id="{BADB099C-00F9-394C-90C3-01E4D1E8BCC1}"/>
              </a:ext>
            </a:extLst>
          </p:cNvPr>
          <p:cNvSpPr txBox="1">
            <a:spLocks/>
          </p:cNvSpPr>
          <p:nvPr/>
        </p:nvSpPr>
        <p:spPr>
          <a:xfrm>
            <a:off x="3256580" y="3802242"/>
            <a:ext cx="2189802" cy="630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N" sz="2400" dirty="0"/>
              <a:t>Jacobi Method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BDC6055B-EFC3-4C4C-B7B0-664A5A6037A3}"/>
              </a:ext>
            </a:extLst>
          </p:cNvPr>
          <p:cNvSpPr txBox="1">
            <a:spLocks/>
          </p:cNvSpPr>
          <p:nvPr/>
        </p:nvSpPr>
        <p:spPr>
          <a:xfrm>
            <a:off x="6645947" y="3802242"/>
            <a:ext cx="3329534" cy="630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N" sz="2400" dirty="0"/>
              <a:t>Gauss-Seidel Method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66B6C0F7-2F7A-9045-B681-DCE17D2F7F6E}"/>
              </a:ext>
            </a:extLst>
          </p:cNvPr>
          <p:cNvSpPr txBox="1">
            <a:spLocks/>
          </p:cNvSpPr>
          <p:nvPr/>
        </p:nvSpPr>
        <p:spPr>
          <a:xfrm>
            <a:off x="864741" y="4388530"/>
            <a:ext cx="11044221" cy="940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N" sz="2400" dirty="0"/>
              <a:t>The convergence can be accelerated: Chebyshev, Conjugate Gradient, … (Omitted here.)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9E9C180-2F6A-F34B-ACE3-3DE6FC0BD3B2}"/>
              </a:ext>
            </a:extLst>
          </p:cNvPr>
          <p:cNvSpPr/>
          <p:nvPr/>
        </p:nvSpPr>
        <p:spPr>
          <a:xfrm>
            <a:off x="1232285" y="5471305"/>
            <a:ext cx="1720404" cy="573179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2400" dirty="0">
                <a:latin typeface="+mj-lt"/>
              </a:rPr>
              <a:t>simple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81B1A2AA-7B36-9C42-94B6-1A0D7FF527C7}"/>
              </a:ext>
            </a:extLst>
          </p:cNvPr>
          <p:cNvSpPr/>
          <p:nvPr/>
        </p:nvSpPr>
        <p:spPr>
          <a:xfrm>
            <a:off x="3078914" y="5471305"/>
            <a:ext cx="1720404" cy="573179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dirty="0">
                <a:latin typeface="+mj-lt"/>
              </a:rPr>
              <a:t>fast for inexact solution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C0E89DEC-E7D2-C54E-B339-57A787890806}"/>
              </a:ext>
            </a:extLst>
          </p:cNvPr>
          <p:cNvSpPr/>
          <p:nvPr/>
        </p:nvSpPr>
        <p:spPr>
          <a:xfrm>
            <a:off x="4925543" y="5473369"/>
            <a:ext cx="1720404" cy="573179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+mj-lt"/>
              </a:rPr>
              <a:t>parallelable</a:t>
            </a:r>
            <a:endParaRPr lang="en-CN" sz="2400" dirty="0">
              <a:latin typeface="+mj-lt"/>
            </a:endParaRP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66958988-73A8-7944-85AA-4D009F2328C7}"/>
              </a:ext>
            </a:extLst>
          </p:cNvPr>
          <p:cNvSpPr/>
          <p:nvPr/>
        </p:nvSpPr>
        <p:spPr>
          <a:xfrm>
            <a:off x="7204589" y="5473369"/>
            <a:ext cx="1720404" cy="57317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c</a:t>
            </a:r>
            <a:r>
              <a:rPr lang="en-CN" dirty="0">
                <a:latin typeface="+mj-lt"/>
              </a:rPr>
              <a:t>onvergence condition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DEDBBD45-A893-3E41-9BB9-7AA14BB1C796}"/>
              </a:ext>
            </a:extLst>
          </p:cNvPr>
          <p:cNvSpPr/>
          <p:nvPr/>
        </p:nvSpPr>
        <p:spPr>
          <a:xfrm>
            <a:off x="9051218" y="5473369"/>
            <a:ext cx="1720404" cy="57317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slow for exact solution</a:t>
            </a:r>
            <a:endParaRPr lang="en-CN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183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8" grpId="0" animBg="1"/>
      <p:bldP spid="29" grpId="0"/>
      <p:bldP spid="30" grpId="0"/>
      <p:bldP spid="34" grpId="0"/>
      <p:bldP spid="35" grpId="0"/>
      <p:bldP spid="37" grpId="0"/>
      <p:bldP spid="38" grpId="0"/>
      <p:bldP spid="3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5D6BC9-A515-5142-9D5A-2798727F8B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3915" y="2705662"/>
            <a:ext cx="11024170" cy="1058238"/>
          </a:xfrm>
        </p:spPr>
        <p:txBody>
          <a:bodyPr>
            <a:normAutofit/>
          </a:bodyPr>
          <a:lstStyle/>
          <a:p>
            <a:r>
              <a:rPr kumimoji="1" lang="en-US" altLang="zh-CN" b="1" dirty="0"/>
              <a:t>Tensor Calculus</a:t>
            </a:r>
            <a:endParaRPr kumimoji="1" lang="zh-CN" alt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434C85-CD8E-2241-BDD3-BFE470CD7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6B15-CD18-AD48-B4A6-8B862AAA934E}" type="slidenum">
              <a:rPr kumimoji="1" lang="zh-CN" altLang="en-US" smtClean="0"/>
              <a:t>41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074145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4C2643E0-FEFB-4A46-9782-341B6D8EE6A3}"/>
              </a:ext>
            </a:extLst>
          </p:cNvPr>
          <p:cNvSpPr/>
          <p:nvPr/>
        </p:nvSpPr>
        <p:spPr>
          <a:xfrm>
            <a:off x="1883884" y="4104287"/>
            <a:ext cx="2440657" cy="204059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585F81-06D9-4141-AF43-393666E1C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6B15-CD18-AD48-B4A6-8B862AAA934E}" type="slidenum">
              <a:rPr kumimoji="1" lang="zh-CN" altLang="en-US" smtClean="0"/>
              <a:t>42</a:t>
            </a:fld>
            <a:endParaRPr kumimoji="1" lang="zh-CN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2320045-E404-D540-8B0D-0A5D6E3F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42" y="18255"/>
            <a:ext cx="11703178" cy="1325563"/>
          </a:xfrm>
        </p:spPr>
        <p:txBody>
          <a:bodyPr/>
          <a:lstStyle/>
          <a:p>
            <a:r>
              <a:rPr lang="en-CN" b="1" dirty="0"/>
              <a:t>Basic Concepts: 1st-Order Derivatives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itle 1">
                <a:extLst>
                  <a:ext uri="{FF2B5EF4-FFF2-40B4-BE49-F238E27FC236}">
                    <a16:creationId xmlns:a16="http://schemas.microsoft.com/office/drawing/2014/main" id="{159733F7-25A8-8F40-8439-65E8FB6F4C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3588" y="1375435"/>
                <a:ext cx="10839785" cy="137827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zh-CN" sz="2400" dirty="0"/>
                  <a:t>If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altLang="zh-C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zh-CN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𝐑</m:t>
                    </m:r>
                  </m:oMath>
                </a14:m>
                <a:r>
                  <a:rPr lang="en-CN" sz="2400" dirty="0"/>
                  <a:t>, then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𝑑𝑓</m:t>
                    </m:r>
                    <m:r>
                      <a:rPr lang="en-US" altLang="zh-C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𝑑𝑧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𝑑𝑦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𝑑𝑧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CN" sz="2400" dirty="0"/>
                  <a:t>.</a:t>
                </a:r>
              </a:p>
              <a:p>
                <a:endParaRPr lang="en-CN" sz="2400" dirty="0"/>
              </a:p>
            </p:txBody>
          </p:sp>
        </mc:Choice>
        <mc:Fallback xmlns="">
          <p:sp>
            <p:nvSpPr>
              <p:cNvPr id="24" name="Title 1">
                <a:extLst>
                  <a:ext uri="{FF2B5EF4-FFF2-40B4-BE49-F238E27FC236}">
                    <a16:creationId xmlns:a16="http://schemas.microsoft.com/office/drawing/2014/main" id="{159733F7-25A8-8F40-8439-65E8FB6F4C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588" y="1375435"/>
                <a:ext cx="10839785" cy="1378279"/>
              </a:xfrm>
              <a:prstGeom prst="rect">
                <a:avLst/>
              </a:prstGeom>
              <a:blipFill>
                <a:blip r:embed="rId2"/>
                <a:stretch>
                  <a:fillRect l="-93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EC3E5A4-382C-9E4D-9DA7-23E9AF85C3AF}"/>
                  </a:ext>
                </a:extLst>
              </p:cNvPr>
              <p:cNvSpPr/>
              <p:nvPr/>
            </p:nvSpPr>
            <p:spPr>
              <a:xfrm>
                <a:off x="2087282" y="4135631"/>
                <a:ext cx="1935851" cy="16134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box>
                                <m:box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CN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</m:num>
                                    <m:den>
                                      <m:r>
                                        <a:rPr lang="en-CN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box>
                            </m:e>
                            <m:e>
                              <m:box>
                                <m:boxPr>
                                  <m:ctrlPr>
                                    <a:rPr lang="en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CN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</m:num>
                                    <m:den>
                                      <m:r>
                                        <a:rPr lang="en-CN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den>
                                  </m:f>
                                </m:e>
                              </m:box>
                            </m:e>
                            <m:e>
                              <m:box>
                                <m:boxPr>
                                  <m:ctrlPr>
                                    <a:rPr lang="en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CN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</m:num>
                                    <m:den>
                                      <m:r>
                                        <a:rPr lang="en-CN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den>
                                  </m:f>
                                </m:e>
                              </m:box>
                            </m:e>
                          </m:eqArr>
                        </m:e>
                      </m:d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EC3E5A4-382C-9E4D-9DA7-23E9AF85C3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7282" y="4135631"/>
                <a:ext cx="1935851" cy="1613455"/>
              </a:xfrm>
              <a:prstGeom prst="rect">
                <a:avLst/>
              </a:prstGeom>
              <a:blipFill>
                <a:blip r:embed="rId3"/>
                <a:stretch>
                  <a:fillRect b="-234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83E6F3F7-AF4B-D54F-89F9-D7096AE19FFF}"/>
                  </a:ext>
                </a:extLst>
              </p:cNvPr>
              <p:cNvSpPr/>
              <p:nvPr/>
            </p:nvSpPr>
            <p:spPr>
              <a:xfrm>
                <a:off x="2082001" y="2781478"/>
                <a:ext cx="2222403" cy="6670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𝐱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a:rPr lang="en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a:rPr lang="en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a:rPr lang="en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𝑧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83E6F3F7-AF4B-D54F-89F9-D7096AE19F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2001" y="2781478"/>
                <a:ext cx="2222403" cy="667042"/>
              </a:xfrm>
              <a:prstGeom prst="rect">
                <a:avLst/>
              </a:prstGeom>
              <a:blipFill>
                <a:blip r:embed="rId4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itle 1">
            <a:extLst>
              <a:ext uri="{FF2B5EF4-FFF2-40B4-BE49-F238E27FC236}">
                <a16:creationId xmlns:a16="http://schemas.microsoft.com/office/drawing/2014/main" id="{F5A71BBE-A4A6-FC41-AF5C-76EB6E644372}"/>
              </a:ext>
            </a:extLst>
          </p:cNvPr>
          <p:cNvSpPr txBox="1">
            <a:spLocks/>
          </p:cNvSpPr>
          <p:nvPr/>
        </p:nvSpPr>
        <p:spPr>
          <a:xfrm>
            <a:off x="2926780" y="3520088"/>
            <a:ext cx="532843" cy="487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/>
              <a:t>or </a:t>
            </a:r>
            <a:endParaRPr lang="en-CN" sz="2400" dirty="0"/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63B5A09B-ECE2-9649-BA4E-95BF076D9DF8}"/>
              </a:ext>
            </a:extLst>
          </p:cNvPr>
          <p:cNvSpPr txBox="1">
            <a:spLocks/>
          </p:cNvSpPr>
          <p:nvPr/>
        </p:nvSpPr>
        <p:spPr>
          <a:xfrm>
            <a:off x="2464328" y="5689425"/>
            <a:ext cx="1843483" cy="487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/>
              <a:t>gradient </a:t>
            </a:r>
            <a:endParaRPr lang="en-CN" sz="2400" dirty="0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B900C6BD-1B27-EE4C-900F-F952604522D4}"/>
              </a:ext>
            </a:extLst>
          </p:cNvPr>
          <p:cNvSpPr/>
          <p:nvPr/>
        </p:nvSpPr>
        <p:spPr>
          <a:xfrm>
            <a:off x="5597959" y="4023234"/>
            <a:ext cx="3217333" cy="1490133"/>
          </a:xfrm>
          <a:custGeom>
            <a:avLst/>
            <a:gdLst>
              <a:gd name="connsiteX0" fmla="*/ 0 w 3217333"/>
              <a:gd name="connsiteY0" fmla="*/ 1490133 h 1490133"/>
              <a:gd name="connsiteX1" fmla="*/ 1600200 w 3217333"/>
              <a:gd name="connsiteY1" fmla="*/ 279400 h 1490133"/>
              <a:gd name="connsiteX2" fmla="*/ 3217333 w 3217333"/>
              <a:gd name="connsiteY2" fmla="*/ 0 h 1490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17333" h="1490133">
                <a:moveTo>
                  <a:pt x="0" y="1490133"/>
                </a:moveTo>
                <a:cubicBezTo>
                  <a:pt x="531989" y="1008944"/>
                  <a:pt x="1063978" y="527755"/>
                  <a:pt x="1600200" y="279400"/>
                </a:cubicBezTo>
                <a:cubicBezTo>
                  <a:pt x="2136422" y="31045"/>
                  <a:pt x="2676877" y="15522"/>
                  <a:pt x="3217333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AB33E24B-0427-1A4D-8841-7326BD334D91}"/>
              </a:ext>
            </a:extLst>
          </p:cNvPr>
          <p:cNvSpPr/>
          <p:nvPr/>
        </p:nvSpPr>
        <p:spPr>
          <a:xfrm>
            <a:off x="5538879" y="3635694"/>
            <a:ext cx="3217333" cy="1490133"/>
          </a:xfrm>
          <a:custGeom>
            <a:avLst/>
            <a:gdLst>
              <a:gd name="connsiteX0" fmla="*/ 0 w 3217333"/>
              <a:gd name="connsiteY0" fmla="*/ 1490133 h 1490133"/>
              <a:gd name="connsiteX1" fmla="*/ 1600200 w 3217333"/>
              <a:gd name="connsiteY1" fmla="*/ 279400 h 1490133"/>
              <a:gd name="connsiteX2" fmla="*/ 3217333 w 3217333"/>
              <a:gd name="connsiteY2" fmla="*/ 0 h 1490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17333" h="1490133">
                <a:moveTo>
                  <a:pt x="0" y="1490133"/>
                </a:moveTo>
                <a:cubicBezTo>
                  <a:pt x="531989" y="1008944"/>
                  <a:pt x="1063978" y="527755"/>
                  <a:pt x="1600200" y="279400"/>
                </a:cubicBezTo>
                <a:cubicBezTo>
                  <a:pt x="2136422" y="31045"/>
                  <a:pt x="2676877" y="15522"/>
                  <a:pt x="3217333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A99111AE-63FB-E14B-89A1-734267509E05}"/>
              </a:ext>
            </a:extLst>
          </p:cNvPr>
          <p:cNvSpPr/>
          <p:nvPr/>
        </p:nvSpPr>
        <p:spPr>
          <a:xfrm>
            <a:off x="5597960" y="4458814"/>
            <a:ext cx="3217333" cy="1490133"/>
          </a:xfrm>
          <a:custGeom>
            <a:avLst/>
            <a:gdLst>
              <a:gd name="connsiteX0" fmla="*/ 0 w 3217333"/>
              <a:gd name="connsiteY0" fmla="*/ 1490133 h 1490133"/>
              <a:gd name="connsiteX1" fmla="*/ 1600200 w 3217333"/>
              <a:gd name="connsiteY1" fmla="*/ 279400 h 1490133"/>
              <a:gd name="connsiteX2" fmla="*/ 3217333 w 3217333"/>
              <a:gd name="connsiteY2" fmla="*/ 0 h 1490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17333" h="1490133">
                <a:moveTo>
                  <a:pt x="0" y="1490133"/>
                </a:moveTo>
                <a:cubicBezTo>
                  <a:pt x="531989" y="1008944"/>
                  <a:pt x="1063978" y="527755"/>
                  <a:pt x="1600200" y="279400"/>
                </a:cubicBezTo>
                <a:cubicBezTo>
                  <a:pt x="2136422" y="31045"/>
                  <a:pt x="2676877" y="15522"/>
                  <a:pt x="3217333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DA547A73-DC58-6147-92D7-E7083FE3E2D2}"/>
              </a:ext>
            </a:extLst>
          </p:cNvPr>
          <p:cNvSpPr/>
          <p:nvPr/>
        </p:nvSpPr>
        <p:spPr>
          <a:xfrm>
            <a:off x="5605538" y="4878685"/>
            <a:ext cx="3217333" cy="1490133"/>
          </a:xfrm>
          <a:custGeom>
            <a:avLst/>
            <a:gdLst>
              <a:gd name="connsiteX0" fmla="*/ 0 w 3217333"/>
              <a:gd name="connsiteY0" fmla="*/ 1490133 h 1490133"/>
              <a:gd name="connsiteX1" fmla="*/ 1600200 w 3217333"/>
              <a:gd name="connsiteY1" fmla="*/ 279400 h 1490133"/>
              <a:gd name="connsiteX2" fmla="*/ 3217333 w 3217333"/>
              <a:gd name="connsiteY2" fmla="*/ 0 h 1490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17333" h="1490133">
                <a:moveTo>
                  <a:pt x="0" y="1490133"/>
                </a:moveTo>
                <a:cubicBezTo>
                  <a:pt x="531989" y="1008944"/>
                  <a:pt x="1063978" y="527755"/>
                  <a:pt x="1600200" y="279400"/>
                </a:cubicBezTo>
                <a:cubicBezTo>
                  <a:pt x="2136422" y="31045"/>
                  <a:pt x="2676877" y="15522"/>
                  <a:pt x="3217333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26CA4E88-A0FA-8141-A3CB-0BF0B1441C3F}"/>
              </a:ext>
            </a:extLst>
          </p:cNvPr>
          <p:cNvSpPr/>
          <p:nvPr/>
        </p:nvSpPr>
        <p:spPr>
          <a:xfrm>
            <a:off x="5590380" y="3167782"/>
            <a:ext cx="3217333" cy="1490133"/>
          </a:xfrm>
          <a:custGeom>
            <a:avLst/>
            <a:gdLst>
              <a:gd name="connsiteX0" fmla="*/ 0 w 3217333"/>
              <a:gd name="connsiteY0" fmla="*/ 1490133 h 1490133"/>
              <a:gd name="connsiteX1" fmla="*/ 1600200 w 3217333"/>
              <a:gd name="connsiteY1" fmla="*/ 279400 h 1490133"/>
              <a:gd name="connsiteX2" fmla="*/ 3217333 w 3217333"/>
              <a:gd name="connsiteY2" fmla="*/ 0 h 1490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17333" h="1490133">
                <a:moveTo>
                  <a:pt x="0" y="1490133"/>
                </a:moveTo>
                <a:cubicBezTo>
                  <a:pt x="531989" y="1008944"/>
                  <a:pt x="1063978" y="527755"/>
                  <a:pt x="1600200" y="279400"/>
                </a:cubicBezTo>
                <a:cubicBezTo>
                  <a:pt x="2136422" y="31045"/>
                  <a:pt x="2676877" y="15522"/>
                  <a:pt x="3217333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A0D724D-D748-0144-93C8-19E841C5098D}"/>
                  </a:ext>
                </a:extLst>
              </p:cNvPr>
              <p:cNvSpPr/>
              <p:nvPr/>
            </p:nvSpPr>
            <p:spPr>
              <a:xfrm>
                <a:off x="8781963" y="3376480"/>
                <a:ext cx="11139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A0D724D-D748-0144-93C8-19E841C509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1963" y="3376480"/>
                <a:ext cx="1113959" cy="369332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3362239-4644-BE4B-9BCC-50A1E7515874}"/>
                  </a:ext>
                </a:extLst>
              </p:cNvPr>
              <p:cNvSpPr/>
              <p:nvPr/>
            </p:nvSpPr>
            <p:spPr>
              <a:xfrm>
                <a:off x="8799126" y="2935090"/>
                <a:ext cx="11139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3362239-4644-BE4B-9BCC-50A1E75158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9126" y="2935090"/>
                <a:ext cx="1113959" cy="369332"/>
              </a:xfrm>
              <a:prstGeom prst="rect">
                <a:avLst/>
              </a:prstGeom>
              <a:blipFill>
                <a:blip r:embed="rId6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EBA22D3-B3F0-8249-9D8F-46B72D40CD87}"/>
                  </a:ext>
                </a:extLst>
              </p:cNvPr>
              <p:cNvSpPr/>
              <p:nvPr/>
            </p:nvSpPr>
            <p:spPr>
              <a:xfrm>
                <a:off x="8790538" y="3815300"/>
                <a:ext cx="11139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EBA22D3-B3F0-8249-9D8F-46B72D40CD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0538" y="3815300"/>
                <a:ext cx="1113959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012BEBC-BF09-094C-975F-959033FF7E13}"/>
                  </a:ext>
                </a:extLst>
              </p:cNvPr>
              <p:cNvSpPr/>
              <p:nvPr/>
            </p:nvSpPr>
            <p:spPr>
              <a:xfrm>
                <a:off x="8790539" y="4229457"/>
                <a:ext cx="11139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012BEBC-BF09-094C-975F-959033FF7E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0539" y="4229457"/>
                <a:ext cx="1113959" cy="369332"/>
              </a:xfrm>
              <a:prstGeom prst="rect">
                <a:avLst/>
              </a:prstGeom>
              <a:blipFill>
                <a:blip r:embed="rId8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72EBFC7-7B40-B740-823E-C25903D1CD72}"/>
                  </a:ext>
                </a:extLst>
              </p:cNvPr>
              <p:cNvSpPr/>
              <p:nvPr/>
            </p:nvSpPr>
            <p:spPr>
              <a:xfrm>
                <a:off x="8802915" y="4688882"/>
                <a:ext cx="11139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72EBFC7-7B40-B740-823E-C25903D1CD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2915" y="4688882"/>
                <a:ext cx="1113959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0ED6C11-40A9-9C4E-B9D4-B1F5BEE6D61E}"/>
                  </a:ext>
                </a:extLst>
              </p:cNvPr>
              <p:cNvSpPr txBox="1"/>
              <p:nvPr/>
            </p:nvSpPr>
            <p:spPr>
              <a:xfrm>
                <a:off x="6486464" y="3203668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0ED6C11-40A9-9C4E-B9D4-B1F5BEE6D6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6464" y="3203668"/>
                <a:ext cx="48601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>
            <a:extLst>
              <a:ext uri="{FF2B5EF4-FFF2-40B4-BE49-F238E27FC236}">
                <a16:creationId xmlns:a16="http://schemas.microsoft.com/office/drawing/2014/main" id="{EF223661-66AD-C64A-8D04-9E431D77BE1A}"/>
              </a:ext>
            </a:extLst>
          </p:cNvPr>
          <p:cNvSpPr/>
          <p:nvPr/>
        </p:nvSpPr>
        <p:spPr>
          <a:xfrm>
            <a:off x="6637827" y="3609116"/>
            <a:ext cx="183288" cy="183288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552D19F-9829-9A4A-86D3-25510BB4F434}"/>
              </a:ext>
            </a:extLst>
          </p:cNvPr>
          <p:cNvCxnSpPr>
            <a:cxnSpLocks/>
            <a:stCxn id="22" idx="5"/>
          </p:cNvCxnSpPr>
          <p:nvPr/>
        </p:nvCxnSpPr>
        <p:spPr>
          <a:xfrm>
            <a:off x="6794273" y="3765562"/>
            <a:ext cx="404773" cy="72558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BD15C0D-CC31-174A-9D15-59EBF82E1B33}"/>
                  </a:ext>
                </a:extLst>
              </p:cNvPr>
              <p:cNvSpPr/>
              <p:nvPr/>
            </p:nvSpPr>
            <p:spPr>
              <a:xfrm>
                <a:off x="6984905" y="4450119"/>
                <a:ext cx="103265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BD15C0D-CC31-174A-9D15-59EBF82E1B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4905" y="4450119"/>
                <a:ext cx="1032655" cy="461665"/>
              </a:xfrm>
              <a:prstGeom prst="rect">
                <a:avLst/>
              </a:prstGeom>
              <a:blipFill>
                <a:blip r:embed="rId11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itle 1">
            <a:extLst>
              <a:ext uri="{FF2B5EF4-FFF2-40B4-BE49-F238E27FC236}">
                <a16:creationId xmlns:a16="http://schemas.microsoft.com/office/drawing/2014/main" id="{6E34C082-394A-6842-9ABA-74608AE87EC8}"/>
              </a:ext>
            </a:extLst>
          </p:cNvPr>
          <p:cNvSpPr txBox="1">
            <a:spLocks/>
          </p:cNvSpPr>
          <p:nvPr/>
        </p:nvSpPr>
        <p:spPr>
          <a:xfrm>
            <a:off x="5206727" y="5755669"/>
            <a:ext cx="5101389" cy="48785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000" dirty="0"/>
              <a:t>Gradient is the steepest direction for increasing </a:t>
            </a:r>
            <a:r>
              <a:rPr lang="en-US" altLang="zh-CN" sz="2000" i="1" dirty="0"/>
              <a:t>f</a:t>
            </a:r>
            <a:r>
              <a:rPr lang="en-US" altLang="zh-CN" sz="2000" dirty="0"/>
              <a:t>. It’s perpendicular to the </a:t>
            </a:r>
            <a:r>
              <a:rPr lang="en-US" altLang="zh-CN" sz="2000" dirty="0" err="1"/>
              <a:t>isosurface</a:t>
            </a:r>
            <a:r>
              <a:rPr lang="en-US" altLang="zh-CN" sz="2000" dirty="0"/>
              <a:t>.</a:t>
            </a:r>
            <a:endParaRPr lang="en-CN" sz="2000" dirty="0"/>
          </a:p>
        </p:txBody>
      </p:sp>
    </p:spTree>
    <p:extLst>
      <p:ext uri="{BB962C8B-B14F-4D97-AF65-F5344CB8AC3E}">
        <p14:creationId xmlns:p14="http://schemas.microsoft.com/office/powerpoint/2010/main" val="402437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" grpId="0"/>
      <p:bldP spid="36" grpId="0"/>
      <p:bldP spid="37" grpId="0"/>
      <p:bldP spid="38" grpId="0"/>
      <p:bldP spid="3" grpId="0" animBg="1"/>
      <p:bldP spid="12" grpId="0" animBg="1"/>
      <p:bldP spid="13" grpId="0" animBg="1"/>
      <p:bldP spid="14" grpId="0" animBg="1"/>
      <p:bldP spid="15" grpId="0" animBg="1"/>
      <p:bldP spid="7" grpId="0"/>
      <p:bldP spid="17" grpId="0"/>
      <p:bldP spid="18" grpId="0"/>
      <p:bldP spid="19" grpId="0"/>
      <p:bldP spid="20" grpId="0"/>
      <p:bldP spid="21" grpId="0"/>
      <p:bldP spid="22" grpId="0" animBg="1"/>
      <p:bldP spid="11" grpId="0"/>
      <p:bldP spid="2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4C2643E0-FEFB-4A46-9782-341B6D8EE6A3}"/>
              </a:ext>
            </a:extLst>
          </p:cNvPr>
          <p:cNvSpPr/>
          <p:nvPr/>
        </p:nvSpPr>
        <p:spPr>
          <a:xfrm>
            <a:off x="903736" y="2985571"/>
            <a:ext cx="3779322" cy="204059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585F81-06D9-4141-AF43-393666E1C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6B15-CD18-AD48-B4A6-8B862AAA934E}" type="slidenum">
              <a:rPr kumimoji="1" lang="zh-CN" altLang="en-US" smtClean="0"/>
              <a:t>43</a:t>
            </a:fld>
            <a:endParaRPr kumimoji="1" lang="zh-CN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2320045-E404-D540-8B0D-0A5D6E3F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42" y="18255"/>
            <a:ext cx="11703178" cy="1325563"/>
          </a:xfrm>
        </p:spPr>
        <p:txBody>
          <a:bodyPr/>
          <a:lstStyle/>
          <a:p>
            <a:r>
              <a:rPr lang="en-CN" b="1" dirty="0"/>
              <a:t>Basic Concepts: 1st-Order Derivatives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itle 1">
                <a:extLst>
                  <a:ext uri="{FF2B5EF4-FFF2-40B4-BE49-F238E27FC236}">
                    <a16:creationId xmlns:a16="http://schemas.microsoft.com/office/drawing/2014/main" id="{159733F7-25A8-8F40-8439-65E8FB6F4C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6107" y="1135319"/>
                <a:ext cx="10839785" cy="187662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zh-CN" sz="2400" dirty="0"/>
                  <a:t>If </a:t>
                </a:r>
                <a14:m>
                  <m:oMath xmlns:m="http://schemas.openxmlformats.org/officeDocument/2006/math">
                    <m:r>
                      <a:rPr lang="en-US" altLang="zh-CN" sz="2400" b="1">
                        <a:latin typeface="Cambria Math" panose="02040503050406030204" pitchFamily="18" charset="0"/>
                      </a:rPr>
                      <m:t>𝐟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altLang="zh-CN" sz="24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d>
                          </m:e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d>
                          </m:e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en-US" altLang="zh-CN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𝐑</m:t>
                        </m:r>
                      </m:e>
                      <m:sup>
                        <m:r>
                          <a:rPr lang="en-US" altLang="zh-CN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CN" sz="2400" dirty="0"/>
                  <a:t>, then:</a:t>
                </a:r>
              </a:p>
            </p:txBody>
          </p:sp>
        </mc:Choice>
        <mc:Fallback xmlns="">
          <p:sp>
            <p:nvSpPr>
              <p:cNvPr id="24" name="Title 1">
                <a:extLst>
                  <a:ext uri="{FF2B5EF4-FFF2-40B4-BE49-F238E27FC236}">
                    <a16:creationId xmlns:a16="http://schemas.microsoft.com/office/drawing/2014/main" id="{159733F7-25A8-8F40-8439-65E8FB6F4C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107" y="1135319"/>
                <a:ext cx="10839785" cy="1876624"/>
              </a:xfrm>
              <a:prstGeom prst="rect">
                <a:avLst/>
              </a:prstGeom>
              <a:blipFill>
                <a:blip r:embed="rId2"/>
                <a:stretch>
                  <a:fillRect l="-93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EC3E5A4-382C-9E4D-9DA7-23E9AF85C3AF}"/>
                  </a:ext>
                </a:extLst>
              </p:cNvPr>
              <p:cNvSpPr/>
              <p:nvPr/>
            </p:nvSpPr>
            <p:spPr>
              <a:xfrm>
                <a:off x="903736" y="3016915"/>
                <a:ext cx="3758721" cy="16968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𝐉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𝐟</m:t>
                          </m:r>
                        </m:num>
                        <m:den>
                          <m:r>
                            <a:rPr lang="en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𝐱</m:t>
                          </m:r>
                        </m:den>
                      </m:f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box>
                                  <m:box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altLang="zh-CN" sz="24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24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num>
                                      <m:den>
                                        <m:r>
                                          <a:rPr lang="en-US" altLang="zh-CN" sz="24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  <m:e>
                                <m:box>
                                  <m:box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altLang="zh-CN" sz="24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24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num>
                                      <m:den>
                                        <m:r>
                                          <a:rPr lang="en-US" altLang="zh-CN" sz="24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  <m:e>
                                <m:box>
                                  <m:box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altLang="zh-CN" sz="24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num>
                                      <m:den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mr>
                            <m:mr>
                              <m:e>
                                <m:box>
                                  <m:box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altLang="zh-CN" sz="24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num>
                                      <m:den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  <m:e>
                                <m:box>
                                  <m:box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altLang="zh-CN" sz="24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num>
                                      <m:den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  <m:e>
                                <m:box>
                                  <m:box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altLang="zh-CN" sz="24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num>
                                      <m:den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mr>
                            <m:mr>
                              <m:e>
                                <m:box>
                                  <m:box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altLang="zh-CN" sz="24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num>
                                      <m:den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  <m:e>
                                <m:box>
                                  <m:box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altLang="zh-CN" sz="24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num>
                                      <m:den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  <m:e>
                                <m:box>
                                  <m:box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altLang="zh-CN" sz="24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num>
                                      <m:den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EC3E5A4-382C-9E4D-9DA7-23E9AF85C3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736" y="3016915"/>
                <a:ext cx="3758721" cy="1696811"/>
              </a:xfrm>
              <a:prstGeom prst="rect">
                <a:avLst/>
              </a:prstGeom>
              <a:blipFill>
                <a:blip r:embed="rId3"/>
                <a:stretch>
                  <a:fillRect b="-74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itle 1">
            <a:extLst>
              <a:ext uri="{FF2B5EF4-FFF2-40B4-BE49-F238E27FC236}">
                <a16:creationId xmlns:a16="http://schemas.microsoft.com/office/drawing/2014/main" id="{63B5A09B-ECE2-9649-BA4E-95BF076D9DF8}"/>
              </a:ext>
            </a:extLst>
          </p:cNvPr>
          <p:cNvSpPr txBox="1">
            <a:spLocks/>
          </p:cNvSpPr>
          <p:nvPr/>
        </p:nvSpPr>
        <p:spPr>
          <a:xfrm>
            <a:off x="2155136" y="4615345"/>
            <a:ext cx="1843483" cy="487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/>
              <a:t>Jacobian </a:t>
            </a:r>
            <a:endParaRPr lang="en-CN" sz="24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CDD79AA-B9D5-3A4F-A67F-0561492A8BF6}"/>
              </a:ext>
            </a:extLst>
          </p:cNvPr>
          <p:cNvSpPr/>
          <p:nvPr/>
        </p:nvSpPr>
        <p:spPr>
          <a:xfrm>
            <a:off x="5190684" y="3439168"/>
            <a:ext cx="2758020" cy="110492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CA4AE15-780F-534D-9E8C-63FDBF646E9E}"/>
                  </a:ext>
                </a:extLst>
              </p:cNvPr>
              <p:cNvSpPr/>
              <p:nvPr/>
            </p:nvSpPr>
            <p:spPr>
              <a:xfrm>
                <a:off x="5208417" y="3439169"/>
                <a:ext cx="2640595" cy="5915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altLang="zh-C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CN" sz="2400" b="1">
                          <a:latin typeface="Cambria Math" panose="02040503050406030204" pitchFamily="18" charset="0"/>
                        </a:rPr>
                        <m:t>𝐟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box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box>
                        <m:box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num>
                            <m:den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box>
                      <m:r>
                        <m:rPr>
                          <m:nor/>
                        </m:rPr>
                        <a:rPr lang="en-US" altLang="zh-CN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box>
                        <m:box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num>
                            <m:den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CA4AE15-780F-534D-9E8C-63FDBF646E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8417" y="3439169"/>
                <a:ext cx="2640595" cy="591509"/>
              </a:xfrm>
              <a:prstGeom prst="rect">
                <a:avLst/>
              </a:prstGeom>
              <a:blipFill>
                <a:blip r:embed="rId4"/>
                <a:stretch>
                  <a:fillRect b="-208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>
            <a:extLst>
              <a:ext uri="{FF2B5EF4-FFF2-40B4-BE49-F238E27FC236}">
                <a16:creationId xmlns:a16="http://schemas.microsoft.com/office/drawing/2014/main" id="{90C9A0D6-3E4A-4A47-B0B6-29312C99A321}"/>
              </a:ext>
            </a:extLst>
          </p:cNvPr>
          <p:cNvSpPr txBox="1">
            <a:spLocks/>
          </p:cNvSpPr>
          <p:nvPr/>
        </p:nvSpPr>
        <p:spPr>
          <a:xfrm>
            <a:off x="5736644" y="4115764"/>
            <a:ext cx="1843483" cy="487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/>
              <a:t>Divergence </a:t>
            </a:r>
            <a:endParaRPr lang="en-CN" sz="24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BD981D1-1440-C24E-9890-58465E6BBB9E}"/>
              </a:ext>
            </a:extLst>
          </p:cNvPr>
          <p:cNvSpPr/>
          <p:nvPr/>
        </p:nvSpPr>
        <p:spPr>
          <a:xfrm>
            <a:off x="8516756" y="2985572"/>
            <a:ext cx="2516767" cy="204059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2F53E2A0-DE1E-014C-98F0-CC76D7802B57}"/>
                  </a:ext>
                </a:extLst>
              </p:cNvPr>
              <p:cNvSpPr/>
              <p:nvPr/>
            </p:nvSpPr>
            <p:spPr>
              <a:xfrm>
                <a:off x="8719601" y="3053071"/>
                <a:ext cx="2155205" cy="14948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altLang="zh-C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CN" sz="2400" b="1">
                          <a:latin typeface="Cambria Math" panose="02040503050406030204" pitchFamily="18" charset="0"/>
                        </a:rPr>
                        <m:t>𝐟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box>
                                <m:box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h</m:t>
                                      </m:r>
                                    </m:num>
                                    <m:den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den>
                                  </m:f>
                                </m:e>
                              </m:box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box>
                                <m:box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𝑔</m:t>
                                      </m:r>
                                    </m:num>
                                    <m:den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den>
                                  </m:f>
                                </m:e>
                              </m:box>
                            </m:e>
                            <m:e>
                              <m:box>
                                <m:boxPr>
                                  <m:ctrlPr>
                                    <a:rPr lang="en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C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</m:num>
                                    <m:den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den>
                                  </m:f>
                                </m:e>
                              </m:box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box>
                                <m:box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h</m:t>
                                      </m:r>
                                    </m:num>
                                    <m:den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box>
                            </m:e>
                            <m:e>
                              <m:box>
                                <m:boxPr>
                                  <m:ctrlPr>
                                    <a:rPr lang="en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C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𝑔</m:t>
                                      </m:r>
                                    </m:num>
                                    <m:den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box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box>
                                <m:box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</m:num>
                                    <m:den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den>
                                  </m:f>
                                </m:e>
                              </m:box>
                            </m:e>
                          </m:eqArr>
                        </m:e>
                      </m:d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2F53E2A0-DE1E-014C-98F0-CC76D7802B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9601" y="3053071"/>
                <a:ext cx="2155205" cy="14948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itle 1">
            <a:extLst>
              <a:ext uri="{FF2B5EF4-FFF2-40B4-BE49-F238E27FC236}">
                <a16:creationId xmlns:a16="http://schemas.microsoft.com/office/drawing/2014/main" id="{19748246-55FB-9543-8872-220231536F9C}"/>
              </a:ext>
            </a:extLst>
          </p:cNvPr>
          <p:cNvSpPr txBox="1">
            <a:spLocks/>
          </p:cNvSpPr>
          <p:nvPr/>
        </p:nvSpPr>
        <p:spPr>
          <a:xfrm>
            <a:off x="9510317" y="4615345"/>
            <a:ext cx="1843483" cy="487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/>
              <a:t>Curl </a:t>
            </a:r>
            <a:endParaRPr lang="en-CN" sz="2400" dirty="0"/>
          </a:p>
        </p:txBody>
      </p:sp>
    </p:spTree>
    <p:extLst>
      <p:ext uri="{BB962C8B-B14F-4D97-AF65-F5344CB8AC3E}">
        <p14:creationId xmlns:p14="http://schemas.microsoft.com/office/powerpoint/2010/main" val="7225644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4C2643E0-FEFB-4A46-9782-341B6D8EE6A3}"/>
              </a:ext>
            </a:extLst>
          </p:cNvPr>
          <p:cNvSpPr/>
          <p:nvPr/>
        </p:nvSpPr>
        <p:spPr>
          <a:xfrm>
            <a:off x="6677303" y="2143760"/>
            <a:ext cx="4594921" cy="232611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585F81-06D9-4141-AF43-393666E1C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6B15-CD18-AD48-B4A6-8B862AAA934E}" type="slidenum">
              <a:rPr kumimoji="1" lang="zh-CN" altLang="en-US" smtClean="0"/>
              <a:t>44</a:t>
            </a:fld>
            <a:endParaRPr kumimoji="1" lang="zh-CN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2320045-E404-D540-8B0D-0A5D6E3F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42" y="18255"/>
            <a:ext cx="11703178" cy="1325563"/>
          </a:xfrm>
        </p:spPr>
        <p:txBody>
          <a:bodyPr/>
          <a:lstStyle/>
          <a:p>
            <a:r>
              <a:rPr lang="en-CN" b="1" dirty="0"/>
              <a:t>Basic Concepts: 2nd-Order Derivatives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itle 1">
                <a:extLst>
                  <a:ext uri="{FF2B5EF4-FFF2-40B4-BE49-F238E27FC236}">
                    <a16:creationId xmlns:a16="http://schemas.microsoft.com/office/drawing/2014/main" id="{159733F7-25A8-8F40-8439-65E8FB6F4C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2089" y="1223035"/>
                <a:ext cx="10839785" cy="137827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zh-CN" sz="2400" dirty="0"/>
                  <a:t>If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altLang="zh-C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zh-CN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𝐑</m:t>
                    </m:r>
                  </m:oMath>
                </a14:m>
                <a:r>
                  <a:rPr lang="en-CN" sz="2400" dirty="0"/>
                  <a:t>, then:</a:t>
                </a:r>
              </a:p>
              <a:p>
                <a:endParaRPr lang="en-CN" sz="2400" dirty="0"/>
              </a:p>
            </p:txBody>
          </p:sp>
        </mc:Choice>
        <mc:Fallback xmlns="">
          <p:sp>
            <p:nvSpPr>
              <p:cNvPr id="24" name="Title 1">
                <a:extLst>
                  <a:ext uri="{FF2B5EF4-FFF2-40B4-BE49-F238E27FC236}">
                    <a16:creationId xmlns:a16="http://schemas.microsoft.com/office/drawing/2014/main" id="{159733F7-25A8-8F40-8439-65E8FB6F4C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089" y="1223035"/>
                <a:ext cx="10839785" cy="1378279"/>
              </a:xfrm>
              <a:prstGeom prst="rect">
                <a:avLst/>
              </a:prstGeom>
              <a:blipFill>
                <a:blip r:embed="rId2"/>
                <a:stretch>
                  <a:fillRect l="-81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EC3E5A4-382C-9E4D-9DA7-23E9AF85C3AF}"/>
                  </a:ext>
                </a:extLst>
              </p:cNvPr>
              <p:cNvSpPr/>
              <p:nvPr/>
            </p:nvSpPr>
            <p:spPr>
              <a:xfrm>
                <a:off x="6961436" y="2569013"/>
                <a:ext cx="30753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altLang="zh-C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4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EC3E5A4-382C-9E4D-9DA7-23E9AF85C3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1436" y="2569013"/>
                <a:ext cx="3075329" cy="461665"/>
              </a:xfrm>
              <a:prstGeom prst="rect">
                <a:avLst/>
              </a:prstGeom>
              <a:blipFill>
                <a:blip r:embed="rId3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itle 1">
            <a:extLst>
              <a:ext uri="{FF2B5EF4-FFF2-40B4-BE49-F238E27FC236}">
                <a16:creationId xmlns:a16="http://schemas.microsoft.com/office/drawing/2014/main" id="{63B5A09B-ECE2-9649-BA4E-95BF076D9DF8}"/>
              </a:ext>
            </a:extLst>
          </p:cNvPr>
          <p:cNvSpPr txBox="1">
            <a:spLocks/>
          </p:cNvSpPr>
          <p:nvPr/>
        </p:nvSpPr>
        <p:spPr>
          <a:xfrm>
            <a:off x="8053021" y="3969250"/>
            <a:ext cx="1843483" cy="487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2400" dirty="0"/>
              <a:t>Laplacian </a:t>
            </a:r>
            <a:endParaRPr lang="en-CN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7ACE0F-F581-504B-B184-4DEA933ED895}"/>
              </a:ext>
            </a:extLst>
          </p:cNvPr>
          <p:cNvSpPr/>
          <p:nvPr/>
        </p:nvSpPr>
        <p:spPr>
          <a:xfrm>
            <a:off x="915542" y="2143760"/>
            <a:ext cx="5472911" cy="232611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EDE3599-01FA-B34B-8162-4B01AC3CA67D}"/>
                  </a:ext>
                </a:extLst>
              </p:cNvPr>
              <p:cNvSpPr/>
              <p:nvPr/>
            </p:nvSpPr>
            <p:spPr>
              <a:xfrm>
                <a:off x="1117868" y="2233930"/>
                <a:ext cx="5044266" cy="18131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𝐇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𝐉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box>
                                  <m:box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altLang="zh-CN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altLang="zh-CN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CN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num>
                                      <m:den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p>
                                          <m:sSupPr>
                                            <m:ctrlPr>
                                              <a:rPr lang="en-US" altLang="zh-CN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CN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box>
                              </m:e>
                              <m:e>
                                <m:box>
                                  <m:box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altLang="zh-CN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altLang="zh-CN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CN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num>
                                      <m:den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  <m:e>
                                <m:box>
                                  <m:box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altLang="zh-CN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altLang="zh-CN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CN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num>
                                      <m:den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mr>
                            <m:mr>
                              <m:e>
                                <m:box>
                                  <m:box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altLang="zh-CN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altLang="zh-CN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CN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num>
                                      <m:den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  <m:e>
                                <m:box>
                                  <m:box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altLang="zh-CN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altLang="zh-CN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CN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num>
                                      <m:den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p>
                                          <m:sSupPr>
                                            <m:ctrlPr>
                                              <a:rPr lang="en-US" altLang="zh-CN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CN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box>
                              </m:e>
                              <m:e>
                                <m:box>
                                  <m:box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altLang="zh-CN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altLang="zh-CN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CN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num>
                                      <m:den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mr>
                            <m:mr>
                              <m:e>
                                <m:box>
                                  <m:box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altLang="zh-CN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altLang="zh-CN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CN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num>
                                      <m:den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  <m:e>
                                <m:box>
                                  <m:box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altLang="zh-CN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altLang="zh-CN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CN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num>
                                      <m:den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  <m:e>
                                <m:box>
                                  <m:box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altLang="zh-CN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altLang="zh-CN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CN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num>
                                      <m:den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p>
                                          <m:sSupPr>
                                            <m:ctrlPr>
                                              <a:rPr lang="en-US" altLang="zh-CN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CN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box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EDE3599-01FA-B34B-8162-4B01AC3CA6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868" y="2233930"/>
                <a:ext cx="5044266" cy="1813189"/>
              </a:xfrm>
              <a:prstGeom prst="rect">
                <a:avLst/>
              </a:prstGeom>
              <a:blipFill>
                <a:blip r:embed="rId4"/>
                <a:stretch>
                  <a:fillRect b="-69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itle 1">
            <a:extLst>
              <a:ext uri="{FF2B5EF4-FFF2-40B4-BE49-F238E27FC236}">
                <a16:creationId xmlns:a16="http://schemas.microsoft.com/office/drawing/2014/main" id="{EC0C8014-14E9-3A46-A8D3-7259EC71BEA5}"/>
              </a:ext>
            </a:extLst>
          </p:cNvPr>
          <p:cNvSpPr txBox="1">
            <a:spLocks/>
          </p:cNvSpPr>
          <p:nvPr/>
        </p:nvSpPr>
        <p:spPr>
          <a:xfrm>
            <a:off x="2679455" y="3982014"/>
            <a:ext cx="1843483" cy="487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2400" dirty="0"/>
              <a:t>Hessian </a:t>
            </a:r>
            <a:endParaRPr lang="en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FA194C1-17D6-DA41-B7F3-86A9309A17B8}"/>
                  </a:ext>
                </a:extLst>
              </p:cNvPr>
              <p:cNvSpPr/>
              <p:nvPr/>
            </p:nvSpPr>
            <p:spPr>
              <a:xfrm>
                <a:off x="7538970" y="3030678"/>
                <a:ext cx="3395673" cy="6427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altLang="zh-CN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box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box>
                        <m:box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box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box>
                        <m:box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box>
                    </m:oMath>
                  </m:oMathPara>
                </a14:m>
                <a:endParaRPr lang="en-US" altLang="zh-CN" sz="24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FA194C1-17D6-DA41-B7F3-86A9309A17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8970" y="3030678"/>
                <a:ext cx="3395673" cy="642740"/>
              </a:xfrm>
              <a:prstGeom prst="rect">
                <a:avLst/>
              </a:prstGeom>
              <a:blipFill>
                <a:blip r:embed="rId5"/>
                <a:stretch>
                  <a:fillRect b="-576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82203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EBCC4-5978-284A-BD39-44A8FB70E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CN" b="1" dirty="0"/>
              <a:t>Quiz: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C6AD3D-327F-F94E-BBB2-7FC5CDE1E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6B15-CD18-AD48-B4A6-8B862AAA934E}" type="slidenum">
              <a:rPr kumimoji="1" lang="zh-CN" altLang="en-US" smtClean="0"/>
              <a:t>45</a:t>
            </a:fld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C49D636-3A96-8144-97C8-B2D98B04D8A2}"/>
                  </a:ext>
                </a:extLst>
              </p:cNvPr>
              <p:cNvSpPr txBox="1"/>
              <p:nvPr/>
            </p:nvSpPr>
            <p:spPr>
              <a:xfrm>
                <a:off x="1348465" y="1625831"/>
                <a:ext cx="5086756" cy="5484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d>
                          <m:dPr>
                            <m:begChr m:val="‖"/>
                            <m:endChr m:val="‖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𝐱</m:t>
                        </m:r>
                      </m:den>
                    </m:f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CN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C49D636-3A96-8144-97C8-B2D98B04D8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465" y="1625831"/>
                <a:ext cx="5086756" cy="548420"/>
              </a:xfrm>
              <a:prstGeom prst="rect">
                <a:avLst/>
              </a:prstGeom>
              <a:blipFill>
                <a:blip r:embed="rId3"/>
                <a:stretch>
                  <a:fillRect l="-1746" b="-1363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BCB5953-F9E9-E144-B89C-E40EC963083D}"/>
              </a:ext>
            </a:extLst>
          </p:cNvPr>
          <p:cNvCxnSpPr>
            <a:cxnSpLocks/>
          </p:cNvCxnSpPr>
          <p:nvPr/>
        </p:nvCxnSpPr>
        <p:spPr>
          <a:xfrm>
            <a:off x="5258566" y="3540341"/>
            <a:ext cx="67487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CE51F02-7514-4B40-AD6D-A9ED3D53A67D}"/>
              </a:ext>
            </a:extLst>
          </p:cNvPr>
          <p:cNvCxnSpPr>
            <a:cxnSpLocks/>
          </p:cNvCxnSpPr>
          <p:nvPr/>
        </p:nvCxnSpPr>
        <p:spPr>
          <a:xfrm>
            <a:off x="5604006" y="3540341"/>
            <a:ext cx="0" cy="71669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1978336-7E52-5E40-8462-3350B2605BAE}"/>
                  </a:ext>
                </a:extLst>
              </p:cNvPr>
              <p:cNvSpPr txBox="1"/>
              <p:nvPr/>
            </p:nvSpPr>
            <p:spPr>
              <a:xfrm>
                <a:off x="4419602" y="4360248"/>
                <a:ext cx="6095998" cy="72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box>
                      <m:box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sup>
                                </m:sSup>
                                <m:r>
                                  <a:rPr lang="en-US" sz="2400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d>
                          </m:num>
                          <m:den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num>
                          <m:den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den>
                        </m:f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box>
                          <m:box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mr>
                                </m:m>
                              </m:e>
                            </m:d>
                          </m:e>
                        </m:box>
                      </m:e>
                    </m:box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</m:oMath>
                </a14:m>
                <a:endParaRPr lang="en-CN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1978336-7E52-5E40-8462-3350B2605B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2" y="4360248"/>
                <a:ext cx="6095998" cy="720000"/>
              </a:xfrm>
              <a:prstGeom prst="rect">
                <a:avLst/>
              </a:prstGeom>
              <a:blipFill>
                <a:blip r:embed="rId4"/>
                <a:stretch>
                  <a:fillRect b="-169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59FF6DD-F808-5F49-AD72-480E9998C5CD}"/>
                  </a:ext>
                </a:extLst>
              </p:cNvPr>
              <p:cNvSpPr txBox="1"/>
              <p:nvPr/>
            </p:nvSpPr>
            <p:spPr>
              <a:xfrm>
                <a:off x="1323065" y="2728503"/>
                <a:ext cx="8659135" cy="6753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d>
                          <m:dPr>
                            <m:begChr m:val="‖"/>
                            <m:endChr m:val="‖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𝐱</m:t>
                        </m:r>
                      </m:den>
                    </m:f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sup>
                                </m:sSup>
                                <m:r>
                                  <a:rPr lang="en-US" sz="2400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d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1/2</m:t>
                            </m:r>
                          </m:sup>
                        </m:sSup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𝐱</m:t>
                        </m:r>
                      </m:den>
                    </m:f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sup>
                                </m:sSup>
                                <m:r>
                                  <a:rPr lang="en-US" sz="2400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1/2</m:t>
                            </m:r>
                          </m:sup>
                        </m:sSup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sup>
                                </m:sSup>
                                <m:r>
                                  <a:rPr lang="en-US" sz="2400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d>
                          </m:num>
                          <m:den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den>
                        </m:f>
                      </m:e>
                    </m:box>
                  </m:oMath>
                </a14:m>
                <a:endParaRPr lang="en-CN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59FF6DD-F808-5F49-AD72-480E9998C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065" y="2728503"/>
                <a:ext cx="8659135" cy="675313"/>
              </a:xfrm>
              <a:prstGeom prst="rect">
                <a:avLst/>
              </a:prstGeom>
              <a:blipFill>
                <a:blip r:embed="rId5"/>
                <a:stretch>
                  <a:fillRect l="-1025" t="-1887" b="-1132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277DF06-EAF9-AE47-806E-E78B270E139C}"/>
                  </a:ext>
                </a:extLst>
              </p:cNvPr>
              <p:cNvSpPr/>
              <p:nvPr/>
            </p:nvSpPr>
            <p:spPr>
              <a:xfrm>
                <a:off x="5841301" y="2649713"/>
                <a:ext cx="2666949" cy="8906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d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p>
                            </m:num>
                            <m:den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d>
                            </m:den>
                          </m:f>
                        </m:e>
                      </m:box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277DF06-EAF9-AE47-806E-E78B270E13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1301" y="2649713"/>
                <a:ext cx="2666949" cy="8906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998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85EAD0A-F2A2-2841-9057-5D5F9CCEEC78}"/>
              </a:ext>
            </a:extLst>
          </p:cNvPr>
          <p:cNvSpPr/>
          <p:nvPr/>
        </p:nvSpPr>
        <p:spPr>
          <a:xfrm>
            <a:off x="9388192" y="1006530"/>
            <a:ext cx="1563488" cy="75187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pic>
        <p:nvPicPr>
          <p:cNvPr id="44034" name="Picture 2" descr="Consider the mass-spring system shown in the figure below. The mass m is  supported by a spring of stiffness k and is excited by a dynamic force f (  t ) . (">
            <a:extLst>
              <a:ext uri="{FF2B5EF4-FFF2-40B4-BE49-F238E27FC236}">
                <a16:creationId xmlns:a16="http://schemas.microsoft.com/office/drawing/2014/main" id="{A0FFD74D-2549-8A41-9B66-FDFE99725D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" t="46108" r="50000" b="29476"/>
          <a:stretch/>
        </p:blipFill>
        <p:spPr bwMode="auto">
          <a:xfrm rot="19018128">
            <a:off x="563610" y="3117605"/>
            <a:ext cx="2514283" cy="45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2EBCC4-5978-284A-BD39-44A8FB70E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CN" b="1" dirty="0"/>
              <a:t>Example: A Spring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C6AD3D-327F-F94E-BBB2-7FC5CDE1E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6B15-CD18-AD48-B4A6-8B862AAA934E}" type="slidenum">
              <a:rPr kumimoji="1" lang="zh-CN" altLang="en-US" smtClean="0"/>
              <a:t>46</a:t>
            </a:fld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8BB1C15-790E-BC44-B9F9-D19E2A9CF25A}"/>
                  </a:ext>
                </a:extLst>
              </p:cNvPr>
              <p:cNvSpPr txBox="1"/>
              <p:nvPr/>
            </p:nvSpPr>
            <p:spPr>
              <a:xfrm>
                <a:off x="2585906" y="2534760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8BB1C15-790E-BC44-B9F9-D19E2A9CF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5906" y="2534760"/>
                <a:ext cx="48601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0758B7CF-35A1-844B-B71B-62B3F7635DAF}"/>
              </a:ext>
            </a:extLst>
          </p:cNvPr>
          <p:cNvSpPr/>
          <p:nvPr/>
        </p:nvSpPr>
        <p:spPr>
          <a:xfrm>
            <a:off x="2712996" y="2353277"/>
            <a:ext cx="183288" cy="183288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BB1298A-B1B3-2341-8C46-C7954DA030DA}"/>
              </a:ext>
            </a:extLst>
          </p:cNvPr>
          <p:cNvSpPr/>
          <p:nvPr/>
        </p:nvSpPr>
        <p:spPr>
          <a:xfrm>
            <a:off x="745219" y="4185772"/>
            <a:ext cx="183288" cy="183288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>
              <a:solidFill>
                <a:schemeClr val="accent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BCEA1CC-DEB6-2F4F-A826-E8B2537BD153}"/>
                  </a:ext>
                </a:extLst>
              </p:cNvPr>
              <p:cNvSpPr txBox="1"/>
              <p:nvPr/>
            </p:nvSpPr>
            <p:spPr>
              <a:xfrm>
                <a:off x="593856" y="4369060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𝐨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BCEA1CC-DEB6-2F4F-A826-E8B2537BD1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856" y="4369060"/>
                <a:ext cx="486013" cy="369332"/>
              </a:xfrm>
              <a:prstGeom prst="rect">
                <a:avLst/>
              </a:prstGeom>
              <a:blipFill>
                <a:blip r:embed="rId4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3F01CDA-0F9F-9D43-B2AC-46A712DA88AF}"/>
                  </a:ext>
                </a:extLst>
              </p:cNvPr>
              <p:cNvSpPr txBox="1"/>
              <p:nvPr/>
            </p:nvSpPr>
            <p:spPr>
              <a:xfrm rot="18916799">
                <a:off x="678191" y="2792228"/>
                <a:ext cx="171290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sz="2400" dirty="0"/>
                  <a:t>Rest length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CN" sz="2400" i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3F01CDA-0F9F-9D43-B2AC-46A712DA8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916799">
                <a:off x="678191" y="2792228"/>
                <a:ext cx="1712909" cy="369332"/>
              </a:xfrm>
              <a:prstGeom prst="rect">
                <a:avLst/>
              </a:prstGeom>
              <a:blipFill>
                <a:blip r:embed="rId5"/>
                <a:stretch>
                  <a:fillRect l="-12712" r="-4237" b="-1709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itle 1">
            <a:extLst>
              <a:ext uri="{FF2B5EF4-FFF2-40B4-BE49-F238E27FC236}">
                <a16:creationId xmlns:a16="http://schemas.microsoft.com/office/drawing/2014/main" id="{A019E065-A66A-E445-93B6-3E0503070245}"/>
              </a:ext>
            </a:extLst>
          </p:cNvPr>
          <p:cNvSpPr txBox="1">
            <a:spLocks/>
          </p:cNvSpPr>
          <p:nvPr/>
        </p:nvSpPr>
        <p:spPr>
          <a:xfrm>
            <a:off x="3511773" y="1412443"/>
            <a:ext cx="1843483" cy="487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/>
              <a:t>Energy: </a:t>
            </a:r>
            <a:endParaRPr lang="en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B69F600-4260-C746-90E5-6EAF72182AC3}"/>
                  </a:ext>
                </a:extLst>
              </p:cNvPr>
              <p:cNvSpPr txBox="1"/>
              <p:nvPr/>
            </p:nvSpPr>
            <p:spPr>
              <a:xfrm>
                <a:off x="3384683" y="1738087"/>
                <a:ext cx="3837075" cy="6991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1"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box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B69F600-4260-C746-90E5-6EAF72182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683" y="1738087"/>
                <a:ext cx="3837075" cy="699102"/>
              </a:xfrm>
              <a:prstGeom prst="rect">
                <a:avLst/>
              </a:prstGeom>
              <a:blipFill>
                <a:blip r:embed="rId6"/>
                <a:stretch>
                  <a:fillRect t="-1786" b="-1428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420137E-C16F-3F49-8122-E8C9A95859BB}"/>
                  </a:ext>
                </a:extLst>
              </p:cNvPr>
              <p:cNvSpPr txBox="1"/>
              <p:nvPr/>
            </p:nvSpPr>
            <p:spPr>
              <a:xfrm>
                <a:off x="3970658" y="2680601"/>
                <a:ext cx="5086756" cy="5811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𝐟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box>
                            <m:box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1"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</m:d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d>
                              <m:box>
                                <m:box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box>
                                    <m:box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d>
                                        <m:dPr>
                                          <m:ctrlPr>
                                            <a:rPr lang="en-US" sz="2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  <m:d>
                                                <m:dPr>
                                                  <m:begChr m:val="‖"/>
                                                  <m:endChr m:val="‖"/>
                                                  <m:ctrlP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400" b="1">
                                                      <a:latin typeface="Cambria Math" panose="02040503050406030204" pitchFamily="18" charset="0"/>
                                                    </a:rPr>
                                                    <m:t>𝐱</m:t>
                                                  </m:r>
                                                </m:e>
                                              </m:d>
                                            </m:num>
                                            <m:den>
                                              <m:r>
                                                <a:rPr lang="en-US" sz="2400" b="1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en-US" sz="2400" b="1">
                                                  <a:latin typeface="Cambria Math" panose="02040503050406030204" pitchFamily="18" charset="0"/>
                                                </a:rPr>
                                                <m:t>𝐱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</m:box>
                                </m:e>
                              </m:box>
                            </m:e>
                          </m:box>
                        </m:e>
                        <m:sup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420137E-C16F-3F49-8122-E8C9A95859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658" y="2680601"/>
                <a:ext cx="5086756" cy="581185"/>
              </a:xfrm>
              <a:prstGeom prst="rect">
                <a:avLst/>
              </a:prstGeom>
              <a:blipFill>
                <a:blip r:embed="rId7"/>
                <a:stretch>
                  <a:fillRect l="-249" b="-869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itle 1">
            <a:extLst>
              <a:ext uri="{FF2B5EF4-FFF2-40B4-BE49-F238E27FC236}">
                <a16:creationId xmlns:a16="http://schemas.microsoft.com/office/drawing/2014/main" id="{126E9B57-4E18-8B42-AC67-ED6F30C30564}"/>
              </a:ext>
            </a:extLst>
          </p:cNvPr>
          <p:cNvSpPr txBox="1">
            <a:spLocks/>
          </p:cNvSpPr>
          <p:nvPr/>
        </p:nvSpPr>
        <p:spPr>
          <a:xfrm>
            <a:off x="3511773" y="2416236"/>
            <a:ext cx="1843483" cy="487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/>
              <a:t>Force: </a:t>
            </a:r>
            <a:endParaRPr lang="en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771603F-22FC-B94E-BC4A-CCF87D9A0AA3}"/>
                  </a:ext>
                </a:extLst>
              </p:cNvPr>
              <p:cNvSpPr txBox="1"/>
              <p:nvPr/>
            </p:nvSpPr>
            <p:spPr>
              <a:xfrm>
                <a:off x="4724161" y="3334357"/>
                <a:ext cx="5086756" cy="4543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box>
                        <m:box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box>
                            <m:box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num>
                                <m:den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1"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</m:d>
                                </m:den>
                              </m:f>
                            </m:e>
                          </m:box>
                        </m:e>
                      </m:box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771603F-22FC-B94E-BC4A-CCF87D9A0A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161" y="3334357"/>
                <a:ext cx="5086756" cy="454355"/>
              </a:xfrm>
              <a:prstGeom prst="rect">
                <a:avLst/>
              </a:prstGeom>
              <a:blipFill>
                <a:blip r:embed="rId8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itle 1">
            <a:extLst>
              <a:ext uri="{FF2B5EF4-FFF2-40B4-BE49-F238E27FC236}">
                <a16:creationId xmlns:a16="http://schemas.microsoft.com/office/drawing/2014/main" id="{8C3792B8-8755-3244-A7C4-96FA16F679C4}"/>
              </a:ext>
            </a:extLst>
          </p:cNvPr>
          <p:cNvSpPr txBox="1">
            <a:spLocks/>
          </p:cNvSpPr>
          <p:nvPr/>
        </p:nvSpPr>
        <p:spPr>
          <a:xfrm>
            <a:off x="3511773" y="3655561"/>
            <a:ext cx="2264009" cy="706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/>
              <a:t>Tangent stiffness: </a:t>
            </a:r>
            <a:endParaRPr lang="en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E20DB7A-7A3F-C143-B487-064A4C1E9288}"/>
                  </a:ext>
                </a:extLst>
              </p:cNvPr>
              <p:cNvSpPr txBox="1"/>
              <p:nvPr/>
            </p:nvSpPr>
            <p:spPr>
              <a:xfrm>
                <a:off x="4055739" y="4293057"/>
                <a:ext cx="8320825" cy="5504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𝐇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−</m:t>
                    </m:r>
                    <m:box>
                      <m:box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𝐟</m:t>
                            </m:r>
                            <m:d>
                              <m:d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d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den>
                        </m:f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box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box>
                          <m:box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1">
                                            <a:latin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box>
                      </m:e>
                    </m:box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box>
                          <m:box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𝐈</m:t>
                                </m:r>
                              </m:num>
                              <m:den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</m:d>
                              </m:den>
                            </m:f>
                          </m:e>
                        </m:box>
                      </m:e>
                    </m:box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box>
                          <m:box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1">
                                            <a:latin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box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p>
                            </m:sSup>
                          </m:num>
                          <m:den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d>
                          </m:den>
                        </m:f>
                      </m:e>
                    </m:box>
                  </m:oMath>
                </a14:m>
                <a:endParaRPr lang="en-CN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E20DB7A-7A3F-C143-B487-064A4C1E92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5739" y="4293057"/>
                <a:ext cx="8320825" cy="550407"/>
              </a:xfrm>
              <a:prstGeom prst="rect">
                <a:avLst/>
              </a:prstGeom>
              <a:blipFill>
                <a:blip r:embed="rId9"/>
                <a:stretch>
                  <a:fillRect l="-1220" b="-133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873724C-924B-CC4C-94E7-D6E387E0D6A1}"/>
                  </a:ext>
                </a:extLst>
              </p:cNvPr>
              <p:cNvSpPr txBox="1"/>
              <p:nvPr/>
            </p:nvSpPr>
            <p:spPr>
              <a:xfrm>
                <a:off x="9556184" y="1065432"/>
                <a:ext cx="1395495" cy="6326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d>
                          <m:dPr>
                            <m:begChr m:val="‖"/>
                            <m:endChr m:val="‖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𝐱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box>
                          <m:box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sup>
                                </m:sSup>
                              </m:num>
                              <m:den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</m:d>
                              </m:den>
                            </m:f>
                          </m:e>
                        </m:box>
                      </m:e>
                    </m:box>
                  </m:oMath>
                </a14:m>
                <a:endParaRPr lang="en-CN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873724C-924B-CC4C-94E7-D6E387E0D6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6184" y="1065432"/>
                <a:ext cx="1395495" cy="632674"/>
              </a:xfrm>
              <a:prstGeom prst="rect">
                <a:avLst/>
              </a:prstGeom>
              <a:blipFill>
                <a:blip r:embed="rId10"/>
                <a:stretch>
                  <a:fillRect l="-5405" b="-60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3252094-D799-814E-BE05-C139E5CDB78F}"/>
                  </a:ext>
                </a:extLst>
              </p:cNvPr>
              <p:cNvSpPr txBox="1"/>
              <p:nvPr/>
            </p:nvSpPr>
            <p:spPr>
              <a:xfrm>
                <a:off x="4763904" y="4998997"/>
                <a:ext cx="8320825" cy="5795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box>
                          <m:box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1">
                                            <a:latin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box>
                      </m:e>
                    </m:box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num>
                          <m:den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d>
                          </m:den>
                        </m:f>
                      </m:e>
                    </m:d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box>
                          <m:box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1">
                                            <a:latin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box>
                      </m:e>
                    </m:d>
                  </m:oMath>
                </a14:m>
                <a:endParaRPr lang="en-CN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3252094-D799-814E-BE05-C139E5CDB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3904" y="4998997"/>
                <a:ext cx="8320825" cy="579518"/>
              </a:xfrm>
              <a:prstGeom prst="rect">
                <a:avLst/>
              </a:prstGeom>
              <a:blipFill>
                <a:blip r:embed="rId11"/>
                <a:stretch>
                  <a:fillRect l="-609" b="-212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9C207491-6F98-6243-B776-4B4A20977867}"/>
              </a:ext>
            </a:extLst>
          </p:cNvPr>
          <p:cNvSpPr/>
          <p:nvPr/>
        </p:nvSpPr>
        <p:spPr>
          <a:xfrm>
            <a:off x="1671596" y="6082860"/>
            <a:ext cx="8208372" cy="7518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2400" dirty="0">
                <a:solidFill>
                  <a:schemeClr val="tx1"/>
                </a:solidFill>
                <a:latin typeface="+mj-lt"/>
              </a:rPr>
              <a:t>Choi and Ko. 2002. Stable But Responive Cloth. TOG (SIGGRAPH)</a:t>
            </a:r>
          </a:p>
        </p:txBody>
      </p:sp>
    </p:spTree>
    <p:extLst>
      <p:ext uri="{BB962C8B-B14F-4D97-AF65-F5344CB8AC3E}">
        <p14:creationId xmlns:p14="http://schemas.microsoft.com/office/powerpoint/2010/main" val="384955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1" grpId="0"/>
      <p:bldP spid="22" grpId="0"/>
      <p:bldP spid="2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85EAD0A-F2A2-2841-9057-5D5F9CCEEC78}"/>
              </a:ext>
            </a:extLst>
          </p:cNvPr>
          <p:cNvSpPr/>
          <p:nvPr/>
        </p:nvSpPr>
        <p:spPr>
          <a:xfrm>
            <a:off x="9388192" y="1006530"/>
            <a:ext cx="1563488" cy="75187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pic>
        <p:nvPicPr>
          <p:cNvPr id="44034" name="Picture 2" descr="Consider the mass-spring system shown in the figure below. The mass m is  supported by a spring of stiffness k and is excited by a dynamic force f (  t ) . (">
            <a:extLst>
              <a:ext uri="{FF2B5EF4-FFF2-40B4-BE49-F238E27FC236}">
                <a16:creationId xmlns:a16="http://schemas.microsoft.com/office/drawing/2014/main" id="{A0FFD74D-2549-8A41-9B66-FDFE99725D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" t="46108" r="50000" b="29476"/>
          <a:stretch/>
        </p:blipFill>
        <p:spPr bwMode="auto">
          <a:xfrm rot="19018128">
            <a:off x="519006" y="3117605"/>
            <a:ext cx="2514283" cy="45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2EBCC4-5978-284A-BD39-44A8FB70E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CN" b="1" dirty="0"/>
              <a:t>Example: A Spring with Two Ends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C6AD3D-327F-F94E-BBB2-7FC5CDE1E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6B15-CD18-AD48-B4A6-8B862AAA934E}" type="slidenum">
              <a:rPr kumimoji="1" lang="zh-CN" altLang="en-US" smtClean="0"/>
              <a:t>47</a:t>
            </a:fld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8BB1C15-790E-BC44-B9F9-D19E2A9CF25A}"/>
                  </a:ext>
                </a:extLst>
              </p:cNvPr>
              <p:cNvSpPr txBox="1"/>
              <p:nvPr/>
            </p:nvSpPr>
            <p:spPr>
              <a:xfrm>
                <a:off x="2608208" y="2512458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8BB1C15-790E-BC44-B9F9-D19E2A9CF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208" y="2512458"/>
                <a:ext cx="486013" cy="369332"/>
              </a:xfrm>
              <a:prstGeom prst="rect">
                <a:avLst/>
              </a:prstGeom>
              <a:blipFill>
                <a:blip r:embed="rId3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0758B7CF-35A1-844B-B71B-62B3F7635DAF}"/>
              </a:ext>
            </a:extLst>
          </p:cNvPr>
          <p:cNvSpPr/>
          <p:nvPr/>
        </p:nvSpPr>
        <p:spPr>
          <a:xfrm>
            <a:off x="2668392" y="2353277"/>
            <a:ext cx="183288" cy="183288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BB1298A-B1B3-2341-8C46-C7954DA030DA}"/>
              </a:ext>
            </a:extLst>
          </p:cNvPr>
          <p:cNvSpPr/>
          <p:nvPr/>
        </p:nvSpPr>
        <p:spPr>
          <a:xfrm>
            <a:off x="700615" y="4185772"/>
            <a:ext cx="183288" cy="183288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>
              <a:solidFill>
                <a:schemeClr val="accent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3F01CDA-0F9F-9D43-B2AC-46A712DA88AF}"/>
                  </a:ext>
                </a:extLst>
              </p:cNvPr>
              <p:cNvSpPr txBox="1"/>
              <p:nvPr/>
            </p:nvSpPr>
            <p:spPr>
              <a:xfrm rot="18916799">
                <a:off x="633587" y="2792228"/>
                <a:ext cx="171290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sz="2400" dirty="0"/>
                  <a:t>Rest length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CN" sz="2400" i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3F01CDA-0F9F-9D43-B2AC-46A712DA8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916799">
                <a:off x="633587" y="2792228"/>
                <a:ext cx="1712909" cy="369332"/>
              </a:xfrm>
              <a:prstGeom prst="rect">
                <a:avLst/>
              </a:prstGeom>
              <a:blipFill>
                <a:blip r:embed="rId4"/>
                <a:stretch>
                  <a:fillRect l="-12821" r="-5128" b="-1709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itle 1">
            <a:extLst>
              <a:ext uri="{FF2B5EF4-FFF2-40B4-BE49-F238E27FC236}">
                <a16:creationId xmlns:a16="http://schemas.microsoft.com/office/drawing/2014/main" id="{A019E065-A66A-E445-93B6-3E0503070245}"/>
              </a:ext>
            </a:extLst>
          </p:cNvPr>
          <p:cNvSpPr txBox="1">
            <a:spLocks/>
          </p:cNvSpPr>
          <p:nvPr/>
        </p:nvSpPr>
        <p:spPr>
          <a:xfrm>
            <a:off x="3924363" y="1178269"/>
            <a:ext cx="1843483" cy="487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/>
              <a:t>Energy: </a:t>
            </a:r>
            <a:endParaRPr lang="en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B69F600-4260-C746-90E5-6EAF72182AC3}"/>
                  </a:ext>
                </a:extLst>
              </p:cNvPr>
              <p:cNvSpPr txBox="1"/>
              <p:nvPr/>
            </p:nvSpPr>
            <p:spPr>
              <a:xfrm>
                <a:off x="4049428" y="1438356"/>
                <a:ext cx="3837075" cy="6991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>
                                              <a:latin typeface="Cambria Math" panose="02040503050406030204" pitchFamily="18" charset="0"/>
                                            </a:rPr>
                                            <m:t>𝐱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0" smtClean="0">
                                              <a:latin typeface="Cambria Math" panose="02040503050406030204" pitchFamily="18" charset="0"/>
                                            </a:rPr>
                                            <m:t>01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box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B69F600-4260-C746-90E5-6EAF72182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428" y="1438356"/>
                <a:ext cx="3837075" cy="699102"/>
              </a:xfrm>
              <a:prstGeom prst="rect">
                <a:avLst/>
              </a:prstGeom>
              <a:blipFill>
                <a:blip r:embed="rId5"/>
                <a:stretch>
                  <a:fillRect t="-3571" b="-125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420137E-C16F-3F49-8122-E8C9A95859BB}"/>
                  </a:ext>
                </a:extLst>
              </p:cNvPr>
              <p:cNvSpPr txBox="1"/>
              <p:nvPr/>
            </p:nvSpPr>
            <p:spPr>
              <a:xfrm>
                <a:off x="3596018" y="2481442"/>
                <a:ext cx="6372755" cy="7320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𝐟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∇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∇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d>
                            </m:e>
                          </m:eqAr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</a:rPr>
                                    <m:t>𝐟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</a:rPr>
                                    <m:t>𝐟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420137E-C16F-3F49-8122-E8C9A95859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018" y="2481442"/>
                <a:ext cx="6372755" cy="732060"/>
              </a:xfrm>
              <a:prstGeom prst="rect">
                <a:avLst/>
              </a:prstGeom>
              <a:blipFill>
                <a:blip r:embed="rId6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itle 1">
            <a:extLst>
              <a:ext uri="{FF2B5EF4-FFF2-40B4-BE49-F238E27FC236}">
                <a16:creationId xmlns:a16="http://schemas.microsoft.com/office/drawing/2014/main" id="{126E9B57-4E18-8B42-AC67-ED6F30C30564}"/>
              </a:ext>
            </a:extLst>
          </p:cNvPr>
          <p:cNvSpPr txBox="1">
            <a:spLocks/>
          </p:cNvSpPr>
          <p:nvPr/>
        </p:nvSpPr>
        <p:spPr>
          <a:xfrm>
            <a:off x="3924363" y="2204364"/>
            <a:ext cx="1843483" cy="487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/>
              <a:t>Force: </a:t>
            </a:r>
            <a:endParaRPr lang="en-CN" sz="240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8C3792B8-8755-3244-A7C4-96FA16F679C4}"/>
              </a:ext>
            </a:extLst>
          </p:cNvPr>
          <p:cNvSpPr txBox="1">
            <a:spLocks/>
          </p:cNvSpPr>
          <p:nvPr/>
        </p:nvSpPr>
        <p:spPr>
          <a:xfrm>
            <a:off x="3924363" y="3755706"/>
            <a:ext cx="2264009" cy="706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/>
              <a:t>Tangent stiffness: </a:t>
            </a:r>
            <a:endParaRPr lang="en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E20DB7A-7A3F-C143-B487-064A4C1E9288}"/>
                  </a:ext>
                </a:extLst>
              </p:cNvPr>
              <p:cNvSpPr txBox="1"/>
              <p:nvPr/>
            </p:nvSpPr>
            <p:spPr>
              <a:xfrm>
                <a:off x="4245419" y="4376540"/>
                <a:ext cx="6169817" cy="13606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𝐇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2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sz="2400" b="1"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sz="2400" b="1"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mr>
                        </m:m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</a:rPr>
                                    <m:t>𝐇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</a:rPr>
                                    <m:t>𝐇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</a:rPr>
                                    <m:t>𝐇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</a:rPr>
                                    <m:t>𝐇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CN" sz="2400" dirty="0"/>
                  <a:t>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E20DB7A-7A3F-C143-B487-064A4C1E92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419" y="4376540"/>
                <a:ext cx="6169817" cy="1360629"/>
              </a:xfrm>
              <a:prstGeom prst="rect">
                <a:avLst/>
              </a:prstGeom>
              <a:blipFill>
                <a:blip r:embed="rId7"/>
                <a:stretch>
                  <a:fillRect l="-1848" b="-277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873724C-924B-CC4C-94E7-D6E387E0D6A1}"/>
                  </a:ext>
                </a:extLst>
              </p:cNvPr>
              <p:cNvSpPr txBox="1"/>
              <p:nvPr/>
            </p:nvSpPr>
            <p:spPr>
              <a:xfrm>
                <a:off x="9556184" y="1065432"/>
                <a:ext cx="1395495" cy="6326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d>
                          <m:dPr>
                            <m:begChr m:val="‖"/>
                            <m:endChr m:val="‖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𝐱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box>
                          <m:box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sup>
                                </m:sSup>
                              </m:num>
                              <m:den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</m:d>
                              </m:den>
                            </m:f>
                          </m:e>
                        </m:box>
                      </m:e>
                    </m:box>
                  </m:oMath>
                </a14:m>
                <a:endParaRPr lang="en-CN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873724C-924B-CC4C-94E7-D6E387E0D6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6184" y="1065432"/>
                <a:ext cx="1395495" cy="632674"/>
              </a:xfrm>
              <a:prstGeom prst="rect">
                <a:avLst/>
              </a:prstGeom>
              <a:blipFill>
                <a:blip r:embed="rId10"/>
                <a:stretch>
                  <a:fillRect l="-5405" b="-60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3252094-D799-814E-BE05-C139E5CDB78F}"/>
                  </a:ext>
                </a:extLst>
              </p:cNvPr>
              <p:cNvSpPr txBox="1"/>
              <p:nvPr/>
            </p:nvSpPr>
            <p:spPr>
              <a:xfrm>
                <a:off x="4517093" y="5819181"/>
                <a:ext cx="8320825" cy="5974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box>
                          <m:box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01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01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sup>
                                </m:sSubSup>
                              </m:num>
                              <m:den>
                                <m:sSup>
                                  <m:sSup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1">
                                                <a:latin typeface="Cambria Math" panose="02040503050406030204" pitchFamily="18" charset="0"/>
                                              </a:rPr>
                                              <m:t>𝐱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  <m:t>01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box>
                      </m:e>
                    </m:box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num>
                          <m:den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01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d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box>
                          <m:box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01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01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sup>
                                </m:sSubSup>
                              </m:num>
                              <m:den>
                                <m:sSup>
                                  <m:sSupPr>
                                    <m:ctrl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1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1">
                                                <a:latin typeface="Cambria Math" panose="02040503050406030204" pitchFamily="18" charset="0"/>
                                              </a:rPr>
                                              <m:t>𝐱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0" smtClean="0">
                                                <a:latin typeface="Cambria Math" panose="02040503050406030204" pitchFamily="18" charset="0"/>
                                              </a:rPr>
                                              <m:t>01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box>
                      </m:e>
                    </m:d>
                  </m:oMath>
                </a14:m>
                <a:endParaRPr lang="en-CN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3252094-D799-814E-BE05-C139E5CDB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093" y="5819181"/>
                <a:ext cx="8320825" cy="597471"/>
              </a:xfrm>
              <a:prstGeom prst="rect">
                <a:avLst/>
              </a:prstGeom>
              <a:blipFill>
                <a:blip r:embed="rId11"/>
                <a:stretch>
                  <a:fillRect l="-1220" b="-1041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2F2F5D1-6E8E-834D-9AD2-ECF5EFFEB3C2}"/>
                  </a:ext>
                </a:extLst>
              </p:cNvPr>
              <p:cNvSpPr txBox="1"/>
              <p:nvPr/>
            </p:nvSpPr>
            <p:spPr>
              <a:xfrm>
                <a:off x="640896" y="4329256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2F2F5D1-6E8E-834D-9AD2-ECF5EFFEB3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896" y="4329256"/>
                <a:ext cx="486013" cy="369332"/>
              </a:xfrm>
              <a:prstGeom prst="rect">
                <a:avLst/>
              </a:prstGeom>
              <a:blipFill>
                <a:blip r:embed="rId12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7FB8FF5-6435-424D-B85D-C80D5BC60B98}"/>
                  </a:ext>
                </a:extLst>
              </p:cNvPr>
              <p:cNvSpPr txBox="1"/>
              <p:nvPr/>
            </p:nvSpPr>
            <p:spPr>
              <a:xfrm>
                <a:off x="3689598" y="3275082"/>
                <a:ext cx="5086756" cy="4636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𝐟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box>
                        <m:box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box>
                            <m:box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01</m:t>
                                      </m:r>
                                    </m:sub>
                                  </m:sSub>
                                </m:num>
                                <m:den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>
                                              <a:latin typeface="Cambria Math" panose="02040503050406030204" pitchFamily="18" charset="0"/>
                                            </a:rPr>
                                            <m:t>𝐱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01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e>
                          </m:box>
                        </m:e>
                      </m:box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7FB8FF5-6435-424D-B85D-C80D5BC60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9598" y="3275082"/>
                <a:ext cx="5086756" cy="463653"/>
              </a:xfrm>
              <a:prstGeom prst="rect">
                <a:avLst/>
              </a:prstGeom>
              <a:blipFill>
                <a:blip r:embed="rId13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411ECE7-9491-774F-ABB3-00FD9148B0F3}"/>
                  </a:ext>
                </a:extLst>
              </p:cNvPr>
              <p:cNvSpPr/>
              <p:nvPr/>
            </p:nvSpPr>
            <p:spPr>
              <a:xfrm>
                <a:off x="846225" y="4746097"/>
                <a:ext cx="216858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411ECE7-9491-774F-ABB3-00FD9148B0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225" y="4746097"/>
                <a:ext cx="2168582" cy="461665"/>
              </a:xfrm>
              <a:prstGeom prst="rect">
                <a:avLst/>
              </a:prstGeom>
              <a:blipFill>
                <a:blip r:embed="rId14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988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1" grpId="0"/>
      <p:bldP spid="22" grpId="0"/>
      <p:bldP spid="26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585F81-06D9-4141-AF43-393666E1C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6B15-CD18-AD48-B4A6-8B862AAA934E}" type="slidenum">
              <a:rPr kumimoji="1" lang="zh-CN" altLang="en-US" smtClean="0"/>
              <a:t>5</a:t>
            </a:fld>
            <a:endParaRPr kumimoji="1" lang="zh-CN" alt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2320045-E404-D540-8B0D-0A5D6E3F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42" y="18255"/>
            <a:ext cx="10515600" cy="1325563"/>
          </a:xfrm>
        </p:spPr>
        <p:txBody>
          <a:bodyPr/>
          <a:lstStyle/>
          <a:p>
            <a:r>
              <a:rPr lang="en-CN" b="1" dirty="0"/>
              <a:t>Vector: Definition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6219202-8721-A04A-8EF9-9F50928E3EA0}"/>
              </a:ext>
            </a:extLst>
          </p:cNvPr>
          <p:cNvSpPr txBox="1">
            <a:spLocks/>
          </p:cNvSpPr>
          <p:nvPr/>
        </p:nvSpPr>
        <p:spPr>
          <a:xfrm>
            <a:off x="811658" y="1066698"/>
            <a:ext cx="10839785" cy="940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/>
              <a:t>Vectors can be stacked up to form a high-dimensional vector, commonly used for describing the state of an object. </a:t>
            </a:r>
            <a:endParaRPr lang="en-CN" sz="2400" dirty="0"/>
          </a:p>
        </p:txBody>
      </p:sp>
      <p:sp>
        <p:nvSpPr>
          <p:cNvPr id="2" name="Lightning Bolt 1">
            <a:extLst>
              <a:ext uri="{FF2B5EF4-FFF2-40B4-BE49-F238E27FC236}">
                <a16:creationId xmlns:a16="http://schemas.microsoft.com/office/drawing/2014/main" id="{DA85C63F-E21C-B240-A664-B5336E57243C}"/>
              </a:ext>
            </a:extLst>
          </p:cNvPr>
          <p:cNvSpPr/>
          <p:nvPr/>
        </p:nvSpPr>
        <p:spPr>
          <a:xfrm>
            <a:off x="1317172" y="2360120"/>
            <a:ext cx="3396342" cy="3050596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F9F1485-3BAF-8F48-91D5-7E6ED856E2DD}"/>
              </a:ext>
            </a:extLst>
          </p:cNvPr>
          <p:cNvSpPr/>
          <p:nvPr/>
        </p:nvSpPr>
        <p:spPr>
          <a:xfrm>
            <a:off x="2538671" y="2268476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7918010-10D0-8140-9D97-C716D8D3E34F}"/>
              </a:ext>
            </a:extLst>
          </p:cNvPr>
          <p:cNvSpPr/>
          <p:nvPr/>
        </p:nvSpPr>
        <p:spPr>
          <a:xfrm>
            <a:off x="3224471" y="3125646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C284D9D-5053-0748-A5B5-0D94C5489670}"/>
              </a:ext>
            </a:extLst>
          </p:cNvPr>
          <p:cNvSpPr/>
          <p:nvPr/>
        </p:nvSpPr>
        <p:spPr>
          <a:xfrm>
            <a:off x="2956357" y="3228935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7568F7E-BEBC-724D-8963-F1B2DF256E40}"/>
              </a:ext>
            </a:extLst>
          </p:cNvPr>
          <p:cNvSpPr/>
          <p:nvPr/>
        </p:nvSpPr>
        <p:spPr>
          <a:xfrm>
            <a:off x="3823186" y="3919742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425D940-A8C2-9840-B00A-4379E6768DF1}"/>
              </a:ext>
            </a:extLst>
          </p:cNvPr>
          <p:cNvSpPr/>
          <p:nvPr/>
        </p:nvSpPr>
        <p:spPr>
          <a:xfrm>
            <a:off x="3561928" y="4086503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5E07420-5FE5-6B4D-ACCB-A9EDB53994C4}"/>
              </a:ext>
            </a:extLst>
          </p:cNvPr>
          <p:cNvSpPr/>
          <p:nvPr/>
        </p:nvSpPr>
        <p:spPr>
          <a:xfrm>
            <a:off x="4621870" y="5319072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7CFC8B3-468A-A446-8CDA-C41DF13A3D04}"/>
              </a:ext>
            </a:extLst>
          </p:cNvPr>
          <p:cNvSpPr/>
          <p:nvPr/>
        </p:nvSpPr>
        <p:spPr>
          <a:xfrm>
            <a:off x="2388041" y="3442011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35CDE8E-8D56-BB46-85A6-9A1FE592D105}"/>
              </a:ext>
            </a:extLst>
          </p:cNvPr>
          <p:cNvSpPr/>
          <p:nvPr/>
        </p:nvSpPr>
        <p:spPr>
          <a:xfrm>
            <a:off x="2037929" y="3658586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38FA021-30F6-E64E-914D-993FD39987CB}"/>
              </a:ext>
            </a:extLst>
          </p:cNvPr>
          <p:cNvSpPr/>
          <p:nvPr/>
        </p:nvSpPr>
        <p:spPr>
          <a:xfrm>
            <a:off x="3135617" y="4228181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1BA6A89-D4EF-684A-9D80-F03C9BC6B22B}"/>
              </a:ext>
            </a:extLst>
          </p:cNvPr>
          <p:cNvSpPr/>
          <p:nvPr/>
        </p:nvSpPr>
        <p:spPr>
          <a:xfrm>
            <a:off x="2799929" y="4398753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4CEC870-BB97-E54E-8F46-63C2153C7824}"/>
              </a:ext>
            </a:extLst>
          </p:cNvPr>
          <p:cNvSpPr/>
          <p:nvPr/>
        </p:nvSpPr>
        <p:spPr>
          <a:xfrm>
            <a:off x="1236414" y="2822298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90A6EA7-847B-404A-A7D7-B8A88F6F9E82}"/>
                  </a:ext>
                </a:extLst>
              </p:cNvPr>
              <p:cNvSpPr txBox="1"/>
              <p:nvPr/>
            </p:nvSpPr>
            <p:spPr>
              <a:xfrm>
                <a:off x="1636339" y="3544007"/>
                <a:ext cx="367284" cy="3608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CN" sz="2400" baseline="300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90A6EA7-847B-404A-A7D7-B8A88F6F9E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6339" y="3544007"/>
                <a:ext cx="367284" cy="360804"/>
              </a:xfrm>
              <a:prstGeom prst="rect">
                <a:avLst/>
              </a:prstGeom>
              <a:blipFill>
                <a:blip r:embed="rId2"/>
                <a:stretch>
                  <a:fillRect l="-13333" r="-10000" b="-1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5020650-1AC3-2242-A0AC-114F29CBB95C}"/>
                  </a:ext>
                </a:extLst>
              </p:cNvPr>
              <p:cNvSpPr txBox="1"/>
              <p:nvPr/>
            </p:nvSpPr>
            <p:spPr>
              <a:xfrm>
                <a:off x="1937512" y="3264495"/>
                <a:ext cx="367284" cy="3608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CN" sz="2400" baseline="300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5020650-1AC3-2242-A0AC-114F29CBB9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512" y="3264495"/>
                <a:ext cx="367284" cy="360804"/>
              </a:xfrm>
              <a:prstGeom prst="rect">
                <a:avLst/>
              </a:prstGeom>
              <a:blipFill>
                <a:blip r:embed="rId3"/>
                <a:stretch>
                  <a:fillRect l="-13333" r="-6667" b="-1724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DA48DAC-B2C0-0F4F-8CA1-2D3285C83CAC}"/>
                  </a:ext>
                </a:extLst>
              </p:cNvPr>
              <p:cNvSpPr txBox="1"/>
              <p:nvPr/>
            </p:nvSpPr>
            <p:spPr>
              <a:xfrm>
                <a:off x="858244" y="2739021"/>
                <a:ext cx="367284" cy="3608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CN" sz="2400" baseline="300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DA48DAC-B2C0-0F4F-8CA1-2D3285C83C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244" y="2739021"/>
                <a:ext cx="367284" cy="360804"/>
              </a:xfrm>
              <a:prstGeom prst="rect">
                <a:avLst/>
              </a:prstGeom>
              <a:blipFill>
                <a:blip r:embed="rId4"/>
                <a:stretch>
                  <a:fillRect l="-13333" r="-6667" b="-1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540A630-51E7-F647-9CE6-AADBAAB83C02}"/>
                  </a:ext>
                </a:extLst>
              </p:cNvPr>
              <p:cNvSpPr txBox="1"/>
              <p:nvPr/>
            </p:nvSpPr>
            <p:spPr>
              <a:xfrm>
                <a:off x="2810814" y="2148590"/>
                <a:ext cx="367284" cy="3608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CN" sz="2400" baseline="300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540A630-51E7-F647-9CE6-AADBAAB83C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0814" y="2148590"/>
                <a:ext cx="367284" cy="360804"/>
              </a:xfrm>
              <a:prstGeom prst="rect">
                <a:avLst/>
              </a:prstGeom>
              <a:blipFill>
                <a:blip r:embed="rId5"/>
                <a:stretch>
                  <a:fillRect l="-13333" r="-6667" b="-200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4913EA9-7B4B-B341-B318-02F9D7362F91}"/>
                  </a:ext>
                </a:extLst>
              </p:cNvPr>
              <p:cNvSpPr txBox="1"/>
              <p:nvPr/>
            </p:nvSpPr>
            <p:spPr>
              <a:xfrm>
                <a:off x="3523807" y="2922309"/>
                <a:ext cx="367284" cy="3608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CN" sz="2400" baseline="300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4913EA9-7B4B-B341-B318-02F9D7362F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807" y="2922309"/>
                <a:ext cx="367284" cy="360804"/>
              </a:xfrm>
              <a:prstGeom prst="rect">
                <a:avLst/>
              </a:prstGeom>
              <a:blipFill>
                <a:blip r:embed="rId6"/>
                <a:stretch>
                  <a:fillRect l="-13333" r="-10000" b="-1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6ACBD88-60AB-DE41-B902-29C8441EB87D}"/>
                  </a:ext>
                </a:extLst>
              </p:cNvPr>
              <p:cNvSpPr txBox="1"/>
              <p:nvPr/>
            </p:nvSpPr>
            <p:spPr>
              <a:xfrm>
                <a:off x="3340165" y="3213241"/>
                <a:ext cx="367284" cy="3608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CN" sz="2400" baseline="300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6ACBD88-60AB-DE41-B902-29C8441EB8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0165" y="3213241"/>
                <a:ext cx="367284" cy="360804"/>
              </a:xfrm>
              <a:prstGeom prst="rect">
                <a:avLst/>
              </a:prstGeom>
              <a:blipFill>
                <a:blip r:embed="rId7"/>
                <a:stretch>
                  <a:fillRect l="-17241" r="-13793" b="-200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6336DBA-C9FF-C446-AE02-5E7539C3CF54}"/>
                  </a:ext>
                </a:extLst>
              </p:cNvPr>
              <p:cNvSpPr txBox="1"/>
              <p:nvPr/>
            </p:nvSpPr>
            <p:spPr>
              <a:xfrm>
                <a:off x="4065501" y="3724409"/>
                <a:ext cx="367284" cy="3608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N" sz="2400" baseline="300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6336DBA-C9FF-C446-AE02-5E7539C3CF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501" y="3724409"/>
                <a:ext cx="367284" cy="360804"/>
              </a:xfrm>
              <a:prstGeom prst="rect">
                <a:avLst/>
              </a:prstGeom>
              <a:blipFill>
                <a:blip r:embed="rId8"/>
                <a:stretch>
                  <a:fillRect l="-17241" r="-10345" b="-1724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EF49410-298D-B149-8F19-C3CB91AFD0C4}"/>
                  </a:ext>
                </a:extLst>
              </p:cNvPr>
              <p:cNvSpPr txBox="1"/>
              <p:nvPr/>
            </p:nvSpPr>
            <p:spPr>
              <a:xfrm>
                <a:off x="3822832" y="4082241"/>
                <a:ext cx="367284" cy="3608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N" sz="2400" baseline="300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EF49410-298D-B149-8F19-C3CB91AFD0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2832" y="4082241"/>
                <a:ext cx="367284" cy="360804"/>
              </a:xfrm>
              <a:prstGeom prst="rect">
                <a:avLst/>
              </a:prstGeom>
              <a:blipFill>
                <a:blip r:embed="rId9"/>
                <a:stretch>
                  <a:fillRect l="-10000" r="-10000" b="-2069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13DE2E3-9D5C-5444-802F-B55F4D0691CB}"/>
                  </a:ext>
                </a:extLst>
              </p:cNvPr>
              <p:cNvSpPr txBox="1"/>
              <p:nvPr/>
            </p:nvSpPr>
            <p:spPr>
              <a:xfrm>
                <a:off x="4833256" y="5121554"/>
                <a:ext cx="367284" cy="3608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CN" sz="2400" baseline="300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13DE2E3-9D5C-5444-802F-B55F4D0691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3256" y="5121554"/>
                <a:ext cx="367284" cy="360804"/>
              </a:xfrm>
              <a:prstGeom prst="rect">
                <a:avLst/>
              </a:prstGeom>
              <a:blipFill>
                <a:blip r:embed="rId10"/>
                <a:stretch>
                  <a:fillRect l="-13333" r="-6667" b="-1724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8910656-B726-C141-898A-39BE958C42C8}"/>
                  </a:ext>
                </a:extLst>
              </p:cNvPr>
              <p:cNvSpPr txBox="1"/>
              <p:nvPr/>
            </p:nvSpPr>
            <p:spPr>
              <a:xfrm>
                <a:off x="2479685" y="4431427"/>
                <a:ext cx="367284" cy="3608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CN" sz="2400" baseline="300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8910656-B726-C141-898A-39BE958C42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685" y="4431427"/>
                <a:ext cx="367284" cy="360804"/>
              </a:xfrm>
              <a:prstGeom prst="rect">
                <a:avLst/>
              </a:prstGeom>
              <a:blipFill>
                <a:blip r:embed="rId11"/>
                <a:stretch>
                  <a:fillRect l="-20000" r="-33333" b="-1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942FDB5-D81F-7544-9A1D-E7305E9B8E1B}"/>
                  </a:ext>
                </a:extLst>
              </p:cNvPr>
              <p:cNvSpPr txBox="1"/>
              <p:nvPr/>
            </p:nvSpPr>
            <p:spPr>
              <a:xfrm>
                <a:off x="2609782" y="4012128"/>
                <a:ext cx="367284" cy="3608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CN" sz="2400" baseline="300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942FDB5-D81F-7544-9A1D-E7305E9B8E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9782" y="4012128"/>
                <a:ext cx="367284" cy="360804"/>
              </a:xfrm>
              <a:prstGeom prst="rect">
                <a:avLst/>
              </a:prstGeom>
              <a:blipFill>
                <a:blip r:embed="rId12"/>
                <a:stretch>
                  <a:fillRect l="-13333" r="-6667" b="-1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extLst>
              <a:ext uri="{FF2B5EF4-FFF2-40B4-BE49-F238E27FC236}">
                <a16:creationId xmlns:a16="http://schemas.microsoft.com/office/drawing/2014/main" id="{AD211DBB-F528-7040-9DEE-84EEB4E1401E}"/>
              </a:ext>
            </a:extLst>
          </p:cNvPr>
          <p:cNvSpPr/>
          <p:nvPr/>
        </p:nvSpPr>
        <p:spPr>
          <a:xfrm>
            <a:off x="4958090" y="2990616"/>
            <a:ext cx="2232788" cy="1702516"/>
          </a:xfrm>
          <a:prstGeom prst="rightArrow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2400" dirty="0">
                <a:latin typeface="+mj-lt"/>
              </a:rPr>
              <a:t>represented by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3261432-D4AD-4A4E-AB23-518833874071}"/>
                  </a:ext>
                </a:extLst>
              </p:cNvPr>
              <p:cNvSpPr txBox="1"/>
              <p:nvPr/>
            </p:nvSpPr>
            <p:spPr>
              <a:xfrm>
                <a:off x="8221180" y="2711632"/>
                <a:ext cx="2028925" cy="17025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𝐩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𝐑</m:t>
                      </m:r>
                      <m:r>
                        <a:rPr lang="en-US" sz="2400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33</m:t>
                      </m:r>
                    </m:oMath>
                  </m:oMathPara>
                </a14:m>
                <a:endParaRPr lang="en-CN" sz="2400" baseline="300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3261432-D4AD-4A4E-AB23-5188338740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1180" y="2711632"/>
                <a:ext cx="2028925" cy="1702517"/>
              </a:xfrm>
              <a:prstGeom prst="rect">
                <a:avLst/>
              </a:prstGeom>
              <a:blipFill>
                <a:blip r:embed="rId13"/>
                <a:stretch>
                  <a:fillRect l="-5625" r="-3750" b="-444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1F4E82B-1F3E-B74D-B323-31D776FBEA30}"/>
                  </a:ext>
                </a:extLst>
              </p:cNvPr>
              <p:cNvSpPr txBox="1"/>
              <p:nvPr/>
            </p:nvSpPr>
            <p:spPr>
              <a:xfrm>
                <a:off x="9272084" y="4519308"/>
                <a:ext cx="1050115" cy="3608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𝐑</m:t>
                      </m:r>
                      <m:r>
                        <a:rPr lang="en-US" sz="2400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CN" sz="2400" baseline="300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1F4E82B-1F3E-B74D-B323-31D776FBEA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2084" y="4519308"/>
                <a:ext cx="1050115" cy="360804"/>
              </a:xfrm>
              <a:prstGeom prst="rect">
                <a:avLst/>
              </a:prstGeom>
              <a:blipFill>
                <a:blip r:embed="rId14"/>
                <a:stretch>
                  <a:fillRect l="-3614" r="-2410" b="-1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itle 1">
            <a:extLst>
              <a:ext uri="{FF2B5EF4-FFF2-40B4-BE49-F238E27FC236}">
                <a16:creationId xmlns:a16="http://schemas.microsoft.com/office/drawing/2014/main" id="{B3C51D70-29E9-B74C-B3C5-D358DE446B4B}"/>
              </a:ext>
            </a:extLst>
          </p:cNvPr>
          <p:cNvSpPr txBox="1">
            <a:spLocks/>
          </p:cNvSpPr>
          <p:nvPr/>
        </p:nvSpPr>
        <p:spPr>
          <a:xfrm>
            <a:off x="7861923" y="4269818"/>
            <a:ext cx="3266417" cy="912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/>
              <a:t>for every</a:t>
            </a:r>
            <a:endParaRPr lang="en-CN" sz="2400" dirty="0"/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3682980A-1169-CB49-8061-B1208823004B}"/>
              </a:ext>
            </a:extLst>
          </p:cNvPr>
          <p:cNvSpPr txBox="1">
            <a:spLocks/>
          </p:cNvSpPr>
          <p:nvPr/>
        </p:nvSpPr>
        <p:spPr>
          <a:xfrm>
            <a:off x="7627989" y="5149552"/>
            <a:ext cx="3266417" cy="912879"/>
          </a:xfrm>
          <a:prstGeom prst="rect">
            <a:avLst/>
          </a:prstGeom>
          <a:solidFill>
            <a:schemeClr val="bg2"/>
          </a:solidFill>
          <a:ln>
            <a:solidFill>
              <a:schemeClr val="dk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2400" dirty="0"/>
              <a:t>Not a geometric vector,</a:t>
            </a:r>
          </a:p>
          <a:p>
            <a:pPr algn="ctr"/>
            <a:r>
              <a:rPr lang="en-US" sz="2400" dirty="0"/>
              <a:t>but a stacked vector.</a:t>
            </a:r>
            <a:endParaRPr lang="en-CN" sz="2400" dirty="0"/>
          </a:p>
        </p:txBody>
      </p:sp>
    </p:spTree>
    <p:extLst>
      <p:ext uri="{BB962C8B-B14F-4D97-AF65-F5344CB8AC3E}">
        <p14:creationId xmlns:p14="http://schemas.microsoft.com/office/powerpoint/2010/main" val="3589497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585F81-06D9-4141-AF43-393666E1C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6B15-CD18-AD48-B4A6-8B862AAA934E}" type="slidenum">
              <a:rPr kumimoji="1" lang="zh-CN" altLang="en-US" smtClean="0"/>
              <a:t>6</a:t>
            </a:fld>
            <a:endParaRPr kumimoji="1" lang="zh-CN" alt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2320045-E404-D540-8B0D-0A5D6E3F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42" y="18255"/>
            <a:ext cx="10515600" cy="1325563"/>
          </a:xfrm>
        </p:spPr>
        <p:txBody>
          <a:bodyPr/>
          <a:lstStyle/>
          <a:p>
            <a:r>
              <a:rPr lang="en-CN" b="1" dirty="0"/>
              <a:t>Vector Arithematic: Addition and Subtraction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3261432-D4AD-4A4E-AB23-518833874071}"/>
                  </a:ext>
                </a:extLst>
              </p:cNvPr>
              <p:cNvSpPr txBox="1"/>
              <p:nvPr/>
            </p:nvSpPr>
            <p:spPr>
              <a:xfrm>
                <a:off x="864742" y="2486860"/>
                <a:ext cx="2980221" cy="10840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𝐩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𝐪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CN" sz="2400" baseline="300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3261432-D4AD-4A4E-AB23-5188338740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742" y="2486860"/>
                <a:ext cx="2980221" cy="1084079"/>
              </a:xfrm>
              <a:prstGeom prst="rect">
                <a:avLst/>
              </a:prstGeom>
              <a:blipFill>
                <a:blip r:embed="rId2"/>
                <a:stretch>
                  <a:fillRect t="-1149" b="-804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itle 1">
            <a:extLst>
              <a:ext uri="{FF2B5EF4-FFF2-40B4-BE49-F238E27FC236}">
                <a16:creationId xmlns:a16="http://schemas.microsoft.com/office/drawing/2014/main" id="{3682980A-1169-CB49-8061-B1208823004B}"/>
              </a:ext>
            </a:extLst>
          </p:cNvPr>
          <p:cNvSpPr txBox="1">
            <a:spLocks/>
          </p:cNvSpPr>
          <p:nvPr/>
        </p:nvSpPr>
        <p:spPr>
          <a:xfrm>
            <a:off x="6002799" y="5461781"/>
            <a:ext cx="4373863" cy="461663"/>
          </a:xfrm>
          <a:prstGeom prst="rect">
            <a:avLst/>
          </a:prstGeom>
          <a:solidFill>
            <a:schemeClr val="bg2"/>
          </a:solidFill>
          <a:ln>
            <a:solidFill>
              <a:schemeClr val="dk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2400" dirty="0"/>
              <a:t>Geometric Meanings</a:t>
            </a:r>
            <a:endParaRPr lang="en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FAB9B23-AD16-FF46-B680-BFF895585E92}"/>
                  </a:ext>
                </a:extLst>
              </p:cNvPr>
              <p:cNvSpPr txBox="1"/>
              <p:nvPr/>
            </p:nvSpPr>
            <p:spPr>
              <a:xfrm>
                <a:off x="1398142" y="4165124"/>
                <a:ext cx="216148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𝐩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𝐪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𝐪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𝐩</m:t>
                    </m:r>
                  </m:oMath>
                </a14:m>
                <a:endParaRPr lang="en-CN" sz="2400" baseline="300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FAB9B23-AD16-FF46-B680-BFF895585E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142" y="4165124"/>
                <a:ext cx="2161486" cy="369332"/>
              </a:xfrm>
              <a:prstGeom prst="rect">
                <a:avLst/>
              </a:prstGeom>
              <a:blipFill>
                <a:blip r:embed="rId3"/>
                <a:stretch>
                  <a:fillRect l="-4651" b="-2258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097F34FF-233B-AD44-9ACF-86FBE27636AF}"/>
              </a:ext>
            </a:extLst>
          </p:cNvPr>
          <p:cNvSpPr/>
          <p:nvPr/>
        </p:nvSpPr>
        <p:spPr>
          <a:xfrm>
            <a:off x="691906" y="4687887"/>
            <a:ext cx="3260123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CN" sz="2400" dirty="0">
                <a:latin typeface="+mj-lt"/>
              </a:rPr>
              <a:t>Addition is commutative.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192A214-3BE3-AD48-A0FF-6FA28A828E16}"/>
              </a:ext>
            </a:extLst>
          </p:cNvPr>
          <p:cNvCxnSpPr>
            <a:cxnSpLocks/>
          </p:cNvCxnSpPr>
          <p:nvPr/>
        </p:nvCxnSpPr>
        <p:spPr>
          <a:xfrm flipV="1">
            <a:off x="5078628" y="2049253"/>
            <a:ext cx="0" cy="2252531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6EC0AC5-C584-5443-BDF2-ACAC56006911}"/>
              </a:ext>
            </a:extLst>
          </p:cNvPr>
          <p:cNvCxnSpPr>
            <a:cxnSpLocks/>
          </p:cNvCxnSpPr>
          <p:nvPr/>
        </p:nvCxnSpPr>
        <p:spPr>
          <a:xfrm>
            <a:off x="5078628" y="4301784"/>
            <a:ext cx="235631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139A62DA-DB7E-8A4E-924B-9EE8432D8A18}"/>
              </a:ext>
            </a:extLst>
          </p:cNvPr>
          <p:cNvCxnSpPr>
            <a:cxnSpLocks/>
          </p:cNvCxnSpPr>
          <p:nvPr/>
        </p:nvCxnSpPr>
        <p:spPr>
          <a:xfrm flipV="1">
            <a:off x="5079596" y="3383116"/>
            <a:ext cx="469546" cy="91866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7B320E7-099A-0340-B4B6-D024A290D25E}"/>
                  </a:ext>
                </a:extLst>
              </p:cNvPr>
              <p:cNvSpPr txBox="1"/>
              <p:nvPr/>
            </p:nvSpPr>
            <p:spPr>
              <a:xfrm>
                <a:off x="5270151" y="2951835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𝐩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7B320E7-099A-0340-B4B6-D024A290D2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0151" y="2951835"/>
                <a:ext cx="486013" cy="369332"/>
              </a:xfrm>
              <a:prstGeom prst="rect">
                <a:avLst/>
              </a:prstGeom>
              <a:blipFill>
                <a:blip r:embed="rId4"/>
                <a:stretch>
                  <a:fillRect b="-2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A7628FD-6C0A-C444-B7C3-2900F0F96BFB}"/>
              </a:ext>
            </a:extLst>
          </p:cNvPr>
          <p:cNvCxnSpPr>
            <a:cxnSpLocks/>
          </p:cNvCxnSpPr>
          <p:nvPr/>
        </p:nvCxnSpPr>
        <p:spPr>
          <a:xfrm flipV="1">
            <a:off x="5077661" y="3842450"/>
            <a:ext cx="1834075" cy="45933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30C7CB69-FBE8-934A-B76B-22DDF239137B}"/>
              </a:ext>
            </a:extLst>
          </p:cNvPr>
          <p:cNvCxnSpPr>
            <a:cxnSpLocks/>
          </p:cNvCxnSpPr>
          <p:nvPr/>
        </p:nvCxnSpPr>
        <p:spPr>
          <a:xfrm flipV="1">
            <a:off x="5549142" y="2923781"/>
            <a:ext cx="1834075" cy="459334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69D06673-A34E-1C47-A442-8EBBC1F0CF21}"/>
              </a:ext>
            </a:extLst>
          </p:cNvPr>
          <p:cNvCxnSpPr>
            <a:cxnSpLocks/>
          </p:cNvCxnSpPr>
          <p:nvPr/>
        </p:nvCxnSpPr>
        <p:spPr>
          <a:xfrm flipV="1">
            <a:off x="5075726" y="2900310"/>
            <a:ext cx="2359217" cy="140147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BDD863E7-5FDD-BA43-825D-A1861F1478AD}"/>
              </a:ext>
            </a:extLst>
          </p:cNvPr>
          <p:cNvCxnSpPr>
            <a:cxnSpLocks/>
          </p:cNvCxnSpPr>
          <p:nvPr/>
        </p:nvCxnSpPr>
        <p:spPr>
          <a:xfrm flipV="1">
            <a:off x="6911736" y="2926733"/>
            <a:ext cx="469546" cy="918668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A36AC21-3887-1A4F-9E7A-B742A5372708}"/>
                  </a:ext>
                </a:extLst>
              </p:cNvPr>
              <p:cNvSpPr txBox="1"/>
              <p:nvPr/>
            </p:nvSpPr>
            <p:spPr>
              <a:xfrm>
                <a:off x="6858075" y="3709536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𝐪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A36AC21-3887-1A4F-9E7A-B742A5372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75" y="3709536"/>
                <a:ext cx="486013" cy="369332"/>
              </a:xfrm>
              <a:prstGeom prst="rect">
                <a:avLst/>
              </a:prstGeom>
              <a:blipFill>
                <a:blip r:embed="rId5"/>
                <a:stretch>
                  <a:fillRect b="-233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BBAF92D-9B7A-E14A-A726-5452811BCE0C}"/>
                  </a:ext>
                </a:extLst>
              </p:cNvPr>
              <p:cNvSpPr txBox="1"/>
              <p:nvPr/>
            </p:nvSpPr>
            <p:spPr>
              <a:xfrm>
                <a:off x="6992053" y="2505648"/>
                <a:ext cx="88577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𝐩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𝐪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BBAF92D-9B7A-E14A-A726-5452811BCE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053" y="2505648"/>
                <a:ext cx="885779" cy="369332"/>
              </a:xfrm>
              <a:prstGeom prst="rect">
                <a:avLst/>
              </a:prstGeom>
              <a:blipFill>
                <a:blip r:embed="rId6"/>
                <a:stretch>
                  <a:fillRect l="-4225" r="-4225" b="-2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543FB3A2-134F-E747-A407-2A3078E9D4AD}"/>
              </a:ext>
            </a:extLst>
          </p:cNvPr>
          <p:cNvCxnSpPr>
            <a:cxnSpLocks/>
          </p:cNvCxnSpPr>
          <p:nvPr/>
        </p:nvCxnSpPr>
        <p:spPr>
          <a:xfrm flipV="1">
            <a:off x="8499660" y="2049253"/>
            <a:ext cx="0" cy="2252531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DA78A71B-9B4F-2140-987F-83C0824F9627}"/>
              </a:ext>
            </a:extLst>
          </p:cNvPr>
          <p:cNvCxnSpPr>
            <a:cxnSpLocks/>
          </p:cNvCxnSpPr>
          <p:nvPr/>
        </p:nvCxnSpPr>
        <p:spPr>
          <a:xfrm>
            <a:off x="8499660" y="4301784"/>
            <a:ext cx="235631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F0E0CB82-4592-AB43-A778-5A14438DBB2C}"/>
              </a:ext>
            </a:extLst>
          </p:cNvPr>
          <p:cNvCxnSpPr>
            <a:cxnSpLocks/>
          </p:cNvCxnSpPr>
          <p:nvPr/>
        </p:nvCxnSpPr>
        <p:spPr>
          <a:xfrm flipV="1">
            <a:off x="8500628" y="3383116"/>
            <a:ext cx="469546" cy="91866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0489B8F-9062-CA45-9E73-EC72801F7B4F}"/>
                  </a:ext>
                </a:extLst>
              </p:cNvPr>
              <p:cNvSpPr txBox="1"/>
              <p:nvPr/>
            </p:nvSpPr>
            <p:spPr>
              <a:xfrm>
                <a:off x="8691183" y="2951835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𝐪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0489B8F-9062-CA45-9E73-EC72801F7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1183" y="2951835"/>
                <a:ext cx="486013" cy="369332"/>
              </a:xfrm>
              <a:prstGeom prst="rect">
                <a:avLst/>
              </a:prstGeom>
              <a:blipFill>
                <a:blip r:embed="rId7"/>
                <a:stretch>
                  <a:fillRect b="-2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8CA7BBD2-D816-A74E-9790-69599922AD60}"/>
              </a:ext>
            </a:extLst>
          </p:cNvPr>
          <p:cNvCxnSpPr>
            <a:cxnSpLocks/>
          </p:cNvCxnSpPr>
          <p:nvPr/>
        </p:nvCxnSpPr>
        <p:spPr>
          <a:xfrm flipV="1">
            <a:off x="8970174" y="2900309"/>
            <a:ext cx="1885800" cy="482806"/>
          </a:xfrm>
          <a:prstGeom prst="straightConnector1">
            <a:avLst/>
          </a:prstGeom>
          <a:ln w="508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0B7BF364-B232-E943-B03C-BA97A9AA8F7F}"/>
              </a:ext>
            </a:extLst>
          </p:cNvPr>
          <p:cNvCxnSpPr>
            <a:cxnSpLocks/>
          </p:cNvCxnSpPr>
          <p:nvPr/>
        </p:nvCxnSpPr>
        <p:spPr>
          <a:xfrm flipV="1">
            <a:off x="8496758" y="2900310"/>
            <a:ext cx="2359217" cy="140147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882E0EE-2EF2-BD46-97F0-FF2499FEBBE6}"/>
                  </a:ext>
                </a:extLst>
              </p:cNvPr>
              <p:cNvSpPr txBox="1"/>
              <p:nvPr/>
            </p:nvSpPr>
            <p:spPr>
              <a:xfrm>
                <a:off x="9204274" y="2700865"/>
                <a:ext cx="111837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𝐩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𝐪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882E0EE-2EF2-BD46-97F0-FF2499FEBB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4274" y="2700865"/>
                <a:ext cx="1118376" cy="369332"/>
              </a:xfrm>
              <a:prstGeom prst="rect">
                <a:avLst/>
              </a:prstGeom>
              <a:blipFill>
                <a:blip r:embed="rId8"/>
                <a:stretch>
                  <a:fillRect b="-2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8D36379-932D-4348-93D1-208B6DF847DE}"/>
                  </a:ext>
                </a:extLst>
              </p:cNvPr>
              <p:cNvSpPr txBox="1"/>
              <p:nvPr/>
            </p:nvSpPr>
            <p:spPr>
              <a:xfrm>
                <a:off x="10545028" y="2549539"/>
                <a:ext cx="88577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𝐩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8D36379-932D-4348-93D1-208B6DF847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5028" y="2549539"/>
                <a:ext cx="885779" cy="369332"/>
              </a:xfrm>
              <a:prstGeom prst="rect">
                <a:avLst/>
              </a:prstGeom>
              <a:blipFill>
                <a:blip r:embed="rId9"/>
                <a:stretch>
                  <a:fillRect b="-2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itle 1">
                <a:extLst>
                  <a:ext uri="{FF2B5EF4-FFF2-40B4-BE49-F238E27FC236}">
                    <a16:creationId xmlns:a16="http://schemas.microsoft.com/office/drawing/2014/main" id="{D1F6DF8C-04F6-B74D-8A9C-A387A404FFE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39973" y="4419625"/>
                <a:ext cx="3409775" cy="7299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altLang="zh-CN" sz="1800" dirty="0"/>
                  <a:t>Relative position of </a:t>
                </a:r>
                <a14:m>
                  <m:oMath xmlns:m="http://schemas.openxmlformats.org/officeDocument/2006/math">
                    <m:r>
                      <a:rPr lang="en-US" sz="1800" b="1">
                        <a:latin typeface="Cambria Math" panose="02040503050406030204" pitchFamily="18" charset="0"/>
                      </a:rPr>
                      <m:t>𝐩</m:t>
                    </m:r>
                  </m:oMath>
                </a14:m>
                <a:r>
                  <a:rPr lang="en-US" altLang="zh-CN" sz="1800" dirty="0"/>
                  <a:t> with respect to </a:t>
                </a:r>
                <a14:m>
                  <m:oMath xmlns:m="http://schemas.openxmlformats.org/officeDocument/2006/math">
                    <m:r>
                      <a:rPr lang="en-US" sz="1800" b="1">
                        <a:latin typeface="Cambria Math" panose="02040503050406030204" pitchFamily="18" charset="0"/>
                      </a:rPr>
                      <m:t>𝐪</m:t>
                    </m:r>
                  </m:oMath>
                </a14:m>
                <a:r>
                  <a:rPr lang="en-US" altLang="zh-CN" sz="1800" dirty="0"/>
                  <a:t>, a.k.a., a displacement</a:t>
                </a:r>
                <a:endParaRPr lang="en-CN" sz="1800" dirty="0"/>
              </a:p>
            </p:txBody>
          </p:sp>
        </mc:Choice>
        <mc:Fallback xmlns="">
          <p:sp>
            <p:nvSpPr>
              <p:cNvPr id="69" name="Title 1">
                <a:extLst>
                  <a:ext uri="{FF2B5EF4-FFF2-40B4-BE49-F238E27FC236}">
                    <a16:creationId xmlns:a16="http://schemas.microsoft.com/office/drawing/2014/main" id="{D1F6DF8C-04F6-B74D-8A9C-A387A404FF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9973" y="4419625"/>
                <a:ext cx="3409775" cy="729927"/>
              </a:xfrm>
              <a:prstGeom prst="rect">
                <a:avLst/>
              </a:prstGeom>
              <a:blipFill>
                <a:blip r:embed="rId10"/>
                <a:stretch>
                  <a:fillRect r="-1852" b="-34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002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1" grpId="0"/>
      <p:bldP spid="57" grpId="0"/>
      <p:bldP spid="58" grpId="0"/>
      <p:bldP spid="62" grpId="0"/>
      <p:bldP spid="67" grpId="0"/>
      <p:bldP spid="68" grpId="0"/>
      <p:bldP spid="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EDA4186-D402-1E48-AE0C-9B3067DED566}"/>
              </a:ext>
            </a:extLst>
          </p:cNvPr>
          <p:cNvCxnSpPr>
            <a:cxnSpLocks/>
          </p:cNvCxnSpPr>
          <p:nvPr/>
        </p:nvCxnSpPr>
        <p:spPr>
          <a:xfrm flipV="1">
            <a:off x="864741" y="3757168"/>
            <a:ext cx="1839914" cy="1661364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585F81-06D9-4141-AF43-393666E1C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6B15-CD18-AD48-B4A6-8B862AAA934E}" type="slidenum">
              <a:rPr kumimoji="1" lang="zh-CN" altLang="en-US" smtClean="0"/>
              <a:t>7</a:t>
            </a:fld>
            <a:endParaRPr kumimoji="1" lang="zh-CN" alt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2320045-E404-D540-8B0D-0A5D6E3F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42" y="18255"/>
            <a:ext cx="10515600" cy="1325563"/>
          </a:xfrm>
        </p:spPr>
        <p:txBody>
          <a:bodyPr/>
          <a:lstStyle/>
          <a:p>
            <a:r>
              <a:rPr lang="en-CN" b="1" dirty="0"/>
              <a:t>Example 1: Linear Representation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FA6FD797-726A-9C49-9588-B1790D99FD26}"/>
              </a:ext>
            </a:extLst>
          </p:cNvPr>
          <p:cNvSpPr txBox="1">
            <a:spLocks/>
          </p:cNvSpPr>
          <p:nvPr/>
        </p:nvSpPr>
        <p:spPr>
          <a:xfrm>
            <a:off x="811658" y="1066698"/>
            <a:ext cx="10839785" cy="940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/>
              <a:t>A (geometric) vector can represent a position, a velocity, a force, or a line/ray/segment. </a:t>
            </a:r>
            <a:endParaRPr lang="en-CN" sz="2400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18DAE27-A218-4A4E-B902-5C0BA6BC7168}"/>
              </a:ext>
            </a:extLst>
          </p:cNvPr>
          <p:cNvCxnSpPr>
            <a:cxnSpLocks/>
          </p:cNvCxnSpPr>
          <p:nvPr/>
        </p:nvCxnSpPr>
        <p:spPr>
          <a:xfrm flipV="1">
            <a:off x="1937429" y="2797628"/>
            <a:ext cx="1839914" cy="166136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D192589-C5D8-B441-9E51-70F58A4D8BB4}"/>
                  </a:ext>
                </a:extLst>
              </p:cNvPr>
              <p:cNvSpPr txBox="1"/>
              <p:nvPr/>
            </p:nvSpPr>
            <p:spPr>
              <a:xfrm>
                <a:off x="1646040" y="4587850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𝐩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D192589-C5D8-B441-9E51-70F58A4D8B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6040" y="4587850"/>
                <a:ext cx="486013" cy="369332"/>
              </a:xfrm>
              <a:prstGeom prst="rect">
                <a:avLst/>
              </a:prstGeom>
              <a:blipFill>
                <a:blip r:embed="rId2"/>
                <a:stretch>
                  <a:fillRect b="-233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178E22E-9665-7842-BBB7-C97205341128}"/>
                  </a:ext>
                </a:extLst>
              </p:cNvPr>
              <p:cNvSpPr txBox="1"/>
              <p:nvPr/>
            </p:nvSpPr>
            <p:spPr>
              <a:xfrm>
                <a:off x="3637293" y="2523456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𝐯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178E22E-9665-7842-BBB7-C972053411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7293" y="2523456"/>
                <a:ext cx="48601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Oval 34">
            <a:extLst>
              <a:ext uri="{FF2B5EF4-FFF2-40B4-BE49-F238E27FC236}">
                <a16:creationId xmlns:a16="http://schemas.microsoft.com/office/drawing/2014/main" id="{3075ACE3-6C3D-ED48-AB43-196BEFB5A916}"/>
              </a:ext>
            </a:extLst>
          </p:cNvPr>
          <p:cNvSpPr/>
          <p:nvPr/>
        </p:nvSpPr>
        <p:spPr>
          <a:xfrm>
            <a:off x="3006756" y="3300599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EE45F9F-4DD0-724D-8E53-3F9F1EDFC38C}"/>
              </a:ext>
            </a:extLst>
          </p:cNvPr>
          <p:cNvCxnSpPr>
            <a:cxnSpLocks/>
          </p:cNvCxnSpPr>
          <p:nvPr/>
        </p:nvCxnSpPr>
        <p:spPr>
          <a:xfrm flipV="1">
            <a:off x="1857430" y="3462115"/>
            <a:ext cx="1181984" cy="106728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AA417386-81E1-F84B-BB0A-3F3EF7189852}"/>
              </a:ext>
            </a:extLst>
          </p:cNvPr>
          <p:cNvSpPr/>
          <p:nvPr/>
        </p:nvSpPr>
        <p:spPr>
          <a:xfrm>
            <a:off x="1733128" y="4458992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15CFA4A-0898-CC4D-AF31-CD84052E70ED}"/>
                  </a:ext>
                </a:extLst>
              </p:cNvPr>
              <p:cNvSpPr txBox="1"/>
              <p:nvPr/>
            </p:nvSpPr>
            <p:spPr>
              <a:xfrm>
                <a:off x="1253886" y="2931267"/>
                <a:ext cx="208122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𝐩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𝐩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𝐯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15CFA4A-0898-CC4D-AF31-CD84052E70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886" y="2931267"/>
                <a:ext cx="2081228" cy="369332"/>
              </a:xfrm>
              <a:prstGeom prst="rect">
                <a:avLst/>
              </a:prstGeom>
              <a:blipFill>
                <a:blip r:embed="rId4"/>
                <a:stretch>
                  <a:fillRect b="-3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1DFE28B-FD1C-434B-8DD6-5597D7D562E7}"/>
                  </a:ext>
                </a:extLst>
              </p:cNvPr>
              <p:cNvSpPr/>
              <p:nvPr/>
            </p:nvSpPr>
            <p:spPr>
              <a:xfrm>
                <a:off x="1267069" y="5543892"/>
                <a:ext cx="2385333" cy="461665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sz="2400" dirty="0">
                    <a:latin typeface="+mj-lt"/>
                  </a:rPr>
                  <a:t> stands for time.</a:t>
                </a:r>
                <a:endParaRPr lang="en-CN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1DFE28B-FD1C-434B-8DD6-5597D7D562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069" y="5543892"/>
                <a:ext cx="2385333" cy="461665"/>
              </a:xfrm>
              <a:prstGeom prst="rect">
                <a:avLst/>
              </a:prstGeom>
              <a:blipFill>
                <a:blip r:embed="rId5"/>
                <a:stretch>
                  <a:fillRect t="-5128" b="-2564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7CD7EE1B-1E2B-CE41-9DA3-7F3CBEBDF2E5}"/>
              </a:ext>
            </a:extLst>
          </p:cNvPr>
          <p:cNvCxnSpPr>
            <a:cxnSpLocks/>
          </p:cNvCxnSpPr>
          <p:nvPr/>
        </p:nvCxnSpPr>
        <p:spPr>
          <a:xfrm flipV="1">
            <a:off x="5056584" y="2122936"/>
            <a:ext cx="3649780" cy="3295597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F79FC2BB-BE99-7840-B12D-F74C9BAD41B7}"/>
                  </a:ext>
                </a:extLst>
              </p:cNvPr>
              <p:cNvSpPr txBox="1"/>
              <p:nvPr/>
            </p:nvSpPr>
            <p:spPr>
              <a:xfrm>
                <a:off x="5837883" y="4587850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𝐩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F79FC2BB-BE99-7840-B12D-F74C9BAD41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7883" y="4587850"/>
                <a:ext cx="486013" cy="369332"/>
              </a:xfrm>
              <a:prstGeom prst="rect">
                <a:avLst/>
              </a:prstGeom>
              <a:blipFill>
                <a:blip r:embed="rId6"/>
                <a:stretch>
                  <a:fillRect b="-233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409F9B4-5749-7942-B823-7CD6690FC8EE}"/>
              </a:ext>
            </a:extLst>
          </p:cNvPr>
          <p:cNvCxnSpPr>
            <a:cxnSpLocks/>
            <a:endCxn id="79" idx="3"/>
          </p:cNvCxnSpPr>
          <p:nvPr/>
        </p:nvCxnSpPr>
        <p:spPr>
          <a:xfrm flipV="1">
            <a:off x="6049273" y="2597418"/>
            <a:ext cx="2137077" cy="1931980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>
            <a:extLst>
              <a:ext uri="{FF2B5EF4-FFF2-40B4-BE49-F238E27FC236}">
                <a16:creationId xmlns:a16="http://schemas.microsoft.com/office/drawing/2014/main" id="{1D095820-77CF-B84E-8347-487BAFA0B764}"/>
              </a:ext>
            </a:extLst>
          </p:cNvPr>
          <p:cNvSpPr/>
          <p:nvPr/>
        </p:nvSpPr>
        <p:spPr>
          <a:xfrm>
            <a:off x="5924971" y="4458992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3A8109F6-4B96-9046-96D4-45FF98DF3C09}"/>
                  </a:ext>
                </a:extLst>
              </p:cNvPr>
              <p:cNvSpPr txBox="1"/>
              <p:nvPr/>
            </p:nvSpPr>
            <p:spPr>
              <a:xfrm>
                <a:off x="7103457" y="3682966"/>
                <a:ext cx="325112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𝐩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𝐩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𝐪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𝐩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3A8109F6-4B96-9046-96D4-45FF98DF3C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3457" y="3682966"/>
                <a:ext cx="3251127" cy="369332"/>
              </a:xfrm>
              <a:prstGeom prst="rect">
                <a:avLst/>
              </a:prstGeom>
              <a:blipFill>
                <a:blip r:embed="rId7"/>
                <a:stretch>
                  <a:fillRect b="-3225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itle 1">
                <a:extLst>
                  <a:ext uri="{FF2B5EF4-FFF2-40B4-BE49-F238E27FC236}">
                    <a16:creationId xmlns:a16="http://schemas.microsoft.com/office/drawing/2014/main" id="{9E083FF5-944C-EA46-B74F-B93B10E6EADC}"/>
                  </a:ext>
                </a:extLst>
              </p:cNvPr>
              <p:cNvSpPr txBox="1">
                <a:spLocks/>
              </p:cNvSpPr>
              <p:nvPr/>
            </p:nvSpPr>
            <p:spPr>
              <a:xfrm rot="19196332">
                <a:off x="5872410" y="2763955"/>
                <a:ext cx="1386749" cy="51339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0&lt;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CN" sz="2000" dirty="0"/>
              </a:p>
            </p:txBody>
          </p:sp>
        </mc:Choice>
        <mc:Fallback xmlns="">
          <p:sp>
            <p:nvSpPr>
              <p:cNvPr id="74" name="Title 1">
                <a:extLst>
                  <a:ext uri="{FF2B5EF4-FFF2-40B4-BE49-F238E27FC236}">
                    <a16:creationId xmlns:a16="http://schemas.microsoft.com/office/drawing/2014/main" id="{9E083FF5-944C-EA46-B74F-B93B10E6EA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196332">
                <a:off x="5872410" y="2763955"/>
                <a:ext cx="1386749" cy="51339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2A0D8553-87A2-D142-9C58-4DD8FABC0755}"/>
                  </a:ext>
                </a:extLst>
              </p:cNvPr>
              <p:cNvSpPr/>
              <p:nvPr/>
            </p:nvSpPr>
            <p:spPr>
              <a:xfrm>
                <a:off x="5458912" y="5543892"/>
                <a:ext cx="4741003" cy="461665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sz="2400" dirty="0">
                    <a:latin typeface="+mj-lt"/>
                  </a:rPr>
                  <a:t> is an interpolant.</a:t>
                </a:r>
                <a:endParaRPr lang="en-CN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2A0D8553-87A2-D142-9C58-4DD8FABC07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8912" y="5543892"/>
                <a:ext cx="4741003" cy="461665"/>
              </a:xfrm>
              <a:prstGeom prst="rect">
                <a:avLst/>
              </a:prstGeom>
              <a:blipFill>
                <a:blip r:embed="rId9"/>
                <a:stretch>
                  <a:fillRect t="-5128" b="-2564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itle 1">
                <a:extLst>
                  <a:ext uri="{FF2B5EF4-FFF2-40B4-BE49-F238E27FC236}">
                    <a16:creationId xmlns:a16="http://schemas.microsoft.com/office/drawing/2014/main" id="{EBD29544-8AA0-144A-8FB9-4518F9B97B41}"/>
                  </a:ext>
                </a:extLst>
              </p:cNvPr>
              <p:cNvSpPr txBox="1">
                <a:spLocks/>
              </p:cNvSpPr>
              <p:nvPr/>
            </p:nvSpPr>
            <p:spPr>
              <a:xfrm rot="19060724">
                <a:off x="4776848" y="4688106"/>
                <a:ext cx="951677" cy="51339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CN" sz="20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6" name="Title 1">
                <a:extLst>
                  <a:ext uri="{FF2B5EF4-FFF2-40B4-BE49-F238E27FC236}">
                    <a16:creationId xmlns:a16="http://schemas.microsoft.com/office/drawing/2014/main" id="{EBD29544-8AA0-144A-8FB9-4518F9B97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060724">
                <a:off x="4776848" y="4688106"/>
                <a:ext cx="951677" cy="51339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3D5D5CED-D0E7-5B4B-97C3-B03F10D825F5}"/>
                  </a:ext>
                </a:extLst>
              </p:cNvPr>
              <p:cNvSpPr txBox="1"/>
              <p:nvPr/>
            </p:nvSpPr>
            <p:spPr>
              <a:xfrm>
                <a:off x="8138993" y="2563987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𝐪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3D5D5CED-D0E7-5B4B-97C3-B03F10D825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8993" y="2563987"/>
                <a:ext cx="486013" cy="369332"/>
              </a:xfrm>
              <a:prstGeom prst="rect">
                <a:avLst/>
              </a:prstGeom>
              <a:blipFill>
                <a:blip r:embed="rId11"/>
                <a:stretch>
                  <a:fillRect b="-2758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Oval 78">
            <a:extLst>
              <a:ext uri="{FF2B5EF4-FFF2-40B4-BE49-F238E27FC236}">
                <a16:creationId xmlns:a16="http://schemas.microsoft.com/office/drawing/2014/main" id="{6590A0CD-0FD6-3442-8809-DAB997588183}"/>
              </a:ext>
            </a:extLst>
          </p:cNvPr>
          <p:cNvSpPr/>
          <p:nvPr/>
        </p:nvSpPr>
        <p:spPr>
          <a:xfrm>
            <a:off x="8159508" y="2440972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4E464483-49DF-1547-8EB6-07A84B50083D}"/>
              </a:ext>
            </a:extLst>
          </p:cNvPr>
          <p:cNvSpPr/>
          <p:nvPr/>
        </p:nvSpPr>
        <p:spPr>
          <a:xfrm>
            <a:off x="7198599" y="3300599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00661F1F-528E-9740-8D94-8FADA4DE179D}"/>
              </a:ext>
            </a:extLst>
          </p:cNvPr>
          <p:cNvSpPr/>
          <p:nvPr/>
        </p:nvSpPr>
        <p:spPr>
          <a:xfrm rot="2879141">
            <a:off x="6662809" y="1758545"/>
            <a:ext cx="333850" cy="2986551"/>
          </a:xfrm>
          <a:prstGeom prst="leftBrac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itle 1">
                <a:extLst>
                  <a:ext uri="{FF2B5EF4-FFF2-40B4-BE49-F238E27FC236}">
                    <a16:creationId xmlns:a16="http://schemas.microsoft.com/office/drawing/2014/main" id="{1EF9EBDF-DAFA-1043-97C0-B3451A3B607E}"/>
                  </a:ext>
                </a:extLst>
              </p:cNvPr>
              <p:cNvSpPr txBox="1">
                <a:spLocks/>
              </p:cNvSpPr>
              <p:nvPr/>
            </p:nvSpPr>
            <p:spPr>
              <a:xfrm rot="19060724">
                <a:off x="2696848" y="3708081"/>
                <a:ext cx="951677" cy="51339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CN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1" name="Title 1">
                <a:extLst>
                  <a:ext uri="{FF2B5EF4-FFF2-40B4-BE49-F238E27FC236}">
                    <a16:creationId xmlns:a16="http://schemas.microsoft.com/office/drawing/2014/main" id="{1EF9EBDF-DAFA-1043-97C0-B3451A3B6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060724">
                <a:off x="2696848" y="3708081"/>
                <a:ext cx="951677" cy="51339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itle 1">
                <a:extLst>
                  <a:ext uri="{FF2B5EF4-FFF2-40B4-BE49-F238E27FC236}">
                    <a16:creationId xmlns:a16="http://schemas.microsoft.com/office/drawing/2014/main" id="{B495BA38-A83A-B447-A3A1-760A59EE725E}"/>
                  </a:ext>
                </a:extLst>
              </p:cNvPr>
              <p:cNvSpPr txBox="1">
                <a:spLocks/>
              </p:cNvSpPr>
              <p:nvPr/>
            </p:nvSpPr>
            <p:spPr>
              <a:xfrm rot="19060724">
                <a:off x="576186" y="4766361"/>
                <a:ext cx="951677" cy="51339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CN" sz="20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2" name="Title 1">
                <a:extLst>
                  <a:ext uri="{FF2B5EF4-FFF2-40B4-BE49-F238E27FC236}">
                    <a16:creationId xmlns:a16="http://schemas.microsoft.com/office/drawing/2014/main" id="{B495BA38-A83A-B447-A3A1-760A59EE72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060724">
                <a:off x="576186" y="4766361"/>
                <a:ext cx="951677" cy="51339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itle 1">
                <a:extLst>
                  <a:ext uri="{FF2B5EF4-FFF2-40B4-BE49-F238E27FC236}">
                    <a16:creationId xmlns:a16="http://schemas.microsoft.com/office/drawing/2014/main" id="{F4DEAEF8-3E09-0944-A4C6-A80EB7F6C5F4}"/>
                  </a:ext>
                </a:extLst>
              </p:cNvPr>
              <p:cNvSpPr txBox="1">
                <a:spLocks/>
              </p:cNvSpPr>
              <p:nvPr/>
            </p:nvSpPr>
            <p:spPr>
              <a:xfrm rot="19060724">
                <a:off x="7906160" y="1881052"/>
                <a:ext cx="951677" cy="51339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&gt;1</m:t>
                      </m:r>
                    </m:oMath>
                  </m:oMathPara>
                </a14:m>
                <a:endParaRPr lang="en-CN" sz="20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3" name="Title 1">
                <a:extLst>
                  <a:ext uri="{FF2B5EF4-FFF2-40B4-BE49-F238E27FC236}">
                    <a16:creationId xmlns:a16="http://schemas.microsoft.com/office/drawing/2014/main" id="{F4DEAEF8-3E09-0944-A4C6-A80EB7F6C5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060724">
                <a:off x="7906160" y="1881052"/>
                <a:ext cx="951677" cy="51339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C38286C-49F9-0741-B2CA-CE151784D93C}"/>
                  </a:ext>
                </a:extLst>
              </p:cNvPr>
              <p:cNvSpPr txBox="1"/>
              <p:nvPr/>
            </p:nvSpPr>
            <p:spPr>
              <a:xfrm>
                <a:off x="7117707" y="4618764"/>
                <a:ext cx="325112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𝐩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)=(1−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𝐩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𝐪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C38286C-49F9-0741-B2CA-CE151784D9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7707" y="4618764"/>
                <a:ext cx="3251127" cy="369332"/>
              </a:xfrm>
              <a:prstGeom prst="rect">
                <a:avLst/>
              </a:prstGeom>
              <a:blipFill>
                <a:blip r:embed="rId15"/>
                <a:stretch>
                  <a:fillRect b="-333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itle 1">
            <a:extLst>
              <a:ext uri="{FF2B5EF4-FFF2-40B4-BE49-F238E27FC236}">
                <a16:creationId xmlns:a16="http://schemas.microsoft.com/office/drawing/2014/main" id="{4E1DC3A0-767A-B340-BE4C-933C97E0F3EC}"/>
              </a:ext>
            </a:extLst>
          </p:cNvPr>
          <p:cNvSpPr txBox="1">
            <a:spLocks/>
          </p:cNvSpPr>
          <p:nvPr/>
        </p:nvSpPr>
        <p:spPr>
          <a:xfrm>
            <a:off x="8429874" y="4103478"/>
            <a:ext cx="773624" cy="461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/>
              <a:t>or</a:t>
            </a:r>
            <a:endParaRPr lang="en-C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0DDD21DC-E30B-2647-9B95-BE958ACC1A3B}"/>
                  </a:ext>
                </a:extLst>
              </p:cNvPr>
              <p:cNvSpPr/>
              <p:nvPr/>
            </p:nvSpPr>
            <p:spPr>
              <a:xfrm>
                <a:off x="9113688" y="2392261"/>
                <a:ext cx="2266654" cy="92333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+mj-lt"/>
                    <a:ea typeface="+mj-ea"/>
                  </a:rPr>
                  <a:t>A segment: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endParaRPr lang="en-US" altLang="zh-CN" dirty="0">
                  <a:latin typeface="+mj-lt"/>
                </a:endParaRPr>
              </a:p>
              <a:p>
                <a:r>
                  <a:rPr lang="en-US" altLang="zh-CN" dirty="0">
                    <a:latin typeface="+mj-lt"/>
                  </a:rPr>
                  <a:t>A ray: 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CN" dirty="0">
                  <a:latin typeface="+mj-lt"/>
                </a:endParaRPr>
              </a:p>
              <a:p>
                <a:r>
                  <a:rPr lang="en-US" altLang="zh-CN" dirty="0">
                    <a:latin typeface="+mj-lt"/>
                  </a:rPr>
                  <a:t>A line: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𝐑</m:t>
                    </m:r>
                  </m:oMath>
                </a14:m>
                <a:endParaRPr lang="en-CN" dirty="0">
                  <a:latin typeface="+mj-lt"/>
                </a:endParaRPr>
              </a:p>
            </p:txBody>
          </p:sp>
        </mc:Choice>
        <mc:Fallback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0DDD21DC-E30B-2647-9B95-BE958ACC1A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3688" y="2392261"/>
                <a:ext cx="2266654" cy="923330"/>
              </a:xfrm>
              <a:prstGeom prst="rect">
                <a:avLst/>
              </a:prstGeom>
              <a:blipFill>
                <a:blip r:embed="rId16"/>
                <a:stretch>
                  <a:fillRect l="-2222" t="-1333" b="-933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147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72" grpId="0" animBg="1"/>
      <p:bldP spid="73" grpId="0"/>
      <p:bldP spid="74" grpId="0"/>
      <p:bldP spid="75" grpId="0" animBg="1"/>
      <p:bldP spid="76" grpId="0"/>
      <p:bldP spid="78" grpId="0"/>
      <p:bldP spid="79" grpId="0" animBg="1"/>
      <p:bldP spid="70" grpId="0" animBg="1"/>
      <p:bldP spid="16" grpId="0" animBg="1"/>
      <p:bldP spid="83" grpId="0"/>
      <p:bldP spid="84" grpId="0"/>
      <p:bldP spid="85" grpId="1"/>
      <p:bldP spid="8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585F81-06D9-4141-AF43-393666E1C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6B15-CD18-AD48-B4A6-8B862AAA934E}" type="slidenum">
              <a:rPr kumimoji="1" lang="zh-CN" altLang="en-US" smtClean="0"/>
              <a:t>8</a:t>
            </a:fld>
            <a:endParaRPr kumimoji="1" lang="zh-CN" alt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2320045-E404-D540-8B0D-0A5D6E3F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42" y="18255"/>
            <a:ext cx="10515600" cy="1325563"/>
          </a:xfrm>
        </p:spPr>
        <p:txBody>
          <a:bodyPr/>
          <a:lstStyle/>
          <a:p>
            <a:r>
              <a:rPr lang="en-CN" b="1" dirty="0"/>
              <a:t>Vector Norm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3261432-D4AD-4A4E-AB23-518833874071}"/>
                  </a:ext>
                </a:extLst>
              </p:cNvPr>
              <p:cNvSpPr txBox="1"/>
              <p:nvPr/>
            </p:nvSpPr>
            <p:spPr>
              <a:xfrm>
                <a:off x="1874562" y="2128387"/>
                <a:ext cx="3583952" cy="5127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</m:e>
                          </m:d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en-CN" sz="2400" baseline="300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3261432-D4AD-4A4E-AB23-5188338740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562" y="2128387"/>
                <a:ext cx="3583952" cy="512769"/>
              </a:xfrm>
              <a:prstGeom prst="rect">
                <a:avLst/>
              </a:prstGeom>
              <a:blipFill>
                <a:blip r:embed="rId2"/>
                <a:stretch>
                  <a:fillRect b="-1463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itle 1">
            <a:extLst>
              <a:ext uri="{FF2B5EF4-FFF2-40B4-BE49-F238E27FC236}">
                <a16:creationId xmlns:a16="http://schemas.microsoft.com/office/drawing/2014/main" id="{D1F6DF8C-04F6-B74D-8A9C-A387A404FFE3}"/>
              </a:ext>
            </a:extLst>
          </p:cNvPr>
          <p:cNvSpPr txBox="1">
            <a:spLocks/>
          </p:cNvSpPr>
          <p:nvPr/>
        </p:nvSpPr>
        <p:spPr>
          <a:xfrm>
            <a:off x="6827680" y="2106615"/>
            <a:ext cx="3409775" cy="72992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2400" dirty="0"/>
              <a:t>Euclidean norm (2-norm)</a:t>
            </a:r>
            <a:endParaRPr lang="en-CN" sz="2400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B13A4349-C56F-C043-BE00-7ECA9E95D44C}"/>
              </a:ext>
            </a:extLst>
          </p:cNvPr>
          <p:cNvSpPr txBox="1">
            <a:spLocks/>
          </p:cNvSpPr>
          <p:nvPr/>
        </p:nvSpPr>
        <p:spPr>
          <a:xfrm>
            <a:off x="811658" y="1066698"/>
            <a:ext cx="10839785" cy="940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/>
              <a:t>A vector norm measures the magnitude of a vector: its length. </a:t>
            </a:r>
            <a:endParaRPr lang="en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7D6C0F5-13F3-4945-86E2-D9A30BFBC886}"/>
                  </a:ext>
                </a:extLst>
              </p:cNvPr>
              <p:cNvSpPr txBox="1"/>
              <p:nvPr/>
            </p:nvSpPr>
            <p:spPr>
              <a:xfrm>
                <a:off x="1911004" y="2886341"/>
                <a:ext cx="4544225" cy="6405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1/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</m:oMath>
                  </m:oMathPara>
                </a14:m>
                <a:endParaRPr lang="en-CN" sz="2400" baseline="300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7D6C0F5-13F3-4945-86E2-D9A30BFBC8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004" y="2886341"/>
                <a:ext cx="4544225" cy="640560"/>
              </a:xfrm>
              <a:prstGeom prst="rect">
                <a:avLst/>
              </a:prstGeom>
              <a:blipFill>
                <a:blip r:embed="rId3"/>
                <a:stretch>
                  <a:fillRect t="-1961" b="-196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itle 1">
            <a:extLst>
              <a:ext uri="{FF2B5EF4-FFF2-40B4-BE49-F238E27FC236}">
                <a16:creationId xmlns:a16="http://schemas.microsoft.com/office/drawing/2014/main" id="{C3C4242E-CA8D-6F4F-9266-1839B454813C}"/>
              </a:ext>
            </a:extLst>
          </p:cNvPr>
          <p:cNvSpPr txBox="1">
            <a:spLocks/>
          </p:cNvSpPr>
          <p:nvPr/>
        </p:nvSpPr>
        <p:spPr>
          <a:xfrm>
            <a:off x="6918553" y="2864569"/>
            <a:ext cx="3409775" cy="72992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/>
              <a:t>p-norm</a:t>
            </a:r>
            <a:endParaRPr lang="en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6531873-5B08-2F46-BAAF-9D807B9693B0}"/>
                  </a:ext>
                </a:extLst>
              </p:cNvPr>
              <p:cNvSpPr txBox="1"/>
              <p:nvPr/>
            </p:nvSpPr>
            <p:spPr>
              <a:xfrm>
                <a:off x="1965434" y="3796255"/>
                <a:ext cx="4544225" cy="4249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CN" sz="2400" baseline="300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6531873-5B08-2F46-BAAF-9D807B9693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434" y="3796255"/>
                <a:ext cx="4544225" cy="424925"/>
              </a:xfrm>
              <a:prstGeom prst="rect">
                <a:avLst/>
              </a:prstGeom>
              <a:blipFill>
                <a:blip r:embed="rId4"/>
                <a:stretch>
                  <a:fillRect b="-1470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itle 1">
            <a:extLst>
              <a:ext uri="{FF2B5EF4-FFF2-40B4-BE49-F238E27FC236}">
                <a16:creationId xmlns:a16="http://schemas.microsoft.com/office/drawing/2014/main" id="{AD247B59-31F0-2C4C-B52B-5D720BEF731F}"/>
              </a:ext>
            </a:extLst>
          </p:cNvPr>
          <p:cNvSpPr txBox="1">
            <a:spLocks/>
          </p:cNvSpPr>
          <p:nvPr/>
        </p:nvSpPr>
        <p:spPr>
          <a:xfrm>
            <a:off x="6918553" y="3630348"/>
            <a:ext cx="3409775" cy="72992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/>
              <a:t>1-norm</a:t>
            </a:r>
            <a:endParaRPr lang="en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6CBDE8E-4EE4-9246-9A91-BF9AFB3125C5}"/>
                  </a:ext>
                </a:extLst>
              </p:cNvPr>
              <p:cNvSpPr txBox="1"/>
              <p:nvPr/>
            </p:nvSpPr>
            <p:spPr>
              <a:xfrm>
                <a:off x="1954548" y="4651924"/>
                <a:ext cx="7570454" cy="3608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</m:e>
                          </m:d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max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CN" sz="2400" baseline="300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6CBDE8E-4EE4-9246-9A91-BF9AFB3125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4548" y="4651924"/>
                <a:ext cx="7570454" cy="360804"/>
              </a:xfrm>
              <a:prstGeom prst="rect">
                <a:avLst/>
              </a:prstGeom>
              <a:blipFill>
                <a:blip r:embed="rId5"/>
                <a:stretch>
                  <a:fillRect b="-3103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itle 1">
            <a:extLst>
              <a:ext uri="{FF2B5EF4-FFF2-40B4-BE49-F238E27FC236}">
                <a16:creationId xmlns:a16="http://schemas.microsoft.com/office/drawing/2014/main" id="{C8E1F6E6-1EDE-C84E-AEED-61D7583C2A3A}"/>
              </a:ext>
            </a:extLst>
          </p:cNvPr>
          <p:cNvSpPr txBox="1">
            <a:spLocks/>
          </p:cNvSpPr>
          <p:nvPr/>
        </p:nvSpPr>
        <p:spPr>
          <a:xfrm>
            <a:off x="6925651" y="4512572"/>
            <a:ext cx="3409775" cy="72992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/>
              <a:t>Infinity norm</a:t>
            </a:r>
            <a:endParaRPr lang="en-CN" sz="2400" dirty="0"/>
          </a:p>
        </p:txBody>
      </p:sp>
    </p:spTree>
    <p:extLst>
      <p:ext uri="{BB962C8B-B14F-4D97-AF65-F5344CB8AC3E}">
        <p14:creationId xmlns:p14="http://schemas.microsoft.com/office/powerpoint/2010/main" val="157225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585F81-06D9-4141-AF43-393666E1C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6B15-CD18-AD48-B4A6-8B862AAA934E}" type="slidenum">
              <a:rPr kumimoji="1" lang="zh-CN" altLang="en-US" smtClean="0"/>
              <a:t>9</a:t>
            </a:fld>
            <a:endParaRPr kumimoji="1" lang="zh-CN" alt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2320045-E404-D540-8B0D-0A5D6E3F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42" y="18255"/>
            <a:ext cx="10515600" cy="1325563"/>
          </a:xfrm>
        </p:spPr>
        <p:txBody>
          <a:bodyPr/>
          <a:lstStyle/>
          <a:p>
            <a:r>
              <a:rPr lang="en-CN" b="1" dirty="0"/>
              <a:t>Vector Norm: Usage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B952F25-B981-AB43-A9CB-B235B41172CC}"/>
                  </a:ext>
                </a:extLst>
              </p:cNvPr>
              <p:cNvSpPr txBox="1"/>
              <p:nvPr/>
            </p:nvSpPr>
            <p:spPr>
              <a:xfrm>
                <a:off x="1489282" y="2864179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𝐩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B952F25-B981-AB43-A9CB-B235B41172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282" y="2864179"/>
                <a:ext cx="486013" cy="369332"/>
              </a:xfrm>
              <a:prstGeom prst="rect">
                <a:avLst/>
              </a:prstGeom>
              <a:blipFill>
                <a:blip r:embed="rId2"/>
                <a:stretch>
                  <a:fillRect b="-2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38C873C-CF27-334F-9A8B-6778468B535F}"/>
              </a:ext>
            </a:extLst>
          </p:cNvPr>
          <p:cNvCxnSpPr>
            <a:cxnSpLocks/>
            <a:endCxn id="18" idx="3"/>
          </p:cNvCxnSpPr>
          <p:nvPr/>
        </p:nvCxnSpPr>
        <p:spPr>
          <a:xfrm flipV="1">
            <a:off x="1700672" y="1733374"/>
            <a:ext cx="1176168" cy="107235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BDC82D3A-B9EA-D543-A04E-29EC9B4791B2}"/>
              </a:ext>
            </a:extLst>
          </p:cNvPr>
          <p:cNvSpPr/>
          <p:nvPr/>
        </p:nvSpPr>
        <p:spPr>
          <a:xfrm>
            <a:off x="1576370" y="2735321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18BFB32-E3E5-8144-8B25-6FF4E62FDE6E}"/>
                  </a:ext>
                </a:extLst>
              </p:cNvPr>
              <p:cNvSpPr txBox="1"/>
              <p:nvPr/>
            </p:nvSpPr>
            <p:spPr>
              <a:xfrm>
                <a:off x="2941642" y="1668572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𝐪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18BFB32-E3E5-8144-8B25-6FF4E62FD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1642" y="1668572"/>
                <a:ext cx="486013" cy="369332"/>
              </a:xfrm>
              <a:prstGeom prst="rect">
                <a:avLst/>
              </a:prstGeom>
              <a:blipFill>
                <a:blip r:embed="rId3"/>
                <a:stretch>
                  <a:fillRect b="-233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39C5386E-A56B-D647-AC7D-7A6BA5BAF6EF}"/>
              </a:ext>
            </a:extLst>
          </p:cNvPr>
          <p:cNvSpPr/>
          <p:nvPr/>
        </p:nvSpPr>
        <p:spPr>
          <a:xfrm>
            <a:off x="2849998" y="1576928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0689919-7E49-D24E-AE1E-21BC2E1CF3FA}"/>
                  </a:ext>
                </a:extLst>
              </p:cNvPr>
              <p:cNvSpPr txBox="1"/>
              <p:nvPr/>
            </p:nvSpPr>
            <p:spPr>
              <a:xfrm>
                <a:off x="1437801" y="1853238"/>
                <a:ext cx="972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𝐪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𝐩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0689919-7E49-D24E-AE1E-21BC2E1CF3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801" y="1853238"/>
                <a:ext cx="972013" cy="369332"/>
              </a:xfrm>
              <a:prstGeom prst="rect">
                <a:avLst/>
              </a:prstGeom>
              <a:blipFill>
                <a:blip r:embed="rId4"/>
                <a:stretch>
                  <a:fillRect b="-2258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FE3C7F1-0AD2-C34F-A5A8-F72184B7D2A6}"/>
                  </a:ext>
                </a:extLst>
              </p:cNvPr>
              <p:cNvSpPr txBox="1"/>
              <p:nvPr/>
            </p:nvSpPr>
            <p:spPr>
              <a:xfrm>
                <a:off x="1530231" y="3561583"/>
                <a:ext cx="154399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CN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𝐪</m:t>
                          </m:r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𝐩</m:t>
                          </m:r>
                          <m:r>
                            <m:rPr>
                              <m:nor/>
                            </m:rPr>
                            <a:rPr lang="en-CN" sz="2400" dirty="0"/>
                            <m:t> </m:t>
                          </m:r>
                        </m:e>
                      </m:d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FE3C7F1-0AD2-C34F-A5A8-F72184B7D2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0231" y="3561583"/>
                <a:ext cx="1543998" cy="369332"/>
              </a:xfrm>
              <a:prstGeom prst="rect">
                <a:avLst/>
              </a:prstGeom>
              <a:blipFill>
                <a:blip r:embed="rId5"/>
                <a:stretch>
                  <a:fillRect t="-20000" b="-433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4158290C-BD16-6741-A23F-19C9E5A5BFB6}"/>
              </a:ext>
            </a:extLst>
          </p:cNvPr>
          <p:cNvSpPr/>
          <p:nvPr/>
        </p:nvSpPr>
        <p:spPr>
          <a:xfrm>
            <a:off x="5366395" y="4144682"/>
            <a:ext cx="1764009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+mj-lt"/>
              </a:rPr>
              <a:t>A unit vector</a:t>
            </a:r>
            <a:endParaRPr lang="en-CN" sz="2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5C8487A-F56B-2440-9434-7ECE892730C3}"/>
                  </a:ext>
                </a:extLst>
              </p:cNvPr>
              <p:cNvSpPr/>
              <p:nvPr/>
            </p:nvSpPr>
            <p:spPr>
              <a:xfrm>
                <a:off x="547550" y="4144682"/>
                <a:ext cx="3509359" cy="461665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latin typeface="+mj-lt"/>
                  </a:rPr>
                  <a:t>Distance between 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</a:rPr>
                      <m:t>𝐪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+mj-lt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𝐩</m:t>
                    </m:r>
                  </m:oMath>
                </a14:m>
                <a:r>
                  <a:rPr lang="en-US" sz="2400" dirty="0">
                    <a:latin typeface="+mj-lt"/>
                  </a:rPr>
                  <a:t> </a:t>
                </a:r>
                <a:endParaRPr lang="en-CN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5C8487A-F56B-2440-9434-7ECE892730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550" y="4144682"/>
                <a:ext cx="3509359" cy="461665"/>
              </a:xfrm>
              <a:prstGeom prst="rect">
                <a:avLst/>
              </a:prstGeom>
              <a:blipFill>
                <a:blip r:embed="rId6"/>
                <a:stretch>
                  <a:fillRect l="-2509" t="-5128" b="-2564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ABE0ED9-95BD-9244-B637-4E8666E9C4FD}"/>
                  </a:ext>
                </a:extLst>
              </p:cNvPr>
              <p:cNvSpPr txBox="1"/>
              <p:nvPr/>
            </p:nvSpPr>
            <p:spPr>
              <a:xfrm>
                <a:off x="5502943" y="3580261"/>
                <a:ext cx="154399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CN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ABE0ED9-95BD-9244-B637-4E8666E9C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2943" y="3580261"/>
                <a:ext cx="1543998" cy="369332"/>
              </a:xfrm>
              <a:prstGeom prst="rect">
                <a:avLst/>
              </a:prstGeom>
              <a:blipFill>
                <a:blip r:embed="rId7"/>
                <a:stretch>
                  <a:fillRect b="-2258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>
            <a:extLst>
              <a:ext uri="{FF2B5EF4-FFF2-40B4-BE49-F238E27FC236}">
                <a16:creationId xmlns:a16="http://schemas.microsoft.com/office/drawing/2014/main" id="{9C0F8DB0-D296-2D4A-8B02-289BAFAFFE96}"/>
              </a:ext>
            </a:extLst>
          </p:cNvPr>
          <p:cNvSpPr/>
          <p:nvPr/>
        </p:nvSpPr>
        <p:spPr>
          <a:xfrm>
            <a:off x="8610600" y="4144682"/>
            <a:ext cx="1916487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+mj-lt"/>
              </a:rPr>
              <a:t>Normalization</a:t>
            </a:r>
            <a:endParaRPr lang="en-CN" sz="2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08FB704-7BCE-2049-B6F0-CDB7CCA30FAA}"/>
                  </a:ext>
                </a:extLst>
              </p:cNvPr>
              <p:cNvSpPr txBox="1"/>
              <p:nvPr/>
            </p:nvSpPr>
            <p:spPr>
              <a:xfrm>
                <a:off x="8796845" y="3580261"/>
                <a:ext cx="154399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CN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CN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</m:e>
                          </m:acc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𝐩</m:t>
                          </m:r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08FB704-7BCE-2049-B6F0-CDB7CCA30F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6845" y="3580261"/>
                <a:ext cx="1543998" cy="369332"/>
              </a:xfrm>
              <a:prstGeom prst="rect">
                <a:avLst/>
              </a:prstGeom>
              <a:blipFill>
                <a:blip r:embed="rId8"/>
                <a:stretch>
                  <a:fillRect l="-4065" t="-161290" b="-23871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88320CF-B039-C643-96D1-F505D6D3C92F}"/>
                  </a:ext>
                </a:extLst>
              </p:cNvPr>
              <p:cNvSpPr txBox="1"/>
              <p:nvPr/>
            </p:nvSpPr>
            <p:spPr>
              <a:xfrm>
                <a:off x="8197245" y="5227432"/>
                <a:ext cx="274319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CN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‖"/>
                              <m:endChr m:val="‖"/>
                              <m:ctrlPr>
                                <a:rPr lang="en-CN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</a:rPr>
                                    <m:t>𝐩</m:t>
                                  </m:r>
                                </m:e>
                              </m:acc>
                            </m:e>
                          </m:d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en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den>
                      </m:f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88320CF-B039-C643-96D1-F505D6D3C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7245" y="5227432"/>
                <a:ext cx="2743199" cy="369332"/>
              </a:xfrm>
              <a:prstGeom prst="rect">
                <a:avLst/>
              </a:prstGeom>
              <a:blipFill>
                <a:blip r:embed="rId9"/>
                <a:stretch>
                  <a:fillRect t="-166667" r="-1843" b="-2500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itle 1">
            <a:extLst>
              <a:ext uri="{FF2B5EF4-FFF2-40B4-BE49-F238E27FC236}">
                <a16:creationId xmlns:a16="http://schemas.microsoft.com/office/drawing/2014/main" id="{5627D68E-3E60-5C47-B217-CD2FB7ACE16B}"/>
              </a:ext>
            </a:extLst>
          </p:cNvPr>
          <p:cNvSpPr txBox="1">
            <a:spLocks/>
          </p:cNvSpPr>
          <p:nvPr/>
        </p:nvSpPr>
        <p:spPr>
          <a:xfrm>
            <a:off x="9321006" y="4635009"/>
            <a:ext cx="495671" cy="461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2400" dirty="0"/>
              <a:t>as</a:t>
            </a:r>
            <a:endParaRPr lang="en-CN" sz="2400" dirty="0"/>
          </a:p>
        </p:txBody>
      </p:sp>
    </p:spTree>
    <p:extLst>
      <p:ext uri="{BB962C8B-B14F-4D97-AF65-F5344CB8AC3E}">
        <p14:creationId xmlns:p14="http://schemas.microsoft.com/office/powerpoint/2010/main" val="111756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5" grpId="0"/>
      <p:bldP spid="36" grpId="0" animBg="1"/>
      <p:bldP spid="37" grpId="0"/>
      <p:bldP spid="38" grpId="0"/>
      <p:bldP spid="3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14374</TotalTime>
  <Words>2852</Words>
  <Application>Microsoft Macintosh PowerPoint</Application>
  <PresentationFormat>Widescreen</PresentationFormat>
  <Paragraphs>639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Calibri</vt:lpstr>
      <vt:lpstr>Calibri Light</vt:lpstr>
      <vt:lpstr>Cambria Math</vt:lpstr>
      <vt:lpstr>Office Theme</vt:lpstr>
      <vt:lpstr>GAMES103: Intro to Physics-Based Animation</vt:lpstr>
      <vt:lpstr>Vectors</vt:lpstr>
      <vt:lpstr>Vector: Definition</vt:lpstr>
      <vt:lpstr>Vector: Definition</vt:lpstr>
      <vt:lpstr>Vector: Definition</vt:lpstr>
      <vt:lpstr>Vector Arithematic: Addition and Subtraction</vt:lpstr>
      <vt:lpstr>Example 1: Linear Representation</vt:lpstr>
      <vt:lpstr>Vector Norm</vt:lpstr>
      <vt:lpstr>Vector Norm: Usage</vt:lpstr>
      <vt:lpstr>Vector Arithematic: Dot Product</vt:lpstr>
      <vt:lpstr>Example 2: Particle-Line Projection</vt:lpstr>
      <vt:lpstr>Example 3: Plane Representation</vt:lpstr>
      <vt:lpstr>Example 4: Particle-Sphere Collision</vt:lpstr>
      <vt:lpstr>Vector Arithematic: Cross Product</vt:lpstr>
      <vt:lpstr>Example 5: Triangle Normal and Area</vt:lpstr>
      <vt:lpstr>PowerPoint Presentation</vt:lpstr>
      <vt:lpstr>Example 6: Triangle Inside/Outside Test</vt:lpstr>
      <vt:lpstr>Example 6: Triangle Inside/Outside Test</vt:lpstr>
      <vt:lpstr>Example 7: Barycentric Coordinates</vt:lpstr>
      <vt:lpstr>Gouraud Shading</vt:lpstr>
      <vt:lpstr>Example 9: Tetrahedral Volume</vt:lpstr>
      <vt:lpstr>Example 9: Tetrahedral Volume</vt:lpstr>
      <vt:lpstr>Example 10: Barycentric Weights (cont.)</vt:lpstr>
      <vt:lpstr>Example 11: Particle-triangle Intersection</vt:lpstr>
      <vt:lpstr>Matrices</vt:lpstr>
      <vt:lpstr>Matrix: Definition</vt:lpstr>
      <vt:lpstr>Matrix: Multiplication</vt:lpstr>
      <vt:lpstr>Matrix: Orthogonality</vt:lpstr>
      <vt:lpstr>Matrix Transformation</vt:lpstr>
      <vt:lpstr>Matrix Transformation</vt:lpstr>
      <vt:lpstr>Singular Value Decomposition</vt:lpstr>
      <vt:lpstr>Eigenvalue Decomposition</vt:lpstr>
      <vt:lpstr>Symmetric Positive Definiteness (s.p.d.)</vt:lpstr>
      <vt:lpstr>Symmetric Positive Definiteness (s.p.d.)</vt:lpstr>
      <vt:lpstr>Question</vt:lpstr>
      <vt:lpstr>Linear Solver</vt:lpstr>
      <vt:lpstr>Direct Linear Solver</vt:lpstr>
      <vt:lpstr>Direct Linear Solver</vt:lpstr>
      <vt:lpstr>Iterative Linear Solver</vt:lpstr>
      <vt:lpstr>Iterative Linear Solver</vt:lpstr>
      <vt:lpstr>Tensor Calculus</vt:lpstr>
      <vt:lpstr>Basic Concepts: 1st-Order Derivatives</vt:lpstr>
      <vt:lpstr>Basic Concepts: 1st-Order Derivatives</vt:lpstr>
      <vt:lpstr>Basic Concepts: 2nd-Order Derivatives</vt:lpstr>
      <vt:lpstr>Quiz: </vt:lpstr>
      <vt:lpstr>Example: A Spring </vt:lpstr>
      <vt:lpstr>Example: A Spring with Two Ends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GAMES 103: Intro to Physics-Based Animation</dc:title>
  <dc:creator>Huamin Wang</dc:creator>
  <cp:lastModifiedBy>Microsoft Office User</cp:lastModifiedBy>
  <cp:revision>120</cp:revision>
  <dcterms:created xsi:type="dcterms:W3CDTF">2021-10-05T05:44:54Z</dcterms:created>
  <dcterms:modified xsi:type="dcterms:W3CDTF">2021-11-08T10:05:44Z</dcterms:modified>
</cp:coreProperties>
</file>