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39" r:id="rId3"/>
    <p:sldId id="258" r:id="rId4"/>
    <p:sldId id="360" r:id="rId5"/>
    <p:sldId id="261" r:id="rId6"/>
    <p:sldId id="317" r:id="rId7"/>
    <p:sldId id="362" r:id="rId8"/>
    <p:sldId id="368" r:id="rId9"/>
    <p:sldId id="369" r:id="rId10"/>
    <p:sldId id="318" r:id="rId11"/>
    <p:sldId id="383" r:id="rId12"/>
    <p:sldId id="384" r:id="rId13"/>
    <p:sldId id="385" r:id="rId14"/>
    <p:sldId id="364" r:id="rId15"/>
    <p:sldId id="363" r:id="rId16"/>
    <p:sldId id="367" r:id="rId17"/>
    <p:sldId id="365" r:id="rId18"/>
    <p:sldId id="381" r:id="rId19"/>
    <p:sldId id="370" r:id="rId20"/>
    <p:sldId id="319" r:id="rId21"/>
    <p:sldId id="371" r:id="rId22"/>
    <p:sldId id="375" r:id="rId23"/>
    <p:sldId id="372" r:id="rId24"/>
    <p:sldId id="374" r:id="rId25"/>
    <p:sldId id="373" r:id="rId26"/>
    <p:sldId id="376" r:id="rId27"/>
    <p:sldId id="378" r:id="rId28"/>
    <p:sldId id="320" r:id="rId29"/>
    <p:sldId id="379" r:id="rId30"/>
    <p:sldId id="380" r:id="rId31"/>
    <p:sldId id="387" r:id="rId32"/>
    <p:sldId id="382" r:id="rId33"/>
    <p:sldId id="386" r:id="rId34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BF4"/>
    <a:srgbClr val="00E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9"/>
    <p:restoredTop sz="96405"/>
  </p:normalViewPr>
  <p:slideViewPr>
    <p:cSldViewPr snapToGrid="0" snapToObjects="1">
      <p:cViewPr varScale="1">
        <p:scale>
          <a:sx n="152" d="100"/>
          <a:sy n="152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115DB-1FD1-6041-A475-2D3895381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D5305-2ABA-A34E-843A-D906DEF1E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F136F-4673-7E4C-8BB0-79C35938D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5EF6-B753-6845-8DDE-8B2F1383A3EE}" type="datetimeFigureOut">
              <a:rPr lang="en-CN" smtClean="0"/>
              <a:t>2021/11/16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D8051-66BA-7F4A-A390-15D185AC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B62E4-8205-B24C-A1CA-A07A85F4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9383C-656E-944C-AAED-D27292B9513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04896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0DA0-8FF4-EF44-9FD8-83DC68F7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F68EC3-BA57-CF4D-AD3E-0BA6C17A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B03B3-94FF-0843-A152-E9EBD22F3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5EF6-B753-6845-8DDE-8B2F1383A3EE}" type="datetimeFigureOut">
              <a:rPr lang="en-CN" smtClean="0"/>
              <a:t>2021/11/16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5F020-CA9E-C74A-A1C5-77AE67CC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7B04A-BBD0-EA4C-81DF-BC1FB3EDE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9383C-656E-944C-AAED-D27292B9513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6713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463712-1A48-A844-8D65-6E335EA049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B6E0C-A0E9-124F-947C-794B7D3029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D7245-31F2-7043-97D0-8196FD45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5EF6-B753-6845-8DDE-8B2F1383A3EE}" type="datetimeFigureOut">
              <a:rPr lang="en-CN" smtClean="0"/>
              <a:t>2021/11/16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64340-7479-014E-A57C-4410C7611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9AB6B-5785-9B4F-B615-04671E8A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9383C-656E-944C-AAED-D27292B9513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08478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B39FC-C4CF-B54C-BD21-4A29C64D7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F8B46-F421-F545-ADF2-7878331BA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E60C7-54F9-8E44-B2B5-7CC5DBAD1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5EF6-B753-6845-8DDE-8B2F1383A3EE}" type="datetimeFigureOut">
              <a:rPr lang="en-CN" smtClean="0"/>
              <a:t>2021/11/16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67EF1-9416-0F46-BA6D-4F53F874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95E47-C747-6149-A008-5F5256808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9383C-656E-944C-AAED-D27292B9513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86308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5B5F9-2143-D54B-9213-1CC210FA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42B0B-C55E-1B46-B34B-9F1BA0F26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90275-6CAE-2A46-9F4C-016AD6918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5EF6-B753-6845-8DDE-8B2F1383A3EE}" type="datetimeFigureOut">
              <a:rPr lang="en-CN" smtClean="0"/>
              <a:t>2021/11/16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300CE-7E3B-8147-B9B3-116B1C6A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971C9-1D59-5148-AC4B-88DEEE30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9383C-656E-944C-AAED-D27292B9513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7821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CF5AC-F084-854F-B9FE-F9F8DFA4E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4ABD4-37D2-9848-9D48-7B956CF0A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3DCED-78DD-7340-A0D1-4F23BACAC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919BC-A222-1749-A503-B6B37C6E3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5EF6-B753-6845-8DDE-8B2F1383A3EE}" type="datetimeFigureOut">
              <a:rPr lang="en-CN" smtClean="0"/>
              <a:t>2021/11/16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A224E-CEF3-3945-B0B3-1004AB9B3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01BC0-6C04-3D48-93D2-CA819E14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9383C-656E-944C-AAED-D27292B9513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1700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41A64-02CE-7241-9786-4F5012EC7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88599-2C34-2340-B6C6-96A651D45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E1152-2012-1E43-85E0-CE82DE3B2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ADB07-E1AB-C145-B587-95F8B60ED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EF5745-E6C5-664B-B934-E119FE11A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1D0683-EF81-304D-BE14-39828290C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5EF6-B753-6845-8DDE-8B2F1383A3EE}" type="datetimeFigureOut">
              <a:rPr lang="en-CN" smtClean="0"/>
              <a:t>2021/11/16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A7099-D91A-8F4B-8E2E-D51FB8C11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6D073-E448-0145-B38C-0F49711B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9383C-656E-944C-AAED-D27292B9513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05635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51911-E922-3844-A380-705E8C53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7B7295-A75B-4142-8840-C674FD141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5EF6-B753-6845-8DDE-8B2F1383A3EE}" type="datetimeFigureOut">
              <a:rPr lang="en-CN" smtClean="0"/>
              <a:t>2021/11/16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A43E3-87C8-1C47-87A9-13BCE47D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122826-B996-BA4A-AF1D-250A92CE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9383C-656E-944C-AAED-D27292B9513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0562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52405B-AFC6-A243-992E-FCD285708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5EF6-B753-6845-8DDE-8B2F1383A3EE}" type="datetimeFigureOut">
              <a:rPr lang="en-CN" smtClean="0"/>
              <a:t>2021/11/16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4A300A-CBA2-EF43-90D7-CB0280928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50203-A9C1-1647-9D11-9DE62AA01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9383C-656E-944C-AAED-D27292B9513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06047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6BA78-C642-294A-A73F-F994BE10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D56C1-C4BC-4847-BED4-2701F61B2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B1A6F1-1FB3-3A4E-8D30-97AB014A5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59231-63B7-DE44-8B93-F6416FA2D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5EF6-B753-6845-8DDE-8B2F1383A3EE}" type="datetimeFigureOut">
              <a:rPr lang="en-CN" smtClean="0"/>
              <a:t>2021/11/16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04FDD-2D42-F14F-90C2-06078D85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F1AAF-68FB-1746-BC5F-74921092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9383C-656E-944C-AAED-D27292B9513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45764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FF119-680C-D841-B34B-3490973BB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4A0F81-AE05-D546-B8C8-07DF9512C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FCC85-CFE3-9245-AD1A-9C93E52A3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93AEA-BCE0-BF4E-B430-B91A2B982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5EF6-B753-6845-8DDE-8B2F1383A3EE}" type="datetimeFigureOut">
              <a:rPr lang="en-CN" smtClean="0"/>
              <a:t>2021/11/16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B9818-1E5F-3844-BB7B-D48E3BC3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0522B-A541-8A41-A3C1-92110A507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9383C-656E-944C-AAED-D27292B9513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1637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B7AD3C-4906-A343-AC8A-390B87BCD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2CCFA-CB8C-7045-A25C-E6E4615EB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125C4-F73C-834C-A494-F403BCBA6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05EF6-B753-6845-8DDE-8B2F1383A3EE}" type="datetimeFigureOut">
              <a:rPr lang="en-CN" smtClean="0"/>
              <a:t>2021/11/16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AFAA9-F77B-EE4F-96DA-679042F4F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DCCD5-FF31-CB47-936E-B99A5C00D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9383C-656E-944C-AAED-D27292B9513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1882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7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4.png"/><Relationship Id="rId5" Type="http://schemas.openxmlformats.org/officeDocument/2006/relationships/image" Target="../media/image39.png"/><Relationship Id="rId10" Type="http://schemas.openxmlformats.org/officeDocument/2006/relationships/image" Target="../media/image31.png"/><Relationship Id="rId4" Type="http://schemas.openxmlformats.org/officeDocument/2006/relationships/image" Target="../media/image38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28.png"/><Relationship Id="rId12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4.png"/><Relationship Id="rId5" Type="http://schemas.openxmlformats.org/officeDocument/2006/relationships/image" Target="../media/image43.png"/><Relationship Id="rId10" Type="http://schemas.openxmlformats.org/officeDocument/2006/relationships/image" Target="../media/image31.png"/><Relationship Id="rId4" Type="http://schemas.openxmlformats.org/officeDocument/2006/relationships/image" Target="../media/image42.png"/><Relationship Id="rId9" Type="http://schemas.openxmlformats.org/officeDocument/2006/relationships/image" Target="../media/image30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50.png"/><Relationship Id="rId12" Type="http://schemas.openxmlformats.org/officeDocument/2006/relationships/image" Target="../media/image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29.png"/><Relationship Id="rId5" Type="http://schemas.openxmlformats.org/officeDocument/2006/relationships/image" Target="../media/image34.png"/><Relationship Id="rId10" Type="http://schemas.openxmlformats.org/officeDocument/2006/relationships/image" Target="../media/image28.png"/><Relationship Id="rId4" Type="http://schemas.openxmlformats.org/officeDocument/2006/relationships/image" Target="../media/image33.png"/><Relationship Id="rId9" Type="http://schemas.openxmlformats.org/officeDocument/2006/relationships/image" Target="../media/image52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2.png"/><Relationship Id="rId7" Type="http://schemas.openxmlformats.org/officeDocument/2006/relationships/image" Target="../media/image5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26.png"/><Relationship Id="rId5" Type="http://schemas.openxmlformats.org/officeDocument/2006/relationships/image" Target="../media/image53.pn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1.wdp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19.jpeg"/><Relationship Id="rId5" Type="http://schemas.openxmlformats.org/officeDocument/2006/relationships/image" Target="../media/image60.png"/><Relationship Id="rId15" Type="http://schemas.openxmlformats.org/officeDocument/2006/relationships/image" Target="../media/image6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0.png"/><Relationship Id="rId18" Type="http://schemas.openxmlformats.org/officeDocument/2006/relationships/image" Target="../media/image78.png"/><Relationship Id="rId3" Type="http://schemas.openxmlformats.org/officeDocument/2006/relationships/image" Target="../media/image75.png"/><Relationship Id="rId12" Type="http://schemas.openxmlformats.org/officeDocument/2006/relationships/image" Target="../media/image84.png"/><Relationship Id="rId17" Type="http://schemas.openxmlformats.org/officeDocument/2006/relationships/image" Target="../media/image77.png"/><Relationship Id="rId2" Type="http://schemas.openxmlformats.org/officeDocument/2006/relationships/image" Target="../media/image74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73.png"/><Relationship Id="rId19" Type="http://schemas.openxmlformats.org/officeDocument/2006/relationships/image" Target="../media/image79.png"/><Relationship Id="rId1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8.png"/><Relationship Id="rId7" Type="http://schemas.openxmlformats.org/officeDocument/2006/relationships/image" Target="../media/image102.png"/><Relationship Id="rId12" Type="http://schemas.openxmlformats.org/officeDocument/2006/relationships/image" Target="../media/image11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88.png"/><Relationship Id="rId10" Type="http://schemas.openxmlformats.org/officeDocument/2006/relationships/image" Target="../media/image111.png"/><Relationship Id="rId4" Type="http://schemas.openxmlformats.org/officeDocument/2006/relationships/image" Target="../media/image870.png"/><Relationship Id="rId9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00.png"/><Relationship Id="rId9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8" Type="http://schemas.openxmlformats.org/officeDocument/2006/relationships/image" Target="../media/image79.png"/><Relationship Id="rId3" Type="http://schemas.openxmlformats.org/officeDocument/2006/relationships/image" Target="../media/image133.png"/><Relationship Id="rId21" Type="http://schemas.openxmlformats.org/officeDocument/2006/relationships/image" Target="../media/image80.png"/><Relationship Id="rId7" Type="http://schemas.openxmlformats.org/officeDocument/2006/relationships/image" Target="../media/image114.png"/><Relationship Id="rId17" Type="http://schemas.openxmlformats.org/officeDocument/2006/relationships/image" Target="../media/image78.png"/><Relationship Id="rId2" Type="http://schemas.openxmlformats.org/officeDocument/2006/relationships/image" Target="../media/image132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38.png"/><Relationship Id="rId5" Type="http://schemas.openxmlformats.org/officeDocument/2006/relationships/image" Target="../media/image135.png"/><Relationship Id="rId15" Type="http://schemas.openxmlformats.org/officeDocument/2006/relationships/image" Target="../media/image770.png"/><Relationship Id="rId23" Type="http://schemas.openxmlformats.org/officeDocument/2006/relationships/image" Target="../media/image140.png"/><Relationship Id="rId10" Type="http://schemas.openxmlformats.org/officeDocument/2006/relationships/image" Target="../media/image122.png"/><Relationship Id="rId4" Type="http://schemas.openxmlformats.org/officeDocument/2006/relationships/image" Target="../media/image134.png"/><Relationship Id="rId9" Type="http://schemas.openxmlformats.org/officeDocument/2006/relationships/image" Target="../media/image136.png"/><Relationship Id="rId14" Type="http://schemas.openxmlformats.org/officeDocument/2006/relationships/image" Target="../media/image760.png"/><Relationship Id="rId22" Type="http://schemas.openxmlformats.org/officeDocument/2006/relationships/image" Target="../media/image1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18" Type="http://schemas.openxmlformats.org/officeDocument/2006/relationships/image" Target="../media/image157.png"/><Relationship Id="rId3" Type="http://schemas.openxmlformats.org/officeDocument/2006/relationships/image" Target="../media/image142.png"/><Relationship Id="rId7" Type="http://schemas.openxmlformats.org/officeDocument/2006/relationships/image" Target="../media/image145.png"/><Relationship Id="rId12" Type="http://schemas.openxmlformats.org/officeDocument/2006/relationships/image" Target="../media/image148.png"/><Relationship Id="rId17" Type="http://schemas.openxmlformats.org/officeDocument/2006/relationships/image" Target="../media/image153.pn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50.png"/><Relationship Id="rId5" Type="http://schemas.openxmlformats.org/officeDocument/2006/relationships/image" Target="../media/image143.png"/><Relationship Id="rId15" Type="http://schemas.openxmlformats.org/officeDocument/2006/relationships/image" Target="../media/image154.png"/><Relationship Id="rId10" Type="http://schemas.openxmlformats.org/officeDocument/2006/relationships/image" Target="../media/image149.png"/><Relationship Id="rId4" Type="http://schemas.openxmlformats.org/officeDocument/2006/relationships/image" Target="../media/image137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0.png"/><Relationship Id="rId3" Type="http://schemas.openxmlformats.org/officeDocument/2006/relationships/image" Target="../media/image19.png"/><Relationship Id="rId12" Type="http://schemas.openxmlformats.org/officeDocument/2006/relationships/image" Target="../media/image201.png"/><Relationship Id="rId17" Type="http://schemas.openxmlformats.org/officeDocument/2006/relationships/image" Target="../media/image210.png"/><Relationship Id="rId2" Type="http://schemas.openxmlformats.org/officeDocument/2006/relationships/image" Target="../media/image18.png"/><Relationship Id="rId16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15" Type="http://schemas.openxmlformats.org/officeDocument/2006/relationships/image" Target="../media/image190.png"/><Relationship Id="rId4" Type="http://schemas.openxmlformats.org/officeDocument/2006/relationships/image" Target="../media/image20.png"/><Relationship Id="rId14" Type="http://schemas.openxmlformats.org/officeDocument/2006/relationships/image" Target="../media/image18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5D6BC9-A515-5142-9D5A-2798727F8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915" y="1963982"/>
            <a:ext cx="11024170" cy="1058238"/>
          </a:xfrm>
        </p:spPr>
        <p:txBody>
          <a:bodyPr>
            <a:normAutofit/>
          </a:bodyPr>
          <a:lstStyle/>
          <a:p>
            <a:r>
              <a:rPr kumimoji="1" lang="en-US" altLang="zh-CN" sz="4400" b="1" dirty="0"/>
              <a:t>GAMES103: Intro to Physics-Based Animation</a:t>
            </a:r>
            <a:endParaRPr kumimoji="1" lang="zh-CN" altLang="en-US" sz="4400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371EAF-5867-374F-AC96-758B0A75D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386" y="3429000"/>
            <a:ext cx="8065228" cy="1493500"/>
          </a:xfrm>
        </p:spPr>
        <p:txBody>
          <a:bodyPr>
            <a:normAutofit/>
          </a:bodyPr>
          <a:lstStyle/>
          <a:p>
            <a:r>
              <a:rPr kumimoji="1" lang="en-US" altLang="zh-CN" sz="4000" dirty="0"/>
              <a:t>Rigid Body Dynamics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34C85-CD8E-2241-BDD3-BFE470CD7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1</a:t>
            </a:fld>
            <a:endParaRPr kumimoji="1" lang="zh-CN" altLang="en-US" dirty="0"/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40D25310-8B78-284D-97F1-08C0B8A40777}"/>
              </a:ext>
            </a:extLst>
          </p:cNvPr>
          <p:cNvSpPr txBox="1">
            <a:spLocks/>
          </p:cNvSpPr>
          <p:nvPr/>
        </p:nvSpPr>
        <p:spPr>
          <a:xfrm>
            <a:off x="2196330" y="4689285"/>
            <a:ext cx="8065228" cy="1493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4000" dirty="0"/>
              <a:t>Huamin Wang</a:t>
            </a:r>
          </a:p>
          <a:p>
            <a:endParaRPr kumimoji="1" lang="en-US" altLang="zh-CN" sz="4000" dirty="0"/>
          </a:p>
          <a:p>
            <a:r>
              <a:rPr kumimoji="1" lang="en-US" altLang="zh-CN" sz="4000" dirty="0"/>
              <a:t>Nov 2021</a:t>
            </a:r>
          </a:p>
        </p:txBody>
      </p:sp>
    </p:spTree>
    <p:extLst>
      <p:ext uri="{BB962C8B-B14F-4D97-AF65-F5344CB8AC3E}">
        <p14:creationId xmlns:p14="http://schemas.microsoft.com/office/powerpoint/2010/main" val="1828994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10</a:t>
            </a:fld>
            <a:endParaRPr kumimoji="1" lang="zh-CN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Translational Motion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BC1B2D1-E2EE-3D41-A468-9481BC5F74C2}"/>
              </a:ext>
            </a:extLst>
          </p:cNvPr>
          <p:cNvSpPr/>
          <p:nvPr/>
        </p:nvSpPr>
        <p:spPr>
          <a:xfrm rot="180679">
            <a:off x="621235" y="1816180"/>
            <a:ext cx="4892685" cy="3050165"/>
          </a:xfrm>
          <a:custGeom>
            <a:avLst/>
            <a:gdLst>
              <a:gd name="connsiteX0" fmla="*/ 0 w 5396089"/>
              <a:gd name="connsiteY0" fmla="*/ 3050165 h 3050165"/>
              <a:gd name="connsiteX1" fmla="*/ 2178756 w 5396089"/>
              <a:gd name="connsiteY1" fmla="*/ 2165 h 3050165"/>
              <a:gd name="connsiteX2" fmla="*/ 5396089 w 5396089"/>
              <a:gd name="connsiteY2" fmla="*/ 2666343 h 305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6089" h="3050165">
                <a:moveTo>
                  <a:pt x="0" y="3050165"/>
                </a:moveTo>
                <a:cubicBezTo>
                  <a:pt x="639704" y="1558150"/>
                  <a:pt x="1279408" y="66135"/>
                  <a:pt x="2178756" y="2165"/>
                </a:cubicBezTo>
                <a:cubicBezTo>
                  <a:pt x="3078104" y="-61805"/>
                  <a:pt x="4237096" y="1302269"/>
                  <a:pt x="5396089" y="2666343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oli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32307E53-2C4C-8B43-A9E3-8FB53357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8" y="4228962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24566E77-1197-1446-8E24-485538D09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10" y="2609403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7A2BFC4B-88FD-BF43-8C59-87F4729A1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556" y="1343818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B01992E8-BD23-FF4B-86FB-670406425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110" y="2722943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C2EFF310-4DAC-9442-A205-5581EA2B95E5}"/>
              </a:ext>
            </a:extLst>
          </p:cNvPr>
          <p:cNvSpPr txBox="1">
            <a:spLocks/>
          </p:cNvSpPr>
          <p:nvPr/>
        </p:nvSpPr>
        <p:spPr>
          <a:xfrm>
            <a:off x="2816718" y="4611491"/>
            <a:ext cx="1770071" cy="1720199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4192EC4-E086-3242-90D2-B104331B72D4}"/>
              </a:ext>
            </a:extLst>
          </p:cNvPr>
          <p:cNvCxnSpPr>
            <a:cxnSpLocks/>
          </p:cNvCxnSpPr>
          <p:nvPr/>
        </p:nvCxnSpPr>
        <p:spPr>
          <a:xfrm flipV="1">
            <a:off x="3701752" y="4701804"/>
            <a:ext cx="0" cy="1335669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3A43700-AAC7-EE46-9C3F-98AEC5377512}"/>
              </a:ext>
            </a:extLst>
          </p:cNvPr>
          <p:cNvCxnSpPr>
            <a:cxnSpLocks/>
          </p:cNvCxnSpPr>
          <p:nvPr/>
        </p:nvCxnSpPr>
        <p:spPr>
          <a:xfrm>
            <a:off x="2909331" y="5470730"/>
            <a:ext cx="158484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itle 1">
            <a:extLst>
              <a:ext uri="{FF2B5EF4-FFF2-40B4-BE49-F238E27FC236}">
                <a16:creationId xmlns:a16="http://schemas.microsoft.com/office/drawing/2014/main" id="{D6DA517E-B344-9A41-8F89-4884F880D71F}"/>
              </a:ext>
            </a:extLst>
          </p:cNvPr>
          <p:cNvSpPr txBox="1">
            <a:spLocks/>
          </p:cNvSpPr>
          <p:nvPr/>
        </p:nvSpPr>
        <p:spPr>
          <a:xfrm>
            <a:off x="2796303" y="6000013"/>
            <a:ext cx="2026103" cy="47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/>
              <a:t>Local Space (reference)</a:t>
            </a:r>
            <a:endParaRPr lang="en-CN" sz="1400" dirty="0"/>
          </a:p>
        </p:txBody>
      </p:sp>
      <p:pic>
        <p:nvPicPr>
          <p:cNvPr id="78" name="Picture 2">
            <a:extLst>
              <a:ext uri="{FF2B5EF4-FFF2-40B4-BE49-F238E27FC236}">
                <a16:creationId xmlns:a16="http://schemas.microsoft.com/office/drawing/2014/main" id="{55FA1570-64F1-1942-A758-6C10808FA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440" y="4985131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9F14CAE-FB41-1C48-83C6-E19FB3EEFDD8}"/>
                  </a:ext>
                </a:extLst>
              </p:cNvPr>
              <p:cNvSpPr txBox="1"/>
              <p:nvPr/>
            </p:nvSpPr>
            <p:spPr>
              <a:xfrm>
                <a:off x="1694760" y="4693732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9F14CAE-FB41-1C48-83C6-E19FB3EEF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760" y="4693732"/>
                <a:ext cx="486013" cy="385105"/>
              </a:xfrm>
              <a:prstGeom prst="rect">
                <a:avLst/>
              </a:prstGeom>
              <a:blipFill>
                <a:blip r:embed="rId3"/>
                <a:stretch>
                  <a:fillRect l="-15385" t="-6452" r="-1794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C3909B4-29AD-2A40-846C-BEE579F65BD2}"/>
                  </a:ext>
                </a:extLst>
              </p:cNvPr>
              <p:cNvSpPr txBox="1"/>
              <p:nvPr/>
            </p:nvSpPr>
            <p:spPr>
              <a:xfrm>
                <a:off x="1700494" y="3850698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C3909B4-29AD-2A40-846C-BEE579F65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494" y="3850698"/>
                <a:ext cx="486013" cy="385105"/>
              </a:xfrm>
              <a:prstGeom prst="rect">
                <a:avLst/>
              </a:prstGeom>
              <a:blipFill>
                <a:blip r:embed="rId4"/>
                <a:stretch>
                  <a:fillRect l="-12500" t="-9677" r="-17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1EB46DD-7D21-C54B-9901-E56C406042DF}"/>
              </a:ext>
            </a:extLst>
          </p:cNvPr>
          <p:cNvCxnSpPr>
            <a:cxnSpLocks/>
          </p:cNvCxnSpPr>
          <p:nvPr/>
        </p:nvCxnSpPr>
        <p:spPr>
          <a:xfrm flipH="1">
            <a:off x="1131166" y="4622534"/>
            <a:ext cx="1522482" cy="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DFA2D18-8BD0-D147-B35D-227073B69E8E}"/>
              </a:ext>
            </a:extLst>
          </p:cNvPr>
          <p:cNvCxnSpPr>
            <a:cxnSpLocks/>
          </p:cNvCxnSpPr>
          <p:nvPr/>
        </p:nvCxnSpPr>
        <p:spPr>
          <a:xfrm flipV="1">
            <a:off x="2956937" y="3539136"/>
            <a:ext cx="1204088" cy="95938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CD0E51F-62EF-6C41-9EA6-0BA8806E5C8B}"/>
              </a:ext>
            </a:extLst>
          </p:cNvPr>
          <p:cNvCxnSpPr>
            <a:cxnSpLocks/>
          </p:cNvCxnSpPr>
          <p:nvPr/>
        </p:nvCxnSpPr>
        <p:spPr>
          <a:xfrm flipH="1" flipV="1">
            <a:off x="2857307" y="2218225"/>
            <a:ext cx="1" cy="221292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ADDA7E2-E10A-7347-B142-D2018B4ECAE9}"/>
              </a:ext>
            </a:extLst>
          </p:cNvPr>
          <p:cNvCxnSpPr>
            <a:cxnSpLocks/>
          </p:cNvCxnSpPr>
          <p:nvPr/>
        </p:nvCxnSpPr>
        <p:spPr>
          <a:xfrm flipH="1" flipV="1">
            <a:off x="1948139" y="3456238"/>
            <a:ext cx="805351" cy="104645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itle 1">
                <a:extLst>
                  <a:ext uri="{FF2B5EF4-FFF2-40B4-BE49-F238E27FC236}">
                    <a16:creationId xmlns:a16="http://schemas.microsoft.com/office/drawing/2014/main" id="{176D7BA2-7987-0642-884F-FB28C2A034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7522" y="1285789"/>
                <a:ext cx="5995710" cy="9405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/>
                  <a:t>For translational motion, the state variable contains the position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altLang="zh-CN" sz="2400" dirty="0"/>
                  <a:t> and the velocity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en-US" altLang="zh-CN" sz="2400" dirty="0"/>
                  <a:t>.</a:t>
                </a:r>
                <a:endParaRPr lang="en-CN" sz="2400" dirty="0"/>
              </a:p>
            </p:txBody>
          </p:sp>
        </mc:Choice>
        <mc:Fallback xmlns="">
          <p:sp>
            <p:nvSpPr>
              <p:cNvPr id="88" name="Title 1">
                <a:extLst>
                  <a:ext uri="{FF2B5EF4-FFF2-40B4-BE49-F238E27FC236}">
                    <a16:creationId xmlns:a16="http://schemas.microsoft.com/office/drawing/2014/main" id="{176D7BA2-7987-0642-884F-FB28C2A03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522" y="1285789"/>
                <a:ext cx="5995710" cy="940514"/>
              </a:xfrm>
              <a:prstGeom prst="rect">
                <a:avLst/>
              </a:prstGeom>
              <a:blipFill>
                <a:blip r:embed="rId5"/>
                <a:stretch>
                  <a:fillRect l="-1480" b="-5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Down Arrow 94">
            <a:extLst>
              <a:ext uri="{FF2B5EF4-FFF2-40B4-BE49-F238E27FC236}">
                <a16:creationId xmlns:a16="http://schemas.microsoft.com/office/drawing/2014/main" id="{64866891-09D4-DB49-9FFD-109E02EE4379}"/>
              </a:ext>
            </a:extLst>
          </p:cNvPr>
          <p:cNvSpPr/>
          <p:nvPr/>
        </p:nvSpPr>
        <p:spPr>
          <a:xfrm>
            <a:off x="6649188" y="4180947"/>
            <a:ext cx="3707563" cy="61116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149520CF-1FF9-004C-A2B3-8292F0E0DA60}"/>
              </a:ext>
            </a:extLst>
          </p:cNvPr>
          <p:cNvSpPr txBox="1">
            <a:spLocks/>
          </p:cNvSpPr>
          <p:nvPr/>
        </p:nvSpPr>
        <p:spPr>
          <a:xfrm>
            <a:off x="7699222" y="4109598"/>
            <a:ext cx="1584915" cy="611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1800" dirty="0"/>
              <a:t>integration</a:t>
            </a: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076BEBA3-CAE0-E040-A539-497A82F87845}"/>
              </a:ext>
            </a:extLst>
          </p:cNvPr>
          <p:cNvSpPr txBox="1">
            <a:spLocks/>
          </p:cNvSpPr>
          <p:nvPr/>
        </p:nvSpPr>
        <p:spPr>
          <a:xfrm>
            <a:off x="118114" y="4904629"/>
            <a:ext cx="2026103" cy="47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(current)</a:t>
            </a:r>
            <a:endParaRPr lang="en-CN" sz="1800" dirty="0"/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7ACD26E0-F7B8-8E44-B478-B36F0391D6B9}"/>
              </a:ext>
            </a:extLst>
          </p:cNvPr>
          <p:cNvSpPr txBox="1">
            <a:spLocks/>
          </p:cNvSpPr>
          <p:nvPr/>
        </p:nvSpPr>
        <p:spPr>
          <a:xfrm>
            <a:off x="1142454" y="3275437"/>
            <a:ext cx="2026103" cy="47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(next)</a:t>
            </a:r>
            <a:endParaRPr lang="en-CN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D83C83CA-63A3-0D4F-8902-977AB55ECFF0}"/>
                  </a:ext>
                </a:extLst>
              </p:cNvPr>
              <p:cNvSpPr txBox="1"/>
              <p:nvPr/>
            </p:nvSpPr>
            <p:spPr>
              <a:xfrm>
                <a:off x="5566110" y="3123711"/>
                <a:ext cx="4840239" cy="9008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smtClean="0">
                          <a:latin typeface="Cambria Math" panose="02040503050406030204" pitchFamily="18" charset="0"/>
                        </a:rPr>
                        <m:t>𝐱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e>
                      </m:d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>
                          <a:latin typeface="Cambria Math" panose="02040503050406030204" pitchFamily="18" charset="0"/>
                        </a:rPr>
                        <m:t>𝐱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[0]</m:t>
                              </m:r>
                            </m:sup>
                          </m:sSup>
                        </m:e>
                      </m:d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[0]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D83C83CA-63A3-0D4F-8902-977AB55EC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110" y="3123711"/>
                <a:ext cx="4840239" cy="900824"/>
              </a:xfrm>
              <a:prstGeom prst="rect">
                <a:avLst/>
              </a:prstGeom>
              <a:blipFill>
                <a:blip r:embed="rId6"/>
                <a:stretch>
                  <a:fillRect t="-161111" b="-2458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Left Brace 103">
            <a:extLst>
              <a:ext uri="{FF2B5EF4-FFF2-40B4-BE49-F238E27FC236}">
                <a16:creationId xmlns:a16="http://schemas.microsoft.com/office/drawing/2014/main" id="{9963930F-F28D-0946-9ED3-BACEFCB10B4C}"/>
              </a:ext>
            </a:extLst>
          </p:cNvPr>
          <p:cNvSpPr/>
          <p:nvPr/>
        </p:nvSpPr>
        <p:spPr>
          <a:xfrm>
            <a:off x="5689840" y="2699868"/>
            <a:ext cx="158495" cy="959387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3823EBFF-A6E9-E745-844E-200D761E6D0C}"/>
                  </a:ext>
                </a:extLst>
              </p:cNvPr>
              <p:cNvSpPr txBox="1"/>
              <p:nvPr/>
            </p:nvSpPr>
            <p:spPr>
              <a:xfrm>
                <a:off x="5714023" y="2151678"/>
                <a:ext cx="6428016" cy="9008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𝐯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e>
                      </m:d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𝐯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</m:e>
                      </m:d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</m:sub>
                        <m:sup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3823EBFF-A6E9-E745-844E-200D761E6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023" y="2151678"/>
                <a:ext cx="6428016" cy="900824"/>
              </a:xfrm>
              <a:prstGeom prst="rect">
                <a:avLst/>
              </a:prstGeom>
              <a:blipFill>
                <a:blip r:embed="rId7"/>
                <a:stretch>
                  <a:fillRect t="-161111" b="-2458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002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8" grpId="0"/>
      <p:bldP spid="95" grpId="0" animBg="1"/>
      <p:bldP spid="96" grpId="0"/>
      <p:bldP spid="102" grpId="0"/>
      <p:bldP spid="103" grpId="0"/>
      <p:bldP spid="104" grpId="0" animBg="1"/>
      <p:bldP spid="10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80DAC70-A1D7-CD46-A32B-5293711CA2DC}"/>
              </a:ext>
            </a:extLst>
          </p:cNvPr>
          <p:cNvSpPr txBox="1">
            <a:spLocks/>
          </p:cNvSpPr>
          <p:nvPr/>
        </p:nvSpPr>
        <p:spPr>
          <a:xfrm>
            <a:off x="267524" y="2187333"/>
            <a:ext cx="6415068" cy="1720199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490952D-DCD8-3A4C-9282-31850761AE6C}"/>
              </a:ext>
            </a:extLst>
          </p:cNvPr>
          <p:cNvSpPr/>
          <p:nvPr/>
        </p:nvSpPr>
        <p:spPr>
          <a:xfrm>
            <a:off x="8807296" y="2874058"/>
            <a:ext cx="2105626" cy="19549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11</a:t>
            </a:fld>
            <a:endParaRPr kumimoji="1"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Integration Methods</a:t>
            </a:r>
            <a:r>
              <a:rPr lang="zh-CN" altLang="en-US" b="1" dirty="0"/>
              <a:t> </a:t>
            </a:r>
            <a:r>
              <a:rPr lang="en-CN" b="1" dirty="0"/>
              <a:t>Explained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998ABFF-1B4C-6341-B6A9-CD5A1F82C6E3}"/>
              </a:ext>
            </a:extLst>
          </p:cNvPr>
          <p:cNvCxnSpPr>
            <a:cxnSpLocks/>
          </p:cNvCxnSpPr>
          <p:nvPr/>
        </p:nvCxnSpPr>
        <p:spPr>
          <a:xfrm flipV="1">
            <a:off x="7367707" y="1490575"/>
            <a:ext cx="0" cy="3336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9B45BE2-717B-804F-BACC-3FDB707269B6}"/>
              </a:ext>
            </a:extLst>
          </p:cNvPr>
          <p:cNvCxnSpPr>
            <a:cxnSpLocks/>
          </p:cNvCxnSpPr>
          <p:nvPr/>
        </p:nvCxnSpPr>
        <p:spPr>
          <a:xfrm>
            <a:off x="7356418" y="4827517"/>
            <a:ext cx="45618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BF04A298-64B3-984F-B767-857B0A2431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7741" y="787531"/>
                <a:ext cx="6156831" cy="16238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/>
                  <a:t>By definition</a:t>
                </a:r>
                <a:r>
                  <a:rPr lang="en-CN" sz="2400" dirty="0"/>
                  <a:t>, the integral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</a:rPr>
                      <m:t>𝐱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𝐯</m:t>
                        </m:r>
                        <m:d>
                          <m:d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en-CN" sz="2400" dirty="0"/>
                  <a:t> is the area.  Many methods estimate t</a:t>
                </a:r>
                <a:r>
                  <a:rPr lang="en-US" sz="2400" dirty="0"/>
                  <a:t>he</a:t>
                </a:r>
                <a:r>
                  <a:rPr lang="en-CN" sz="2400" dirty="0"/>
                  <a:t> area as a box.</a:t>
                </a:r>
              </a:p>
            </p:txBody>
          </p:sp>
        </mc:Choice>
        <mc:Fallback xmlns=""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BF04A298-64B3-984F-B767-857B0A243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41" y="787531"/>
                <a:ext cx="6156831" cy="1623879"/>
              </a:xfrm>
              <a:prstGeom prst="rect">
                <a:avLst/>
              </a:prstGeom>
              <a:blipFill>
                <a:blip r:embed="rId2"/>
                <a:stretch>
                  <a:fillRect l="-1649" t="-20769" r="-1443" b="-2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738A1F-A414-7344-9391-5EA2F39BCA7F}"/>
              </a:ext>
            </a:extLst>
          </p:cNvPr>
          <p:cNvCxnSpPr>
            <a:cxnSpLocks/>
          </p:cNvCxnSpPr>
          <p:nvPr/>
        </p:nvCxnSpPr>
        <p:spPr>
          <a:xfrm>
            <a:off x="8800797" y="2861294"/>
            <a:ext cx="4542" cy="1954934"/>
          </a:xfrm>
          <a:prstGeom prst="line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1A70B3A-9BA9-474C-9613-10E401895B73}"/>
              </a:ext>
            </a:extLst>
          </p:cNvPr>
          <p:cNvCxnSpPr>
            <a:cxnSpLocks/>
          </p:cNvCxnSpPr>
          <p:nvPr/>
        </p:nvCxnSpPr>
        <p:spPr>
          <a:xfrm>
            <a:off x="10922007" y="1762508"/>
            <a:ext cx="0" cy="3065009"/>
          </a:xfrm>
          <a:prstGeom prst="line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5E7AB7-A6EC-9D40-BE11-A7D56F21EB91}"/>
              </a:ext>
            </a:extLst>
          </p:cNvPr>
          <p:cNvCxnSpPr>
            <a:cxnSpLocks/>
          </p:cNvCxnSpPr>
          <p:nvPr/>
        </p:nvCxnSpPr>
        <p:spPr>
          <a:xfrm flipH="1">
            <a:off x="8872637" y="2496325"/>
            <a:ext cx="1907459" cy="187151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DF556EF-CA01-9540-8523-F5F214567700}"/>
              </a:ext>
            </a:extLst>
          </p:cNvPr>
          <p:cNvCxnSpPr>
            <a:cxnSpLocks/>
          </p:cNvCxnSpPr>
          <p:nvPr/>
        </p:nvCxnSpPr>
        <p:spPr>
          <a:xfrm flipH="1">
            <a:off x="8981719" y="2984067"/>
            <a:ext cx="1799015" cy="176511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45C663F-ACC3-4E4C-B5D2-91AA4D8FFB14}"/>
              </a:ext>
            </a:extLst>
          </p:cNvPr>
          <p:cNvCxnSpPr>
            <a:cxnSpLocks/>
          </p:cNvCxnSpPr>
          <p:nvPr/>
        </p:nvCxnSpPr>
        <p:spPr>
          <a:xfrm flipH="1">
            <a:off x="9494606" y="3454452"/>
            <a:ext cx="1330196" cy="1305126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37F8D8C-1902-2E41-A3C3-5F06E64230F8}"/>
              </a:ext>
            </a:extLst>
          </p:cNvPr>
          <p:cNvCxnSpPr>
            <a:cxnSpLocks/>
          </p:cNvCxnSpPr>
          <p:nvPr/>
        </p:nvCxnSpPr>
        <p:spPr>
          <a:xfrm flipH="1">
            <a:off x="10545667" y="4468057"/>
            <a:ext cx="296889" cy="291294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68096AD-2677-9D4A-9D9B-57D811A205FC}"/>
              </a:ext>
            </a:extLst>
          </p:cNvPr>
          <p:cNvCxnSpPr>
            <a:cxnSpLocks/>
          </p:cNvCxnSpPr>
          <p:nvPr/>
        </p:nvCxnSpPr>
        <p:spPr>
          <a:xfrm flipH="1">
            <a:off x="10064906" y="4012687"/>
            <a:ext cx="750638" cy="73649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5519665-B83B-B34F-BCB7-55235DA21DFB}"/>
              </a:ext>
            </a:extLst>
          </p:cNvPr>
          <p:cNvCxnSpPr>
            <a:cxnSpLocks/>
          </p:cNvCxnSpPr>
          <p:nvPr/>
        </p:nvCxnSpPr>
        <p:spPr>
          <a:xfrm flipH="1">
            <a:off x="8852199" y="1990071"/>
            <a:ext cx="1920715" cy="1884519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D2B0C-F673-104F-A382-D0240C454037}"/>
                  </a:ext>
                </a:extLst>
              </p:cNvPr>
              <p:cNvSpPr/>
              <p:nvPr/>
            </p:nvSpPr>
            <p:spPr>
              <a:xfrm>
                <a:off x="10694111" y="4868623"/>
                <a:ext cx="692369" cy="477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D2B0C-F673-104F-A382-D0240C4540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4111" y="4868623"/>
                <a:ext cx="692369" cy="4774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77A4943-9340-5F41-942B-E59F9FBA7A57}"/>
                  </a:ext>
                </a:extLst>
              </p:cNvPr>
              <p:cNvSpPr/>
              <p:nvPr/>
            </p:nvSpPr>
            <p:spPr>
              <a:xfrm>
                <a:off x="8532777" y="4868317"/>
                <a:ext cx="692369" cy="477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77A4943-9340-5F41-942B-E59F9FBA7A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777" y="4868317"/>
                <a:ext cx="692369" cy="4774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C8D0B39-F6D0-D649-8414-D242D4DECF59}"/>
                  </a:ext>
                </a:extLst>
              </p:cNvPr>
              <p:cNvSpPr/>
              <p:nvPr/>
            </p:nvSpPr>
            <p:spPr>
              <a:xfrm>
                <a:off x="8998048" y="3519040"/>
                <a:ext cx="1721305" cy="993157"/>
              </a:xfrm>
              <a:prstGeom prst="rect">
                <a:avLst/>
              </a:prstGeom>
              <a:solidFill>
                <a:schemeClr val="tx1">
                  <a:alpha val="18524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C8D0B39-F6D0-D649-8414-D242D4DECF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048" y="3519040"/>
                <a:ext cx="1721305" cy="993157"/>
              </a:xfrm>
              <a:prstGeom prst="rect">
                <a:avLst/>
              </a:prstGeom>
              <a:blipFill>
                <a:blip r:embed="rId5"/>
                <a:stretch>
                  <a:fillRect l="-69118" t="-140000" b="-2162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13AD5CA-654D-B24B-A1AC-F3ACA00179B5}"/>
              </a:ext>
            </a:extLst>
          </p:cNvPr>
          <p:cNvCxnSpPr>
            <a:cxnSpLocks/>
          </p:cNvCxnSpPr>
          <p:nvPr/>
        </p:nvCxnSpPr>
        <p:spPr>
          <a:xfrm flipH="1">
            <a:off x="8881488" y="2206455"/>
            <a:ext cx="1913771" cy="1877706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610C09A-279C-8A48-A137-03B0B5624388}"/>
              </a:ext>
            </a:extLst>
          </p:cNvPr>
          <p:cNvCxnSpPr>
            <a:cxnSpLocks/>
          </p:cNvCxnSpPr>
          <p:nvPr/>
        </p:nvCxnSpPr>
        <p:spPr>
          <a:xfrm flipH="1">
            <a:off x="8856457" y="2731320"/>
            <a:ext cx="1938576" cy="1902043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45BA000-D536-6843-A366-DE4727F8617B}"/>
              </a:ext>
            </a:extLst>
          </p:cNvPr>
          <p:cNvCxnSpPr>
            <a:cxnSpLocks/>
          </p:cNvCxnSpPr>
          <p:nvPr/>
        </p:nvCxnSpPr>
        <p:spPr>
          <a:xfrm flipH="1">
            <a:off x="9244627" y="3245913"/>
            <a:ext cx="1536676" cy="150771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10B02DA-0F15-4040-A8AC-8FB44BB85ED7}"/>
              </a:ext>
            </a:extLst>
          </p:cNvPr>
          <p:cNvCxnSpPr>
            <a:cxnSpLocks/>
          </p:cNvCxnSpPr>
          <p:nvPr/>
        </p:nvCxnSpPr>
        <p:spPr>
          <a:xfrm flipH="1">
            <a:off x="9787213" y="3730601"/>
            <a:ext cx="1032309" cy="101285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B520DC1-1810-3F40-92B6-9DC5839415A6}"/>
              </a:ext>
            </a:extLst>
          </p:cNvPr>
          <p:cNvCxnSpPr>
            <a:cxnSpLocks/>
          </p:cNvCxnSpPr>
          <p:nvPr/>
        </p:nvCxnSpPr>
        <p:spPr>
          <a:xfrm flipH="1">
            <a:off x="10322338" y="4251214"/>
            <a:ext cx="499728" cy="490313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BCB7125-1D2A-9C48-A076-C4DCF39B2CE1}"/>
                  </a:ext>
                </a:extLst>
              </p:cNvPr>
              <p:cNvSpPr/>
              <p:nvPr/>
            </p:nvSpPr>
            <p:spPr>
              <a:xfrm>
                <a:off x="7356418" y="1272708"/>
                <a:ext cx="8050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𝐯</m:t>
                      </m:r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BCB7125-1D2A-9C48-A076-C4DCF39B2C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418" y="1272708"/>
                <a:ext cx="8050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itle 1">
                <a:extLst>
                  <a:ext uri="{FF2B5EF4-FFF2-40B4-BE49-F238E27FC236}">
                    <a16:creationId xmlns:a16="http://schemas.microsoft.com/office/drawing/2014/main" id="{FD6A1341-2D6E-204D-A3EC-141BA8C1C4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7741" y="1767956"/>
                <a:ext cx="6492877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CN" altLang="zh-CN" sz="2400" dirty="0"/>
                  <a:t>Explicit Euler (</a:t>
                </a:r>
                <a:r>
                  <a:rPr lang="en-CN" altLang="zh-CN" sz="1800" dirty="0"/>
                  <a:t>1st-order accurate</a:t>
                </a:r>
                <a:r>
                  <a:rPr lang="en-CN" altLang="zh-CN" sz="2400" dirty="0"/>
                  <a:t>) sets the height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[0]</m:t>
                        </m:r>
                      </m:sup>
                    </m:sSup>
                  </m:oMath>
                </a14:m>
                <a:r>
                  <a:rPr lang="en-CN" sz="2400" dirty="0"/>
                  <a:t>.</a:t>
                </a:r>
              </a:p>
            </p:txBody>
          </p:sp>
        </mc:Choice>
        <mc:Fallback xmlns="">
          <p:sp>
            <p:nvSpPr>
              <p:cNvPr id="89" name="Title 1">
                <a:extLst>
                  <a:ext uri="{FF2B5EF4-FFF2-40B4-BE49-F238E27FC236}">
                    <a16:creationId xmlns:a16="http://schemas.microsoft.com/office/drawing/2014/main" id="{FD6A1341-2D6E-204D-A3EC-141BA8C1C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41" y="1767956"/>
                <a:ext cx="6492877" cy="1325563"/>
              </a:xfrm>
              <a:prstGeom prst="rect">
                <a:avLst/>
              </a:prstGeom>
              <a:blipFill>
                <a:blip r:embed="rId7"/>
                <a:stretch>
                  <a:fillRect l="-1563" r="-5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1F198D9-E691-EB46-8E46-6FF5FF9BD493}"/>
                  </a:ext>
                </a:extLst>
              </p:cNvPr>
              <p:cNvSpPr/>
              <p:nvPr/>
            </p:nvSpPr>
            <p:spPr>
              <a:xfrm>
                <a:off x="828652" y="2556546"/>
                <a:ext cx="3815637" cy="918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≈∆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CN" sz="220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1F198D9-E691-EB46-8E46-6FF5FF9BD4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52" y="2556546"/>
                <a:ext cx="3815637" cy="918265"/>
              </a:xfrm>
              <a:prstGeom prst="rect">
                <a:avLst/>
              </a:prstGeom>
              <a:blipFill>
                <a:blip r:embed="rId8"/>
                <a:stretch>
                  <a:fillRect l="-19269" t="-138356" b="-21506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41D5958-462E-7440-B449-AFBF095B11ED}"/>
                  </a:ext>
                </a:extLst>
              </p:cNvPr>
              <p:cNvSpPr/>
              <p:nvPr/>
            </p:nvSpPr>
            <p:spPr>
              <a:xfrm>
                <a:off x="9589839" y="5534502"/>
                <a:ext cx="5656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41D5958-462E-7440-B449-AFBF095B11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839" y="5534502"/>
                <a:ext cx="565668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Left Brace 89">
            <a:extLst>
              <a:ext uri="{FF2B5EF4-FFF2-40B4-BE49-F238E27FC236}">
                <a16:creationId xmlns:a16="http://schemas.microsoft.com/office/drawing/2014/main" id="{BB68E9CF-6092-5449-BDFA-4265AF72890D}"/>
              </a:ext>
            </a:extLst>
          </p:cNvPr>
          <p:cNvSpPr/>
          <p:nvPr/>
        </p:nvSpPr>
        <p:spPr>
          <a:xfrm>
            <a:off x="8562572" y="3005321"/>
            <a:ext cx="139639" cy="173620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1" name="Left Brace 90">
            <a:extLst>
              <a:ext uri="{FF2B5EF4-FFF2-40B4-BE49-F238E27FC236}">
                <a16:creationId xmlns:a16="http://schemas.microsoft.com/office/drawing/2014/main" id="{A4B53DC2-906D-7845-A179-01867D702941}"/>
              </a:ext>
            </a:extLst>
          </p:cNvPr>
          <p:cNvSpPr/>
          <p:nvPr/>
        </p:nvSpPr>
        <p:spPr>
          <a:xfrm rot="16200000">
            <a:off x="9773349" y="4479346"/>
            <a:ext cx="169649" cy="1986961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E3624779-7D77-8748-92CD-42D892D34E41}"/>
              </a:ext>
            </a:extLst>
          </p:cNvPr>
          <p:cNvSpPr txBox="1">
            <a:spLocks/>
          </p:cNvSpPr>
          <p:nvPr/>
        </p:nvSpPr>
        <p:spPr>
          <a:xfrm>
            <a:off x="2860619" y="3548574"/>
            <a:ext cx="798374" cy="453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width</a:t>
            </a:r>
            <a:endParaRPr lang="en-CN" sz="1800" dirty="0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C2A9E19-B2DC-074B-BFCA-88C8A9A7AAAE}"/>
              </a:ext>
            </a:extLst>
          </p:cNvPr>
          <p:cNvCxnSpPr/>
          <p:nvPr/>
        </p:nvCxnSpPr>
        <p:spPr>
          <a:xfrm>
            <a:off x="3060403" y="3280223"/>
            <a:ext cx="2844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0A3C141-8F1B-B44D-82DD-36D04CC25C27}"/>
              </a:ext>
            </a:extLst>
          </p:cNvPr>
          <p:cNvCxnSpPr>
            <a:cxnSpLocks/>
          </p:cNvCxnSpPr>
          <p:nvPr/>
        </p:nvCxnSpPr>
        <p:spPr>
          <a:xfrm>
            <a:off x="3202643" y="3275178"/>
            <a:ext cx="0" cy="358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itle 1">
            <a:extLst>
              <a:ext uri="{FF2B5EF4-FFF2-40B4-BE49-F238E27FC236}">
                <a16:creationId xmlns:a16="http://schemas.microsoft.com/office/drawing/2014/main" id="{08832DA2-F63F-EA4A-AB0F-264C04128C3D}"/>
              </a:ext>
            </a:extLst>
          </p:cNvPr>
          <p:cNvSpPr txBox="1">
            <a:spLocks/>
          </p:cNvSpPr>
          <p:nvPr/>
        </p:nvSpPr>
        <p:spPr>
          <a:xfrm>
            <a:off x="3503785" y="3548574"/>
            <a:ext cx="798374" cy="453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height</a:t>
            </a:r>
            <a:endParaRPr lang="en-CN" sz="1800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000D495-20F2-9A47-8C31-869DB604791A}"/>
              </a:ext>
            </a:extLst>
          </p:cNvPr>
          <p:cNvCxnSpPr>
            <a:cxnSpLocks/>
          </p:cNvCxnSpPr>
          <p:nvPr/>
        </p:nvCxnSpPr>
        <p:spPr>
          <a:xfrm>
            <a:off x="3393308" y="3280223"/>
            <a:ext cx="7676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8D9C7F2-4A44-CB48-B3CE-BDE1174A8450}"/>
              </a:ext>
            </a:extLst>
          </p:cNvPr>
          <p:cNvCxnSpPr>
            <a:cxnSpLocks/>
          </p:cNvCxnSpPr>
          <p:nvPr/>
        </p:nvCxnSpPr>
        <p:spPr>
          <a:xfrm>
            <a:off x="3857098" y="3275178"/>
            <a:ext cx="0" cy="358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41725BD-9E5D-424D-AA8E-E7A8156AC7BB}"/>
                  </a:ext>
                </a:extLst>
              </p:cNvPr>
              <p:cNvSpPr/>
              <p:nvPr/>
            </p:nvSpPr>
            <p:spPr>
              <a:xfrm>
                <a:off x="577418" y="4007814"/>
                <a:ext cx="5304093" cy="918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box>
                            <m:box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[0]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nary>
                    </m:oMath>
                  </m:oMathPara>
                </a14:m>
                <a:endParaRPr lang="en-CN" sz="22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41725BD-9E5D-424D-AA8E-E7A8156AC7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18" y="4007814"/>
                <a:ext cx="5304093" cy="918265"/>
              </a:xfrm>
              <a:prstGeom prst="rect">
                <a:avLst/>
              </a:prstGeom>
              <a:blipFill>
                <a:blip r:embed="rId10"/>
                <a:stretch>
                  <a:fillRect l="-19570" t="-136986" b="-21506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97D1A2C-F820-CE43-8083-5459175E10AA}"/>
                  </a:ext>
                </a:extLst>
              </p:cNvPr>
              <p:cNvSpPr/>
              <p:nvPr/>
            </p:nvSpPr>
            <p:spPr>
              <a:xfrm>
                <a:off x="837338" y="4841433"/>
                <a:ext cx="5304093" cy="474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2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200" b="1">
                          <a:latin typeface="Cambria Math" panose="02040503050406030204" pitchFamily="18" charset="0"/>
                        </a:rPr>
                        <m:t>𝐯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[0]</m:t>
                              </m:r>
                            </m:sup>
                          </m:sSup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(∆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22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97D1A2C-F820-CE43-8083-5459175E10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338" y="4841433"/>
                <a:ext cx="5304093" cy="474489"/>
              </a:xfrm>
              <a:prstGeom prst="rect">
                <a:avLst/>
              </a:prstGeom>
              <a:blipFill>
                <a:blip r:embed="rId11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310A8B-BCEE-7C40-9FD0-4A5CC63F04A8}"/>
              </a:ext>
            </a:extLst>
          </p:cNvPr>
          <p:cNvSpPr/>
          <p:nvPr/>
        </p:nvSpPr>
        <p:spPr>
          <a:xfrm>
            <a:off x="3898900" y="4807566"/>
            <a:ext cx="1011771" cy="569462"/>
          </a:xfrm>
          <a:prstGeom prst="round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CF5AA86E-C3DC-7040-919E-695B6D0C832E}"/>
              </a:ext>
            </a:extLst>
          </p:cNvPr>
          <p:cNvSpPr txBox="1">
            <a:spLocks/>
          </p:cNvSpPr>
          <p:nvPr/>
        </p:nvSpPr>
        <p:spPr>
          <a:xfrm>
            <a:off x="4698561" y="5377028"/>
            <a:ext cx="827490" cy="42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accent2"/>
                </a:solidFill>
              </a:rPr>
              <a:t>error</a:t>
            </a:r>
            <a:endParaRPr lang="en-CN" sz="2400" dirty="0">
              <a:solidFill>
                <a:schemeClr val="accent2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781FC4A-8AEC-774C-B710-6478C3F186D2}"/>
              </a:ext>
            </a:extLst>
          </p:cNvPr>
          <p:cNvSpPr/>
          <p:nvPr/>
        </p:nvSpPr>
        <p:spPr>
          <a:xfrm>
            <a:off x="7354842" y="1762508"/>
            <a:ext cx="4504267" cy="1859671"/>
          </a:xfrm>
          <a:custGeom>
            <a:avLst/>
            <a:gdLst>
              <a:gd name="connsiteX0" fmla="*/ 0 w 4504267"/>
              <a:gd name="connsiteY0" fmla="*/ 1859671 h 1859671"/>
              <a:gd name="connsiteX1" fmla="*/ 1715912 w 4504267"/>
              <a:gd name="connsiteY1" fmla="*/ 990426 h 1859671"/>
              <a:gd name="connsiteX2" fmla="*/ 2336800 w 4504267"/>
              <a:gd name="connsiteY2" fmla="*/ 1013004 h 1859671"/>
              <a:gd name="connsiteX3" fmla="*/ 3443112 w 4504267"/>
              <a:gd name="connsiteY3" fmla="*/ 19582 h 1859671"/>
              <a:gd name="connsiteX4" fmla="*/ 4504267 w 4504267"/>
              <a:gd name="connsiteY4" fmla="*/ 448560 h 185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4267" h="1859671">
                <a:moveTo>
                  <a:pt x="0" y="1859671"/>
                </a:moveTo>
                <a:cubicBezTo>
                  <a:pt x="663222" y="1495604"/>
                  <a:pt x="1326445" y="1131537"/>
                  <a:pt x="1715912" y="990426"/>
                </a:cubicBezTo>
                <a:cubicBezTo>
                  <a:pt x="2105379" y="849315"/>
                  <a:pt x="2048933" y="1174811"/>
                  <a:pt x="2336800" y="1013004"/>
                </a:cubicBezTo>
                <a:cubicBezTo>
                  <a:pt x="2624667" y="851197"/>
                  <a:pt x="3081868" y="113656"/>
                  <a:pt x="3443112" y="19582"/>
                </a:cubicBezTo>
                <a:cubicBezTo>
                  <a:pt x="3804356" y="-74492"/>
                  <a:pt x="4154311" y="187034"/>
                  <a:pt x="4504267" y="448560"/>
                </a:cubicBez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7B5C1E5-9A95-8448-9F51-A8A7AB961895}"/>
              </a:ext>
            </a:extLst>
          </p:cNvPr>
          <p:cNvCxnSpPr>
            <a:cxnSpLocks/>
          </p:cNvCxnSpPr>
          <p:nvPr/>
        </p:nvCxnSpPr>
        <p:spPr>
          <a:xfrm flipH="1">
            <a:off x="8859438" y="2883847"/>
            <a:ext cx="515455" cy="50574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18407FE-74EC-B44C-A5A3-A40A24D813E6}"/>
              </a:ext>
            </a:extLst>
          </p:cNvPr>
          <p:cNvCxnSpPr>
            <a:cxnSpLocks/>
          </p:cNvCxnSpPr>
          <p:nvPr/>
        </p:nvCxnSpPr>
        <p:spPr>
          <a:xfrm flipH="1">
            <a:off x="8852199" y="2941820"/>
            <a:ext cx="705325" cy="69203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72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60" grpId="0" animBg="1"/>
      <p:bldP spid="89" grpId="0"/>
      <p:bldP spid="64" grpId="0"/>
      <p:bldP spid="65" grpId="0"/>
      <p:bldP spid="90" grpId="0" animBg="1"/>
      <p:bldP spid="91" grpId="0" animBg="1"/>
      <p:bldP spid="92" grpId="0"/>
      <p:bldP spid="98" grpId="0"/>
      <p:bldP spid="48" grpId="0"/>
      <p:bldP spid="50" grpId="0"/>
      <p:bldP spid="2" grpId="0" animBg="1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80DAC70-A1D7-CD46-A32B-5293711CA2DC}"/>
              </a:ext>
            </a:extLst>
          </p:cNvPr>
          <p:cNvSpPr txBox="1">
            <a:spLocks/>
          </p:cNvSpPr>
          <p:nvPr/>
        </p:nvSpPr>
        <p:spPr>
          <a:xfrm>
            <a:off x="267524" y="2187333"/>
            <a:ext cx="6415068" cy="1720199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12</a:t>
            </a:fld>
            <a:endParaRPr kumimoji="1"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Integration Methods</a:t>
            </a:r>
            <a:r>
              <a:rPr lang="zh-CN" altLang="en-US" b="1" dirty="0"/>
              <a:t> </a:t>
            </a:r>
            <a:r>
              <a:rPr lang="en-CN" b="1" dirty="0"/>
              <a:t>Explained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BF04A298-64B3-984F-B767-857B0A2431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7741" y="787531"/>
                <a:ext cx="6156831" cy="16238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/>
                  <a:t>By definition</a:t>
                </a:r>
                <a:r>
                  <a:rPr lang="en-CN" sz="2400" dirty="0"/>
                  <a:t>, the integral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</a:rPr>
                      <m:t>𝐱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𝐯</m:t>
                        </m:r>
                        <m:d>
                          <m:d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en-CN" sz="2400" dirty="0"/>
                  <a:t> is the area.  Many methods estimate t</a:t>
                </a:r>
                <a:r>
                  <a:rPr lang="en-US" sz="2400" dirty="0"/>
                  <a:t>he</a:t>
                </a:r>
                <a:r>
                  <a:rPr lang="en-CN" sz="2400" dirty="0"/>
                  <a:t> area as a box.</a:t>
                </a:r>
              </a:p>
            </p:txBody>
          </p:sp>
        </mc:Choice>
        <mc:Fallback xmlns=""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BF04A298-64B3-984F-B767-857B0A243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41" y="787531"/>
                <a:ext cx="6156831" cy="1623879"/>
              </a:xfrm>
              <a:prstGeom prst="rect">
                <a:avLst/>
              </a:prstGeom>
              <a:blipFill>
                <a:blip r:embed="rId2"/>
                <a:stretch>
                  <a:fillRect l="-1649" t="-20769" r="-1443" b="-2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itle 1">
                <a:extLst>
                  <a:ext uri="{FF2B5EF4-FFF2-40B4-BE49-F238E27FC236}">
                    <a16:creationId xmlns:a16="http://schemas.microsoft.com/office/drawing/2014/main" id="{FD6A1341-2D6E-204D-A3EC-141BA8C1C4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7741" y="1767956"/>
                <a:ext cx="6492877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CN" altLang="zh-CN" sz="2400" dirty="0"/>
                  <a:t>Implicit Euler (</a:t>
                </a:r>
                <a:r>
                  <a:rPr lang="en-CN" altLang="zh-CN" sz="1800" dirty="0"/>
                  <a:t>1st-order accurate</a:t>
                </a:r>
                <a:r>
                  <a:rPr lang="en-CN" altLang="zh-CN" sz="2400" dirty="0"/>
                  <a:t>) sets the height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CN" sz="2400" dirty="0"/>
                  <a:t>.</a:t>
                </a:r>
              </a:p>
            </p:txBody>
          </p:sp>
        </mc:Choice>
        <mc:Fallback xmlns="">
          <p:sp>
            <p:nvSpPr>
              <p:cNvPr id="89" name="Title 1">
                <a:extLst>
                  <a:ext uri="{FF2B5EF4-FFF2-40B4-BE49-F238E27FC236}">
                    <a16:creationId xmlns:a16="http://schemas.microsoft.com/office/drawing/2014/main" id="{FD6A1341-2D6E-204D-A3EC-141BA8C1C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41" y="1767956"/>
                <a:ext cx="6492877" cy="1325563"/>
              </a:xfrm>
              <a:prstGeom prst="rect">
                <a:avLst/>
              </a:prstGeom>
              <a:blipFill>
                <a:blip r:embed="rId3"/>
                <a:stretch>
                  <a:fillRect l="-1563" r="-13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1F198D9-E691-EB46-8E46-6FF5FF9BD493}"/>
                  </a:ext>
                </a:extLst>
              </p:cNvPr>
              <p:cNvSpPr/>
              <p:nvPr/>
            </p:nvSpPr>
            <p:spPr>
              <a:xfrm>
                <a:off x="828652" y="2556546"/>
                <a:ext cx="3815637" cy="918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≈∆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CN" sz="220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1F198D9-E691-EB46-8E46-6FF5FF9BD4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52" y="2556546"/>
                <a:ext cx="3815637" cy="918265"/>
              </a:xfrm>
              <a:prstGeom prst="rect">
                <a:avLst/>
              </a:prstGeom>
              <a:blipFill>
                <a:blip r:embed="rId4"/>
                <a:stretch>
                  <a:fillRect l="-19269" t="-138356" b="-21506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itle 1">
            <a:extLst>
              <a:ext uri="{FF2B5EF4-FFF2-40B4-BE49-F238E27FC236}">
                <a16:creationId xmlns:a16="http://schemas.microsoft.com/office/drawing/2014/main" id="{E3624779-7D77-8748-92CD-42D892D34E41}"/>
              </a:ext>
            </a:extLst>
          </p:cNvPr>
          <p:cNvSpPr txBox="1">
            <a:spLocks/>
          </p:cNvSpPr>
          <p:nvPr/>
        </p:nvSpPr>
        <p:spPr>
          <a:xfrm>
            <a:off x="2860619" y="3548574"/>
            <a:ext cx="798374" cy="453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width</a:t>
            </a:r>
            <a:endParaRPr lang="en-CN" sz="1800" dirty="0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C2A9E19-B2DC-074B-BFCA-88C8A9A7AAAE}"/>
              </a:ext>
            </a:extLst>
          </p:cNvPr>
          <p:cNvCxnSpPr/>
          <p:nvPr/>
        </p:nvCxnSpPr>
        <p:spPr>
          <a:xfrm>
            <a:off x="3060403" y="3280223"/>
            <a:ext cx="2844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0A3C141-8F1B-B44D-82DD-36D04CC25C27}"/>
              </a:ext>
            </a:extLst>
          </p:cNvPr>
          <p:cNvCxnSpPr>
            <a:cxnSpLocks/>
          </p:cNvCxnSpPr>
          <p:nvPr/>
        </p:nvCxnSpPr>
        <p:spPr>
          <a:xfrm>
            <a:off x="3202643" y="3275178"/>
            <a:ext cx="0" cy="358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itle 1">
            <a:extLst>
              <a:ext uri="{FF2B5EF4-FFF2-40B4-BE49-F238E27FC236}">
                <a16:creationId xmlns:a16="http://schemas.microsoft.com/office/drawing/2014/main" id="{08832DA2-F63F-EA4A-AB0F-264C04128C3D}"/>
              </a:ext>
            </a:extLst>
          </p:cNvPr>
          <p:cNvSpPr txBox="1">
            <a:spLocks/>
          </p:cNvSpPr>
          <p:nvPr/>
        </p:nvSpPr>
        <p:spPr>
          <a:xfrm>
            <a:off x="3503785" y="3548574"/>
            <a:ext cx="798374" cy="453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height</a:t>
            </a:r>
            <a:endParaRPr lang="en-CN" sz="1800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000D495-20F2-9A47-8C31-869DB604791A}"/>
              </a:ext>
            </a:extLst>
          </p:cNvPr>
          <p:cNvCxnSpPr>
            <a:cxnSpLocks/>
          </p:cNvCxnSpPr>
          <p:nvPr/>
        </p:nvCxnSpPr>
        <p:spPr>
          <a:xfrm>
            <a:off x="3393308" y="3280223"/>
            <a:ext cx="7676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8D9C7F2-4A44-CB48-B3CE-BDE1174A8450}"/>
              </a:ext>
            </a:extLst>
          </p:cNvPr>
          <p:cNvCxnSpPr>
            <a:cxnSpLocks/>
          </p:cNvCxnSpPr>
          <p:nvPr/>
        </p:nvCxnSpPr>
        <p:spPr>
          <a:xfrm>
            <a:off x="3857098" y="3275178"/>
            <a:ext cx="0" cy="358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41725BD-9E5D-424D-AA8E-E7A8156AC7BB}"/>
                  </a:ext>
                </a:extLst>
              </p:cNvPr>
              <p:cNvSpPr/>
              <p:nvPr/>
            </p:nvSpPr>
            <p:spPr>
              <a:xfrm>
                <a:off x="577418" y="4007814"/>
                <a:ext cx="5304093" cy="918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box>
                            <m:box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nary>
                    </m:oMath>
                  </m:oMathPara>
                </a14:m>
                <a:endParaRPr lang="en-CN" sz="22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41725BD-9E5D-424D-AA8E-E7A8156AC7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18" y="4007814"/>
                <a:ext cx="5304093" cy="918265"/>
              </a:xfrm>
              <a:prstGeom prst="rect">
                <a:avLst/>
              </a:prstGeom>
              <a:blipFill>
                <a:blip r:embed="rId5"/>
                <a:stretch>
                  <a:fillRect l="-19570" t="-136986" b="-21506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97D1A2C-F820-CE43-8083-5459175E10AA}"/>
                  </a:ext>
                </a:extLst>
              </p:cNvPr>
              <p:cNvSpPr/>
              <p:nvPr/>
            </p:nvSpPr>
            <p:spPr>
              <a:xfrm>
                <a:off x="837338" y="4841433"/>
                <a:ext cx="5304093" cy="474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2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200" b="1">
                          <a:latin typeface="Cambria Math" panose="02040503050406030204" pitchFamily="18" charset="0"/>
                        </a:rPr>
                        <m:t>𝐯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(∆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22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97D1A2C-F820-CE43-8083-5459175E10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338" y="4841433"/>
                <a:ext cx="5304093" cy="474489"/>
              </a:xfrm>
              <a:prstGeom prst="rect">
                <a:avLst/>
              </a:prstGeom>
              <a:blipFill>
                <a:blip r:embed="rId6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310A8B-BCEE-7C40-9FD0-4A5CC63F04A8}"/>
              </a:ext>
            </a:extLst>
          </p:cNvPr>
          <p:cNvSpPr/>
          <p:nvPr/>
        </p:nvSpPr>
        <p:spPr>
          <a:xfrm>
            <a:off x="3898900" y="4807566"/>
            <a:ext cx="1011771" cy="569462"/>
          </a:xfrm>
          <a:prstGeom prst="round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CF5AA86E-C3DC-7040-919E-695B6D0C832E}"/>
              </a:ext>
            </a:extLst>
          </p:cNvPr>
          <p:cNvSpPr txBox="1">
            <a:spLocks/>
          </p:cNvSpPr>
          <p:nvPr/>
        </p:nvSpPr>
        <p:spPr>
          <a:xfrm>
            <a:off x="4698561" y="5377028"/>
            <a:ext cx="827490" cy="42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accent2"/>
                </a:solidFill>
              </a:rPr>
              <a:t>error</a:t>
            </a:r>
            <a:endParaRPr lang="en-CN" sz="2400" dirty="0">
              <a:solidFill>
                <a:schemeClr val="accent2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8A8C0AA-4287-AB47-8AA1-9CA6A0D1935D}"/>
              </a:ext>
            </a:extLst>
          </p:cNvPr>
          <p:cNvSpPr/>
          <p:nvPr/>
        </p:nvSpPr>
        <p:spPr>
          <a:xfrm>
            <a:off x="8807296" y="1762508"/>
            <a:ext cx="2105626" cy="306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F52A2AE-2FA0-9A4C-8BF0-135AE12DB103}"/>
              </a:ext>
            </a:extLst>
          </p:cNvPr>
          <p:cNvCxnSpPr>
            <a:cxnSpLocks/>
          </p:cNvCxnSpPr>
          <p:nvPr/>
        </p:nvCxnSpPr>
        <p:spPr>
          <a:xfrm flipV="1">
            <a:off x="7367707" y="1490575"/>
            <a:ext cx="0" cy="3336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CABA0F7-AAE9-1749-98DE-F046D7462F6C}"/>
              </a:ext>
            </a:extLst>
          </p:cNvPr>
          <p:cNvCxnSpPr>
            <a:cxnSpLocks/>
          </p:cNvCxnSpPr>
          <p:nvPr/>
        </p:nvCxnSpPr>
        <p:spPr>
          <a:xfrm>
            <a:off x="7356418" y="4827517"/>
            <a:ext cx="45618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96388C6-3813-D14C-83AA-E0A8E000D682}"/>
              </a:ext>
            </a:extLst>
          </p:cNvPr>
          <p:cNvCxnSpPr>
            <a:cxnSpLocks/>
          </p:cNvCxnSpPr>
          <p:nvPr/>
        </p:nvCxnSpPr>
        <p:spPr>
          <a:xfrm>
            <a:off x="8800797" y="2861294"/>
            <a:ext cx="4542" cy="1954934"/>
          </a:xfrm>
          <a:prstGeom prst="line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652822B-A81C-3B42-B683-890BBB03853F}"/>
              </a:ext>
            </a:extLst>
          </p:cNvPr>
          <p:cNvCxnSpPr>
            <a:cxnSpLocks/>
          </p:cNvCxnSpPr>
          <p:nvPr/>
        </p:nvCxnSpPr>
        <p:spPr>
          <a:xfrm>
            <a:off x="10922007" y="1762508"/>
            <a:ext cx="0" cy="3065009"/>
          </a:xfrm>
          <a:prstGeom prst="line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F33DA42-E15F-2740-8314-50A286DD6261}"/>
              </a:ext>
            </a:extLst>
          </p:cNvPr>
          <p:cNvCxnSpPr>
            <a:cxnSpLocks/>
          </p:cNvCxnSpPr>
          <p:nvPr/>
        </p:nvCxnSpPr>
        <p:spPr>
          <a:xfrm flipH="1">
            <a:off x="8872637" y="2496325"/>
            <a:ext cx="1907459" cy="187151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0207AF7-1812-9043-8A52-1444A2226C48}"/>
              </a:ext>
            </a:extLst>
          </p:cNvPr>
          <p:cNvCxnSpPr>
            <a:cxnSpLocks/>
          </p:cNvCxnSpPr>
          <p:nvPr/>
        </p:nvCxnSpPr>
        <p:spPr>
          <a:xfrm flipH="1">
            <a:off x="8981719" y="2984067"/>
            <a:ext cx="1799015" cy="176511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921DE67-4A87-C64D-A0EA-C99E7D6C516D}"/>
              </a:ext>
            </a:extLst>
          </p:cNvPr>
          <p:cNvCxnSpPr>
            <a:cxnSpLocks/>
          </p:cNvCxnSpPr>
          <p:nvPr/>
        </p:nvCxnSpPr>
        <p:spPr>
          <a:xfrm flipH="1">
            <a:off x="9494606" y="3454452"/>
            <a:ext cx="1330196" cy="1305126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DA04F6B-CDCF-A44E-96F1-E41FF5DDFBEF}"/>
              </a:ext>
            </a:extLst>
          </p:cNvPr>
          <p:cNvCxnSpPr>
            <a:cxnSpLocks/>
          </p:cNvCxnSpPr>
          <p:nvPr/>
        </p:nvCxnSpPr>
        <p:spPr>
          <a:xfrm flipH="1">
            <a:off x="10545667" y="4468057"/>
            <a:ext cx="296889" cy="291294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A41DC46-459A-964E-A96D-F59D9DD44283}"/>
              </a:ext>
            </a:extLst>
          </p:cNvPr>
          <p:cNvCxnSpPr>
            <a:cxnSpLocks/>
          </p:cNvCxnSpPr>
          <p:nvPr/>
        </p:nvCxnSpPr>
        <p:spPr>
          <a:xfrm flipH="1">
            <a:off x="10064906" y="4012687"/>
            <a:ext cx="750638" cy="73649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4F05F43-3623-5343-8E47-04B274F93D96}"/>
              </a:ext>
            </a:extLst>
          </p:cNvPr>
          <p:cNvCxnSpPr>
            <a:cxnSpLocks/>
          </p:cNvCxnSpPr>
          <p:nvPr/>
        </p:nvCxnSpPr>
        <p:spPr>
          <a:xfrm flipH="1">
            <a:off x="8852199" y="1990071"/>
            <a:ext cx="1920715" cy="1884519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5968090-027E-F643-8708-A5F8CB08297D}"/>
                  </a:ext>
                </a:extLst>
              </p:cNvPr>
              <p:cNvSpPr/>
              <p:nvPr/>
            </p:nvSpPr>
            <p:spPr>
              <a:xfrm>
                <a:off x="10694111" y="4868623"/>
                <a:ext cx="692369" cy="477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5968090-027E-F643-8708-A5F8CB0829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4111" y="4868623"/>
                <a:ext cx="692369" cy="477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3595689-77CA-6E4C-961A-BC9624925636}"/>
                  </a:ext>
                </a:extLst>
              </p:cNvPr>
              <p:cNvSpPr/>
              <p:nvPr/>
            </p:nvSpPr>
            <p:spPr>
              <a:xfrm>
                <a:off x="8532777" y="4868317"/>
                <a:ext cx="692369" cy="477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3595689-77CA-6E4C-961A-BC96249256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777" y="4868317"/>
                <a:ext cx="692369" cy="47743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E351F87-987A-3341-8239-0AFB72C72692}"/>
                  </a:ext>
                </a:extLst>
              </p:cNvPr>
              <p:cNvSpPr/>
              <p:nvPr/>
            </p:nvSpPr>
            <p:spPr>
              <a:xfrm>
                <a:off x="8998048" y="3519040"/>
                <a:ext cx="1721305" cy="993157"/>
              </a:xfrm>
              <a:prstGeom prst="rect">
                <a:avLst/>
              </a:prstGeom>
              <a:solidFill>
                <a:schemeClr val="tx1">
                  <a:alpha val="18524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E351F87-987A-3341-8239-0AFB72C726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048" y="3519040"/>
                <a:ext cx="1721305" cy="993157"/>
              </a:xfrm>
              <a:prstGeom prst="rect">
                <a:avLst/>
              </a:prstGeom>
              <a:blipFill>
                <a:blip r:embed="rId9"/>
                <a:stretch>
                  <a:fillRect l="-69118" t="-140000" b="-2162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F9EF442-25ED-9D43-AA8A-8C28702167BB}"/>
              </a:ext>
            </a:extLst>
          </p:cNvPr>
          <p:cNvCxnSpPr>
            <a:cxnSpLocks/>
          </p:cNvCxnSpPr>
          <p:nvPr/>
        </p:nvCxnSpPr>
        <p:spPr>
          <a:xfrm flipH="1">
            <a:off x="8881488" y="2206455"/>
            <a:ext cx="1913771" cy="1877706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D56902B-04BB-9441-AC80-05CC3F87B960}"/>
              </a:ext>
            </a:extLst>
          </p:cNvPr>
          <p:cNvCxnSpPr>
            <a:cxnSpLocks/>
          </p:cNvCxnSpPr>
          <p:nvPr/>
        </p:nvCxnSpPr>
        <p:spPr>
          <a:xfrm flipH="1">
            <a:off x="8856457" y="2731320"/>
            <a:ext cx="1938576" cy="1902043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115FD3D-A274-6642-B7E9-42564D42A4B6}"/>
              </a:ext>
            </a:extLst>
          </p:cNvPr>
          <p:cNvCxnSpPr>
            <a:cxnSpLocks/>
          </p:cNvCxnSpPr>
          <p:nvPr/>
        </p:nvCxnSpPr>
        <p:spPr>
          <a:xfrm flipH="1">
            <a:off x="9244627" y="3245913"/>
            <a:ext cx="1536676" cy="150771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F207AD6-573E-FD48-8377-71D5BCACA435}"/>
              </a:ext>
            </a:extLst>
          </p:cNvPr>
          <p:cNvCxnSpPr>
            <a:cxnSpLocks/>
          </p:cNvCxnSpPr>
          <p:nvPr/>
        </p:nvCxnSpPr>
        <p:spPr>
          <a:xfrm flipH="1">
            <a:off x="9787213" y="3730601"/>
            <a:ext cx="1032309" cy="101285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F966593-0D1E-6F41-8C1C-7FBAA30E0A33}"/>
              </a:ext>
            </a:extLst>
          </p:cNvPr>
          <p:cNvCxnSpPr>
            <a:cxnSpLocks/>
          </p:cNvCxnSpPr>
          <p:nvPr/>
        </p:nvCxnSpPr>
        <p:spPr>
          <a:xfrm flipH="1">
            <a:off x="10322338" y="4251214"/>
            <a:ext cx="499728" cy="490313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BBA17AB-AC09-F54F-9D96-FD0F8A0F36C4}"/>
                  </a:ext>
                </a:extLst>
              </p:cNvPr>
              <p:cNvSpPr/>
              <p:nvPr/>
            </p:nvSpPr>
            <p:spPr>
              <a:xfrm>
                <a:off x="7356418" y="1272708"/>
                <a:ext cx="8050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𝐯</m:t>
                      </m:r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BBA17AB-AC09-F54F-9D96-FD0F8A0F36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418" y="1272708"/>
                <a:ext cx="80509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1C68036-8440-4840-81C1-37F1EAF2BFF0}"/>
                  </a:ext>
                </a:extLst>
              </p:cNvPr>
              <p:cNvSpPr/>
              <p:nvPr/>
            </p:nvSpPr>
            <p:spPr>
              <a:xfrm>
                <a:off x="9589839" y="5534502"/>
                <a:ext cx="5656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1C68036-8440-4840-81C1-37F1EAF2BF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839" y="5534502"/>
                <a:ext cx="565668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Left Brace 85">
            <a:extLst>
              <a:ext uri="{FF2B5EF4-FFF2-40B4-BE49-F238E27FC236}">
                <a16:creationId xmlns:a16="http://schemas.microsoft.com/office/drawing/2014/main" id="{2A24B063-EE06-C34F-AAF4-BE44786AC2ED}"/>
              </a:ext>
            </a:extLst>
          </p:cNvPr>
          <p:cNvSpPr/>
          <p:nvPr/>
        </p:nvSpPr>
        <p:spPr>
          <a:xfrm>
            <a:off x="8562572" y="3005321"/>
            <a:ext cx="139639" cy="173620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5" name="Left Brace 94">
            <a:extLst>
              <a:ext uri="{FF2B5EF4-FFF2-40B4-BE49-F238E27FC236}">
                <a16:creationId xmlns:a16="http://schemas.microsoft.com/office/drawing/2014/main" id="{6FAC559B-904C-2742-A808-99940582213E}"/>
              </a:ext>
            </a:extLst>
          </p:cNvPr>
          <p:cNvSpPr/>
          <p:nvPr/>
        </p:nvSpPr>
        <p:spPr>
          <a:xfrm rot="16200000">
            <a:off x="9773349" y="4479346"/>
            <a:ext cx="169649" cy="1986961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4D0B4DDC-7242-B943-BE46-22C3792579E9}"/>
              </a:ext>
            </a:extLst>
          </p:cNvPr>
          <p:cNvSpPr/>
          <p:nvPr/>
        </p:nvSpPr>
        <p:spPr>
          <a:xfrm>
            <a:off x="7354842" y="1762508"/>
            <a:ext cx="4504267" cy="1859671"/>
          </a:xfrm>
          <a:custGeom>
            <a:avLst/>
            <a:gdLst>
              <a:gd name="connsiteX0" fmla="*/ 0 w 4504267"/>
              <a:gd name="connsiteY0" fmla="*/ 1859671 h 1859671"/>
              <a:gd name="connsiteX1" fmla="*/ 1715912 w 4504267"/>
              <a:gd name="connsiteY1" fmla="*/ 990426 h 1859671"/>
              <a:gd name="connsiteX2" fmla="*/ 2336800 w 4504267"/>
              <a:gd name="connsiteY2" fmla="*/ 1013004 h 1859671"/>
              <a:gd name="connsiteX3" fmla="*/ 3443112 w 4504267"/>
              <a:gd name="connsiteY3" fmla="*/ 19582 h 1859671"/>
              <a:gd name="connsiteX4" fmla="*/ 4504267 w 4504267"/>
              <a:gd name="connsiteY4" fmla="*/ 448560 h 185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4267" h="1859671">
                <a:moveTo>
                  <a:pt x="0" y="1859671"/>
                </a:moveTo>
                <a:cubicBezTo>
                  <a:pt x="663222" y="1495604"/>
                  <a:pt x="1326445" y="1131537"/>
                  <a:pt x="1715912" y="990426"/>
                </a:cubicBezTo>
                <a:cubicBezTo>
                  <a:pt x="2105379" y="849315"/>
                  <a:pt x="2048933" y="1174811"/>
                  <a:pt x="2336800" y="1013004"/>
                </a:cubicBezTo>
                <a:cubicBezTo>
                  <a:pt x="2624667" y="851197"/>
                  <a:pt x="3081868" y="113656"/>
                  <a:pt x="3443112" y="19582"/>
                </a:cubicBezTo>
                <a:cubicBezTo>
                  <a:pt x="3804356" y="-74492"/>
                  <a:pt x="4154311" y="187034"/>
                  <a:pt x="4504267" y="448560"/>
                </a:cubicBez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54F0E813-BCED-3044-8832-481AE4E54732}"/>
              </a:ext>
            </a:extLst>
          </p:cNvPr>
          <p:cNvCxnSpPr>
            <a:cxnSpLocks/>
          </p:cNvCxnSpPr>
          <p:nvPr/>
        </p:nvCxnSpPr>
        <p:spPr>
          <a:xfrm flipH="1">
            <a:off x="8859438" y="2883847"/>
            <a:ext cx="515455" cy="50574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23505B5-1ADB-9F4B-A66B-65CBC10C00F7}"/>
              </a:ext>
            </a:extLst>
          </p:cNvPr>
          <p:cNvCxnSpPr>
            <a:cxnSpLocks/>
          </p:cNvCxnSpPr>
          <p:nvPr/>
        </p:nvCxnSpPr>
        <p:spPr>
          <a:xfrm flipH="1">
            <a:off x="8852199" y="2941820"/>
            <a:ext cx="705325" cy="69203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09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2" grpId="0" animBg="1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80DAC70-A1D7-CD46-A32B-5293711CA2DC}"/>
              </a:ext>
            </a:extLst>
          </p:cNvPr>
          <p:cNvSpPr txBox="1">
            <a:spLocks/>
          </p:cNvSpPr>
          <p:nvPr/>
        </p:nvSpPr>
        <p:spPr>
          <a:xfrm>
            <a:off x="267524" y="2187333"/>
            <a:ext cx="6415068" cy="1720199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13</a:t>
            </a:fld>
            <a:endParaRPr kumimoji="1"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Integration Methods</a:t>
            </a:r>
            <a:r>
              <a:rPr lang="zh-CN" altLang="en-US" b="1" dirty="0"/>
              <a:t> </a:t>
            </a:r>
            <a:r>
              <a:rPr lang="en-CN" b="1" dirty="0"/>
              <a:t>Explained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BF04A298-64B3-984F-B767-857B0A2431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7741" y="787531"/>
                <a:ext cx="6156831" cy="16238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/>
                  <a:t>By definition</a:t>
                </a:r>
                <a:r>
                  <a:rPr lang="en-CN" sz="2400" dirty="0"/>
                  <a:t>, the integral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</a:rPr>
                      <m:t>𝐱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𝐯</m:t>
                        </m:r>
                        <m:d>
                          <m:d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en-CN" sz="2400" dirty="0"/>
                  <a:t> is the area.  Many methods estimate t</a:t>
                </a:r>
                <a:r>
                  <a:rPr lang="en-US" sz="2400" dirty="0"/>
                  <a:t>he</a:t>
                </a:r>
                <a:r>
                  <a:rPr lang="en-CN" sz="2400" dirty="0"/>
                  <a:t> area as a box.</a:t>
                </a:r>
              </a:p>
            </p:txBody>
          </p:sp>
        </mc:Choice>
        <mc:Fallback xmlns=""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BF04A298-64B3-984F-B767-857B0A243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41" y="787531"/>
                <a:ext cx="6156831" cy="1623879"/>
              </a:xfrm>
              <a:prstGeom prst="rect">
                <a:avLst/>
              </a:prstGeom>
              <a:blipFill>
                <a:blip r:embed="rId2"/>
                <a:stretch>
                  <a:fillRect l="-1649" t="-20769" r="-1443" b="-2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itle 1">
                <a:extLst>
                  <a:ext uri="{FF2B5EF4-FFF2-40B4-BE49-F238E27FC236}">
                    <a16:creationId xmlns:a16="http://schemas.microsoft.com/office/drawing/2014/main" id="{FD6A1341-2D6E-204D-A3EC-141BA8C1C4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7741" y="1767956"/>
                <a:ext cx="6492877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CN" altLang="zh-CN" sz="2400" dirty="0"/>
                  <a:t>Mid-point (</a:t>
                </a:r>
                <a:r>
                  <a:rPr lang="en-CN" altLang="zh-CN" sz="1800" dirty="0"/>
                  <a:t>2nd-order accurate</a:t>
                </a:r>
                <a:r>
                  <a:rPr lang="en-CN" altLang="zh-CN" sz="2400" dirty="0"/>
                  <a:t>) sets the height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0.5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CN" sz="2400" dirty="0"/>
                  <a:t>.</a:t>
                </a:r>
              </a:p>
            </p:txBody>
          </p:sp>
        </mc:Choice>
        <mc:Fallback xmlns="">
          <p:sp>
            <p:nvSpPr>
              <p:cNvPr id="89" name="Title 1">
                <a:extLst>
                  <a:ext uri="{FF2B5EF4-FFF2-40B4-BE49-F238E27FC236}">
                    <a16:creationId xmlns:a16="http://schemas.microsoft.com/office/drawing/2014/main" id="{FD6A1341-2D6E-204D-A3EC-141BA8C1C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41" y="1767956"/>
                <a:ext cx="6492877" cy="1325563"/>
              </a:xfrm>
              <a:prstGeom prst="rect">
                <a:avLst/>
              </a:prstGeom>
              <a:blipFill>
                <a:blip r:embed="rId3"/>
                <a:stretch>
                  <a:fillRect l="-156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1F198D9-E691-EB46-8E46-6FF5FF9BD493}"/>
                  </a:ext>
                </a:extLst>
              </p:cNvPr>
              <p:cNvSpPr/>
              <p:nvPr/>
            </p:nvSpPr>
            <p:spPr>
              <a:xfrm>
                <a:off x="828652" y="2556546"/>
                <a:ext cx="3815637" cy="918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≈∆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0.5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CN" sz="220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1F198D9-E691-EB46-8E46-6FF5FF9BD4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52" y="2556546"/>
                <a:ext cx="3815637" cy="918265"/>
              </a:xfrm>
              <a:prstGeom prst="rect">
                <a:avLst/>
              </a:prstGeom>
              <a:blipFill>
                <a:blip r:embed="rId4"/>
                <a:stretch>
                  <a:fillRect l="-21262" t="-138356" b="-21506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itle 1">
            <a:extLst>
              <a:ext uri="{FF2B5EF4-FFF2-40B4-BE49-F238E27FC236}">
                <a16:creationId xmlns:a16="http://schemas.microsoft.com/office/drawing/2014/main" id="{E3624779-7D77-8748-92CD-42D892D34E41}"/>
              </a:ext>
            </a:extLst>
          </p:cNvPr>
          <p:cNvSpPr txBox="1">
            <a:spLocks/>
          </p:cNvSpPr>
          <p:nvPr/>
        </p:nvSpPr>
        <p:spPr>
          <a:xfrm>
            <a:off x="2860619" y="3548574"/>
            <a:ext cx="798374" cy="453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width</a:t>
            </a:r>
            <a:endParaRPr lang="en-CN" sz="1800" dirty="0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C2A9E19-B2DC-074B-BFCA-88C8A9A7AAAE}"/>
              </a:ext>
            </a:extLst>
          </p:cNvPr>
          <p:cNvCxnSpPr/>
          <p:nvPr/>
        </p:nvCxnSpPr>
        <p:spPr>
          <a:xfrm>
            <a:off x="3060403" y="3280223"/>
            <a:ext cx="2844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0A3C141-8F1B-B44D-82DD-36D04CC25C27}"/>
              </a:ext>
            </a:extLst>
          </p:cNvPr>
          <p:cNvCxnSpPr>
            <a:cxnSpLocks/>
          </p:cNvCxnSpPr>
          <p:nvPr/>
        </p:nvCxnSpPr>
        <p:spPr>
          <a:xfrm>
            <a:off x="3202643" y="3275178"/>
            <a:ext cx="0" cy="358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itle 1">
            <a:extLst>
              <a:ext uri="{FF2B5EF4-FFF2-40B4-BE49-F238E27FC236}">
                <a16:creationId xmlns:a16="http://schemas.microsoft.com/office/drawing/2014/main" id="{08832DA2-F63F-EA4A-AB0F-264C04128C3D}"/>
              </a:ext>
            </a:extLst>
          </p:cNvPr>
          <p:cNvSpPr txBox="1">
            <a:spLocks/>
          </p:cNvSpPr>
          <p:nvPr/>
        </p:nvSpPr>
        <p:spPr>
          <a:xfrm>
            <a:off x="3503785" y="3548574"/>
            <a:ext cx="798374" cy="453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height</a:t>
            </a:r>
            <a:endParaRPr lang="en-CN" sz="1800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000D495-20F2-9A47-8C31-869DB604791A}"/>
              </a:ext>
            </a:extLst>
          </p:cNvPr>
          <p:cNvCxnSpPr>
            <a:cxnSpLocks/>
          </p:cNvCxnSpPr>
          <p:nvPr/>
        </p:nvCxnSpPr>
        <p:spPr>
          <a:xfrm>
            <a:off x="3393308" y="3280223"/>
            <a:ext cx="7676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8D9C7F2-4A44-CB48-B3CE-BDE1174A8450}"/>
              </a:ext>
            </a:extLst>
          </p:cNvPr>
          <p:cNvCxnSpPr>
            <a:cxnSpLocks/>
          </p:cNvCxnSpPr>
          <p:nvPr/>
        </p:nvCxnSpPr>
        <p:spPr>
          <a:xfrm>
            <a:off x="3857098" y="3275178"/>
            <a:ext cx="0" cy="358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41725BD-9E5D-424D-AA8E-E7A8156AC7BB}"/>
                  </a:ext>
                </a:extLst>
              </p:cNvPr>
              <p:cNvSpPr/>
              <p:nvPr/>
            </p:nvSpPr>
            <p:spPr>
              <a:xfrm>
                <a:off x="577418" y="4007814"/>
                <a:ext cx="5304093" cy="918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[0]</m:t>
                              </m:r>
                            </m:sup>
                          </m:s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0.5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</m:sup>
                        <m:e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.5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CN" sz="22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41725BD-9E5D-424D-AA8E-E7A8156AC7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18" y="4007814"/>
                <a:ext cx="5304093" cy="918265"/>
              </a:xfrm>
              <a:prstGeom prst="rect">
                <a:avLst/>
              </a:prstGeom>
              <a:blipFill>
                <a:blip r:embed="rId5"/>
                <a:stretch>
                  <a:fillRect l="-18854" t="-136986" b="-21506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97D1A2C-F820-CE43-8083-5459175E10AA}"/>
                  </a:ext>
                </a:extLst>
              </p:cNvPr>
              <p:cNvSpPr/>
              <p:nvPr/>
            </p:nvSpPr>
            <p:spPr>
              <a:xfrm>
                <a:off x="1462344" y="4991201"/>
                <a:ext cx="5304093" cy="8994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2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200" b="1">
                          <a:latin typeface="Cambria Math" panose="02040503050406030204" pitchFamily="18" charset="0"/>
                        </a:rPr>
                        <m:t>𝐯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0.5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box>
                        <m:box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p>
                          <m:r>
                            <a:rPr lang="en-US" sz="2200" b="1" i="1">
                              <a:latin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.5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200" b="0" dirty="0">
                  <a:ea typeface="Cambria Math" panose="02040503050406030204" pitchFamily="18" charset="0"/>
                </a:endParaRPr>
              </a:p>
              <a:p>
                <a:r>
                  <a:rPr lang="en-CN" sz="2200" dirty="0"/>
                  <a:t>	</a:t>
                </a: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97D1A2C-F820-CE43-8083-5459175E10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344" y="4991201"/>
                <a:ext cx="5304093" cy="8994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F8A8C0AA-4287-AB47-8AA1-9CA6A0D1935D}"/>
              </a:ext>
            </a:extLst>
          </p:cNvPr>
          <p:cNvSpPr/>
          <p:nvPr/>
        </p:nvSpPr>
        <p:spPr>
          <a:xfrm>
            <a:off x="8807296" y="2686164"/>
            <a:ext cx="2105626" cy="21428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F52A2AE-2FA0-9A4C-8BF0-135AE12DB103}"/>
              </a:ext>
            </a:extLst>
          </p:cNvPr>
          <p:cNvCxnSpPr>
            <a:cxnSpLocks/>
          </p:cNvCxnSpPr>
          <p:nvPr/>
        </p:nvCxnSpPr>
        <p:spPr>
          <a:xfrm flipV="1">
            <a:off x="7367707" y="1490575"/>
            <a:ext cx="0" cy="3336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CABA0F7-AAE9-1749-98DE-F046D7462F6C}"/>
              </a:ext>
            </a:extLst>
          </p:cNvPr>
          <p:cNvCxnSpPr>
            <a:cxnSpLocks/>
          </p:cNvCxnSpPr>
          <p:nvPr/>
        </p:nvCxnSpPr>
        <p:spPr>
          <a:xfrm>
            <a:off x="7356418" y="4827517"/>
            <a:ext cx="45618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96388C6-3813-D14C-83AA-E0A8E000D682}"/>
              </a:ext>
            </a:extLst>
          </p:cNvPr>
          <p:cNvCxnSpPr>
            <a:cxnSpLocks/>
          </p:cNvCxnSpPr>
          <p:nvPr/>
        </p:nvCxnSpPr>
        <p:spPr>
          <a:xfrm>
            <a:off x="8800797" y="2861294"/>
            <a:ext cx="4542" cy="1954934"/>
          </a:xfrm>
          <a:prstGeom prst="line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652822B-A81C-3B42-B683-890BBB03853F}"/>
              </a:ext>
            </a:extLst>
          </p:cNvPr>
          <p:cNvCxnSpPr>
            <a:cxnSpLocks/>
          </p:cNvCxnSpPr>
          <p:nvPr/>
        </p:nvCxnSpPr>
        <p:spPr>
          <a:xfrm>
            <a:off x="10922007" y="1762508"/>
            <a:ext cx="0" cy="3065009"/>
          </a:xfrm>
          <a:prstGeom prst="line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F33DA42-E15F-2740-8314-50A286DD6261}"/>
              </a:ext>
            </a:extLst>
          </p:cNvPr>
          <p:cNvCxnSpPr>
            <a:cxnSpLocks/>
          </p:cNvCxnSpPr>
          <p:nvPr/>
        </p:nvCxnSpPr>
        <p:spPr>
          <a:xfrm flipH="1">
            <a:off x="8872637" y="2496325"/>
            <a:ext cx="1907459" cy="187151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0207AF7-1812-9043-8A52-1444A2226C48}"/>
              </a:ext>
            </a:extLst>
          </p:cNvPr>
          <p:cNvCxnSpPr>
            <a:cxnSpLocks/>
          </p:cNvCxnSpPr>
          <p:nvPr/>
        </p:nvCxnSpPr>
        <p:spPr>
          <a:xfrm flipH="1">
            <a:off x="8981719" y="2984067"/>
            <a:ext cx="1799015" cy="176511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921DE67-4A87-C64D-A0EA-C99E7D6C516D}"/>
              </a:ext>
            </a:extLst>
          </p:cNvPr>
          <p:cNvCxnSpPr>
            <a:cxnSpLocks/>
          </p:cNvCxnSpPr>
          <p:nvPr/>
        </p:nvCxnSpPr>
        <p:spPr>
          <a:xfrm flipH="1">
            <a:off x="9494606" y="3454452"/>
            <a:ext cx="1330196" cy="1305126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DA04F6B-CDCF-A44E-96F1-E41FF5DDFBEF}"/>
              </a:ext>
            </a:extLst>
          </p:cNvPr>
          <p:cNvCxnSpPr>
            <a:cxnSpLocks/>
          </p:cNvCxnSpPr>
          <p:nvPr/>
        </p:nvCxnSpPr>
        <p:spPr>
          <a:xfrm flipH="1">
            <a:off x="10545667" y="4468057"/>
            <a:ext cx="296889" cy="291294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A41DC46-459A-964E-A96D-F59D9DD44283}"/>
              </a:ext>
            </a:extLst>
          </p:cNvPr>
          <p:cNvCxnSpPr>
            <a:cxnSpLocks/>
          </p:cNvCxnSpPr>
          <p:nvPr/>
        </p:nvCxnSpPr>
        <p:spPr>
          <a:xfrm flipH="1">
            <a:off x="10064906" y="4012687"/>
            <a:ext cx="750638" cy="73649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4F05F43-3623-5343-8E47-04B274F93D96}"/>
              </a:ext>
            </a:extLst>
          </p:cNvPr>
          <p:cNvCxnSpPr>
            <a:cxnSpLocks/>
          </p:cNvCxnSpPr>
          <p:nvPr/>
        </p:nvCxnSpPr>
        <p:spPr>
          <a:xfrm flipH="1">
            <a:off x="8852199" y="1990071"/>
            <a:ext cx="1920715" cy="1884519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A6F7EF5-098C-2349-904D-F0C1D6BFDB4D}"/>
              </a:ext>
            </a:extLst>
          </p:cNvPr>
          <p:cNvCxnSpPr>
            <a:cxnSpLocks/>
          </p:cNvCxnSpPr>
          <p:nvPr/>
        </p:nvCxnSpPr>
        <p:spPr>
          <a:xfrm flipH="1">
            <a:off x="8859438" y="2883847"/>
            <a:ext cx="515455" cy="50574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5968090-027E-F643-8708-A5F8CB08297D}"/>
                  </a:ext>
                </a:extLst>
              </p:cNvPr>
              <p:cNvSpPr/>
              <p:nvPr/>
            </p:nvSpPr>
            <p:spPr>
              <a:xfrm>
                <a:off x="10694111" y="4868623"/>
                <a:ext cx="692369" cy="477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5968090-027E-F643-8708-A5F8CB0829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4111" y="4868623"/>
                <a:ext cx="692369" cy="477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3595689-77CA-6E4C-961A-BC9624925636}"/>
                  </a:ext>
                </a:extLst>
              </p:cNvPr>
              <p:cNvSpPr/>
              <p:nvPr/>
            </p:nvSpPr>
            <p:spPr>
              <a:xfrm>
                <a:off x="8532777" y="4868317"/>
                <a:ext cx="692369" cy="477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3595689-77CA-6E4C-961A-BC96249256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777" y="4868317"/>
                <a:ext cx="692369" cy="47743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E351F87-987A-3341-8239-0AFB72C72692}"/>
                  </a:ext>
                </a:extLst>
              </p:cNvPr>
              <p:cNvSpPr/>
              <p:nvPr/>
            </p:nvSpPr>
            <p:spPr>
              <a:xfrm>
                <a:off x="8998048" y="3519040"/>
                <a:ext cx="1721305" cy="993157"/>
              </a:xfrm>
              <a:prstGeom prst="rect">
                <a:avLst/>
              </a:prstGeom>
              <a:solidFill>
                <a:schemeClr val="tx1">
                  <a:alpha val="18524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E351F87-987A-3341-8239-0AFB72C726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048" y="3519040"/>
                <a:ext cx="1721305" cy="993157"/>
              </a:xfrm>
              <a:prstGeom prst="rect">
                <a:avLst/>
              </a:prstGeom>
              <a:blipFill>
                <a:blip r:embed="rId9"/>
                <a:stretch>
                  <a:fillRect l="-69118" t="-140000" b="-2162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AEC1F6A-DEC2-AA4D-9111-01DC58388D0D}"/>
              </a:ext>
            </a:extLst>
          </p:cNvPr>
          <p:cNvCxnSpPr>
            <a:cxnSpLocks/>
          </p:cNvCxnSpPr>
          <p:nvPr/>
        </p:nvCxnSpPr>
        <p:spPr>
          <a:xfrm flipH="1">
            <a:off x="8852199" y="2941820"/>
            <a:ext cx="705325" cy="69203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F9EF442-25ED-9D43-AA8A-8C28702167BB}"/>
              </a:ext>
            </a:extLst>
          </p:cNvPr>
          <p:cNvCxnSpPr>
            <a:cxnSpLocks/>
          </p:cNvCxnSpPr>
          <p:nvPr/>
        </p:nvCxnSpPr>
        <p:spPr>
          <a:xfrm flipH="1">
            <a:off x="8881488" y="2206455"/>
            <a:ext cx="1913771" cy="1877706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D56902B-04BB-9441-AC80-05CC3F87B960}"/>
              </a:ext>
            </a:extLst>
          </p:cNvPr>
          <p:cNvCxnSpPr>
            <a:cxnSpLocks/>
          </p:cNvCxnSpPr>
          <p:nvPr/>
        </p:nvCxnSpPr>
        <p:spPr>
          <a:xfrm flipH="1">
            <a:off x="8856457" y="2731320"/>
            <a:ext cx="1938576" cy="1902043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115FD3D-A274-6642-B7E9-42564D42A4B6}"/>
              </a:ext>
            </a:extLst>
          </p:cNvPr>
          <p:cNvCxnSpPr>
            <a:cxnSpLocks/>
          </p:cNvCxnSpPr>
          <p:nvPr/>
        </p:nvCxnSpPr>
        <p:spPr>
          <a:xfrm flipH="1">
            <a:off x="9244627" y="3245913"/>
            <a:ext cx="1536676" cy="150771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F207AD6-573E-FD48-8377-71D5BCACA435}"/>
              </a:ext>
            </a:extLst>
          </p:cNvPr>
          <p:cNvCxnSpPr>
            <a:cxnSpLocks/>
          </p:cNvCxnSpPr>
          <p:nvPr/>
        </p:nvCxnSpPr>
        <p:spPr>
          <a:xfrm flipH="1">
            <a:off x="9787213" y="3730601"/>
            <a:ext cx="1032309" cy="101285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F966593-0D1E-6F41-8C1C-7FBAA30E0A33}"/>
              </a:ext>
            </a:extLst>
          </p:cNvPr>
          <p:cNvCxnSpPr>
            <a:cxnSpLocks/>
          </p:cNvCxnSpPr>
          <p:nvPr/>
        </p:nvCxnSpPr>
        <p:spPr>
          <a:xfrm flipH="1">
            <a:off x="10322338" y="4251214"/>
            <a:ext cx="499728" cy="490313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BBA17AB-AC09-F54F-9D96-FD0F8A0F36C4}"/>
                  </a:ext>
                </a:extLst>
              </p:cNvPr>
              <p:cNvSpPr/>
              <p:nvPr/>
            </p:nvSpPr>
            <p:spPr>
              <a:xfrm>
                <a:off x="7356418" y="1272708"/>
                <a:ext cx="8050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𝐯</m:t>
                      </m:r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BBA17AB-AC09-F54F-9D96-FD0F8A0F36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418" y="1272708"/>
                <a:ext cx="80509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1C68036-8440-4840-81C1-37F1EAF2BFF0}"/>
                  </a:ext>
                </a:extLst>
              </p:cNvPr>
              <p:cNvSpPr/>
              <p:nvPr/>
            </p:nvSpPr>
            <p:spPr>
              <a:xfrm>
                <a:off x="9589839" y="5534502"/>
                <a:ext cx="5656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1C68036-8440-4840-81C1-37F1EAF2BF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839" y="5534502"/>
                <a:ext cx="565668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Left Brace 85">
            <a:extLst>
              <a:ext uri="{FF2B5EF4-FFF2-40B4-BE49-F238E27FC236}">
                <a16:creationId xmlns:a16="http://schemas.microsoft.com/office/drawing/2014/main" id="{2A24B063-EE06-C34F-AAF4-BE44786AC2ED}"/>
              </a:ext>
            </a:extLst>
          </p:cNvPr>
          <p:cNvSpPr/>
          <p:nvPr/>
        </p:nvSpPr>
        <p:spPr>
          <a:xfrm>
            <a:off x="8562572" y="3005321"/>
            <a:ext cx="139639" cy="173620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5" name="Left Brace 94">
            <a:extLst>
              <a:ext uri="{FF2B5EF4-FFF2-40B4-BE49-F238E27FC236}">
                <a16:creationId xmlns:a16="http://schemas.microsoft.com/office/drawing/2014/main" id="{6FAC559B-904C-2742-A808-99940582213E}"/>
              </a:ext>
            </a:extLst>
          </p:cNvPr>
          <p:cNvSpPr/>
          <p:nvPr/>
        </p:nvSpPr>
        <p:spPr>
          <a:xfrm rot="16200000">
            <a:off x="9773349" y="4479346"/>
            <a:ext cx="169649" cy="1986961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4D0B4DDC-7242-B943-BE46-22C3792579E9}"/>
              </a:ext>
            </a:extLst>
          </p:cNvPr>
          <p:cNvSpPr/>
          <p:nvPr/>
        </p:nvSpPr>
        <p:spPr>
          <a:xfrm>
            <a:off x="7354842" y="1762508"/>
            <a:ext cx="4504267" cy="1859671"/>
          </a:xfrm>
          <a:custGeom>
            <a:avLst/>
            <a:gdLst>
              <a:gd name="connsiteX0" fmla="*/ 0 w 4504267"/>
              <a:gd name="connsiteY0" fmla="*/ 1859671 h 1859671"/>
              <a:gd name="connsiteX1" fmla="*/ 1715912 w 4504267"/>
              <a:gd name="connsiteY1" fmla="*/ 990426 h 1859671"/>
              <a:gd name="connsiteX2" fmla="*/ 2336800 w 4504267"/>
              <a:gd name="connsiteY2" fmla="*/ 1013004 h 1859671"/>
              <a:gd name="connsiteX3" fmla="*/ 3443112 w 4504267"/>
              <a:gd name="connsiteY3" fmla="*/ 19582 h 1859671"/>
              <a:gd name="connsiteX4" fmla="*/ 4504267 w 4504267"/>
              <a:gd name="connsiteY4" fmla="*/ 448560 h 185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4267" h="1859671">
                <a:moveTo>
                  <a:pt x="0" y="1859671"/>
                </a:moveTo>
                <a:cubicBezTo>
                  <a:pt x="663222" y="1495604"/>
                  <a:pt x="1326445" y="1131537"/>
                  <a:pt x="1715912" y="990426"/>
                </a:cubicBezTo>
                <a:cubicBezTo>
                  <a:pt x="2105379" y="849315"/>
                  <a:pt x="2048933" y="1174811"/>
                  <a:pt x="2336800" y="1013004"/>
                </a:cubicBezTo>
                <a:cubicBezTo>
                  <a:pt x="2624667" y="851197"/>
                  <a:pt x="3081868" y="113656"/>
                  <a:pt x="3443112" y="19582"/>
                </a:cubicBezTo>
                <a:cubicBezTo>
                  <a:pt x="3804356" y="-74492"/>
                  <a:pt x="4154311" y="187034"/>
                  <a:pt x="4504267" y="448560"/>
                </a:cubicBez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7A5F12C-2D5B-2D4C-B1E9-998E73CC2844}"/>
                  </a:ext>
                </a:extLst>
              </p:cNvPr>
              <p:cNvSpPr/>
              <p:nvPr/>
            </p:nvSpPr>
            <p:spPr>
              <a:xfrm>
                <a:off x="9550736" y="4862420"/>
                <a:ext cx="868699" cy="477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0.5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7A5F12C-2D5B-2D4C-B1E9-998E73CC2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0736" y="4862420"/>
                <a:ext cx="868699" cy="47743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115F18B-C1C1-7149-BF9D-12D3273EC222}"/>
              </a:ext>
            </a:extLst>
          </p:cNvPr>
          <p:cNvCxnSpPr>
            <a:cxnSpLocks/>
          </p:cNvCxnSpPr>
          <p:nvPr/>
        </p:nvCxnSpPr>
        <p:spPr>
          <a:xfrm>
            <a:off x="9821080" y="2686164"/>
            <a:ext cx="0" cy="2141353"/>
          </a:xfrm>
          <a:prstGeom prst="line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D555AFC-210B-C545-BCD0-BB76D94A4559}"/>
                  </a:ext>
                </a:extLst>
              </p:cNvPr>
              <p:cNvSpPr/>
              <p:nvPr/>
            </p:nvSpPr>
            <p:spPr>
              <a:xfrm>
                <a:off x="1857159" y="5502268"/>
                <a:ext cx="4519058" cy="5609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2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200" b="1">
                          <a:latin typeface="Cambria Math" panose="02040503050406030204" pitchFamily="18" charset="0"/>
                        </a:rPr>
                        <m:t>𝐯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[0.5]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box>
                        <m:box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p>
                          <m:r>
                            <a:rPr lang="en-US" sz="2200" b="1" i="1">
                              <a:latin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0.5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CN" sz="2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D555AFC-210B-C545-BCD0-BB76D94A45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159" y="5502268"/>
                <a:ext cx="4519058" cy="560923"/>
              </a:xfrm>
              <a:prstGeom prst="rect">
                <a:avLst/>
              </a:prstGeom>
              <a:blipFill>
                <a:blip r:embed="rId1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454C890-EC7F-FB4F-B85B-2458B1A80C5B}"/>
                  </a:ext>
                </a:extLst>
              </p:cNvPr>
              <p:cNvSpPr/>
              <p:nvPr/>
            </p:nvSpPr>
            <p:spPr>
              <a:xfrm>
                <a:off x="550596" y="6107861"/>
                <a:ext cx="5304093" cy="813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2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200" b="1">
                          <a:latin typeface="Cambria Math" panose="02040503050406030204" pitchFamily="18" charset="0"/>
                        </a:rPr>
                        <m:t>𝐯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0.5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b="0" dirty="0">
                  <a:ea typeface="Cambria Math" panose="02040503050406030204" pitchFamily="18" charset="0"/>
                </a:endParaRPr>
              </a:p>
              <a:p>
                <a:r>
                  <a:rPr lang="en-CN" sz="2200" dirty="0"/>
                  <a:t>	</a:t>
                </a: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454C890-EC7F-FB4F-B85B-2458B1A80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96" y="6107861"/>
                <a:ext cx="5304093" cy="8130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1702F94F-AF9A-E744-98A4-B2C5F919D5F1}"/>
              </a:ext>
            </a:extLst>
          </p:cNvPr>
          <p:cNvSpPr/>
          <p:nvPr/>
        </p:nvSpPr>
        <p:spPr>
          <a:xfrm>
            <a:off x="3658993" y="6058793"/>
            <a:ext cx="1011771" cy="569462"/>
          </a:xfrm>
          <a:prstGeom prst="round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135E4E34-37B8-D84E-8351-DEE18C66519A}"/>
              </a:ext>
            </a:extLst>
          </p:cNvPr>
          <p:cNvSpPr txBox="1">
            <a:spLocks/>
          </p:cNvSpPr>
          <p:nvPr/>
        </p:nvSpPr>
        <p:spPr>
          <a:xfrm>
            <a:off x="4759492" y="6375434"/>
            <a:ext cx="827490" cy="42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accent2"/>
                </a:solidFill>
              </a:rPr>
              <a:t>error</a:t>
            </a:r>
            <a:endParaRPr lang="en-CN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84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10" grpId="0"/>
      <p:bldP spid="56" grpId="0"/>
      <p:bldP spid="58" grpId="0" animBg="1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>
            <a:extLst>
              <a:ext uri="{FF2B5EF4-FFF2-40B4-BE49-F238E27FC236}">
                <a16:creationId xmlns:a16="http://schemas.microsoft.com/office/drawing/2014/main" id="{031123C9-EC7B-C74B-B4A2-E66DA51E9013}"/>
              </a:ext>
            </a:extLst>
          </p:cNvPr>
          <p:cNvSpPr txBox="1">
            <a:spLocks/>
          </p:cNvSpPr>
          <p:nvPr/>
        </p:nvSpPr>
        <p:spPr>
          <a:xfrm>
            <a:off x="300271" y="4927872"/>
            <a:ext cx="6415068" cy="1255334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120" name="Title 1">
            <a:extLst>
              <a:ext uri="{FF2B5EF4-FFF2-40B4-BE49-F238E27FC236}">
                <a16:creationId xmlns:a16="http://schemas.microsoft.com/office/drawing/2014/main" id="{DDD4E154-6FBD-7148-B177-C6B1DB7C375F}"/>
              </a:ext>
            </a:extLst>
          </p:cNvPr>
          <p:cNvSpPr txBox="1">
            <a:spLocks/>
          </p:cNvSpPr>
          <p:nvPr/>
        </p:nvSpPr>
        <p:spPr>
          <a:xfrm>
            <a:off x="300271" y="3579707"/>
            <a:ext cx="6415068" cy="1255334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119" name="Title 1">
            <a:extLst>
              <a:ext uri="{FF2B5EF4-FFF2-40B4-BE49-F238E27FC236}">
                <a16:creationId xmlns:a16="http://schemas.microsoft.com/office/drawing/2014/main" id="{E80DAC70-A1D7-CD46-A32B-5293711CA2DC}"/>
              </a:ext>
            </a:extLst>
          </p:cNvPr>
          <p:cNvSpPr txBox="1">
            <a:spLocks/>
          </p:cNvSpPr>
          <p:nvPr/>
        </p:nvSpPr>
        <p:spPr>
          <a:xfrm>
            <a:off x="267523" y="2187334"/>
            <a:ext cx="6447815" cy="1298204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14</a:t>
            </a:fld>
            <a:endParaRPr kumimoji="1"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Integration Methods</a:t>
            </a:r>
            <a:r>
              <a:rPr lang="zh-CN" altLang="en-US" b="1" dirty="0"/>
              <a:t> </a:t>
            </a:r>
            <a:r>
              <a:rPr lang="en-CN" b="1" dirty="0"/>
              <a:t>Explained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BF04A298-64B3-984F-B767-857B0A2431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7741" y="934288"/>
                <a:ext cx="6156831" cy="16238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/>
                  <a:t>By definition</a:t>
                </a:r>
                <a:r>
                  <a:rPr lang="en-CN" sz="2400" dirty="0"/>
                  <a:t>, the integral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</a:rPr>
                      <m:t>𝐱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𝐯</m:t>
                        </m:r>
                        <m:d>
                          <m:d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en-CN" sz="2400" dirty="0"/>
                  <a:t> is the area.  Many methods estimate t</a:t>
                </a:r>
                <a:r>
                  <a:rPr lang="en-US" sz="2400" dirty="0"/>
                  <a:t>he</a:t>
                </a:r>
                <a:r>
                  <a:rPr lang="en-CN" sz="2400" dirty="0"/>
                  <a:t> area as a box.</a:t>
                </a:r>
              </a:p>
            </p:txBody>
          </p:sp>
        </mc:Choice>
        <mc:Fallback xmlns=""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BF04A298-64B3-984F-B767-857B0A243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41" y="934288"/>
                <a:ext cx="6156831" cy="1623879"/>
              </a:xfrm>
              <a:prstGeom prst="rect">
                <a:avLst/>
              </a:prstGeom>
              <a:blipFill>
                <a:blip r:embed="rId2"/>
                <a:stretch>
                  <a:fillRect l="-1649" t="-21705" r="-1443" b="-209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itle 1">
                <a:extLst>
                  <a:ext uri="{FF2B5EF4-FFF2-40B4-BE49-F238E27FC236}">
                    <a16:creationId xmlns:a16="http://schemas.microsoft.com/office/drawing/2014/main" id="{FD6A1341-2D6E-204D-A3EC-141BA8C1C4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7741" y="1767956"/>
                <a:ext cx="6492877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CN" altLang="zh-CN" sz="2400" dirty="0"/>
                  <a:t>Explicit Euler (</a:t>
                </a:r>
                <a:r>
                  <a:rPr lang="en-CN" altLang="zh-CN" sz="1800" dirty="0"/>
                  <a:t>1st-order accurate</a:t>
                </a:r>
                <a:r>
                  <a:rPr lang="en-CN" altLang="zh-CN" sz="2400" dirty="0"/>
                  <a:t>) sets the height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[0]</m:t>
                        </m:r>
                      </m:sup>
                    </m:sSup>
                  </m:oMath>
                </a14:m>
                <a:r>
                  <a:rPr lang="en-CN" sz="2400" dirty="0"/>
                  <a:t>.</a:t>
                </a:r>
              </a:p>
            </p:txBody>
          </p:sp>
        </mc:Choice>
        <mc:Fallback xmlns="">
          <p:sp>
            <p:nvSpPr>
              <p:cNvPr id="89" name="Title 1">
                <a:extLst>
                  <a:ext uri="{FF2B5EF4-FFF2-40B4-BE49-F238E27FC236}">
                    <a16:creationId xmlns:a16="http://schemas.microsoft.com/office/drawing/2014/main" id="{FD6A1341-2D6E-204D-A3EC-141BA8C1C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41" y="1767956"/>
                <a:ext cx="6492877" cy="1325563"/>
              </a:xfrm>
              <a:prstGeom prst="rect">
                <a:avLst/>
              </a:prstGeom>
              <a:blipFill>
                <a:blip r:embed="rId3"/>
                <a:stretch>
                  <a:fillRect l="-1563" r="-5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1F198D9-E691-EB46-8E46-6FF5FF9BD493}"/>
                  </a:ext>
                </a:extLst>
              </p:cNvPr>
              <p:cNvSpPr/>
              <p:nvPr/>
            </p:nvSpPr>
            <p:spPr>
              <a:xfrm>
                <a:off x="828652" y="2556546"/>
                <a:ext cx="3815637" cy="918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≈∆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CN" sz="220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1F198D9-E691-EB46-8E46-6FF5FF9BD4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52" y="2556546"/>
                <a:ext cx="3815637" cy="918265"/>
              </a:xfrm>
              <a:prstGeom prst="rect">
                <a:avLst/>
              </a:prstGeom>
              <a:blipFill>
                <a:blip r:embed="rId4"/>
                <a:stretch>
                  <a:fillRect l="-19269" t="-138356" b="-21506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41D5958-462E-7440-B449-AFBF095B11ED}"/>
                  </a:ext>
                </a:extLst>
              </p:cNvPr>
              <p:cNvSpPr/>
              <p:nvPr/>
            </p:nvSpPr>
            <p:spPr>
              <a:xfrm>
                <a:off x="9589839" y="5534502"/>
                <a:ext cx="5656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41D5958-462E-7440-B449-AFBF095B11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839" y="5534502"/>
                <a:ext cx="565668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itle 1">
                <a:extLst>
                  <a:ext uri="{FF2B5EF4-FFF2-40B4-BE49-F238E27FC236}">
                    <a16:creationId xmlns:a16="http://schemas.microsoft.com/office/drawing/2014/main" id="{7C87DD52-C481-AD47-9223-251A31DE69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8403" y="3141784"/>
                <a:ext cx="6634719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CN" altLang="zh-CN" sz="2400" dirty="0"/>
                  <a:t>Implicit Euler (</a:t>
                </a:r>
                <a:r>
                  <a:rPr lang="en-CN" altLang="zh-CN" sz="1800" dirty="0"/>
                  <a:t>1st-order accurate</a:t>
                </a:r>
                <a:r>
                  <a:rPr lang="en-CN" altLang="zh-CN" sz="2400" dirty="0"/>
                  <a:t>) sets the height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CN" sz="2400" dirty="0"/>
                  <a:t>.</a:t>
                </a:r>
              </a:p>
            </p:txBody>
          </p:sp>
        </mc:Choice>
        <mc:Fallback xmlns="">
          <p:sp>
            <p:nvSpPr>
              <p:cNvPr id="108" name="Title 1">
                <a:extLst>
                  <a:ext uri="{FF2B5EF4-FFF2-40B4-BE49-F238E27FC236}">
                    <a16:creationId xmlns:a16="http://schemas.microsoft.com/office/drawing/2014/main" id="{7C87DD52-C481-AD47-9223-251A31DE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03" y="3141784"/>
                <a:ext cx="6634719" cy="1325563"/>
              </a:xfrm>
              <a:prstGeom prst="rect">
                <a:avLst/>
              </a:prstGeom>
              <a:blipFill>
                <a:blip r:embed="rId6"/>
                <a:stretch>
                  <a:fillRect l="-15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336C7F0-830E-A94F-9570-BEB8C5174256}"/>
                  </a:ext>
                </a:extLst>
              </p:cNvPr>
              <p:cNvSpPr/>
              <p:nvPr/>
            </p:nvSpPr>
            <p:spPr>
              <a:xfrm>
                <a:off x="851892" y="3885218"/>
                <a:ext cx="3815637" cy="918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≈∆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CN" sz="2200" dirty="0"/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336C7F0-830E-A94F-9570-BEB8C5174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892" y="3885218"/>
                <a:ext cx="3815637" cy="918265"/>
              </a:xfrm>
              <a:prstGeom prst="rect">
                <a:avLst/>
              </a:prstGeom>
              <a:blipFill>
                <a:blip r:embed="rId7"/>
                <a:stretch>
                  <a:fillRect l="-19269" t="-135135" b="-2108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itle 1">
                <a:extLst>
                  <a:ext uri="{FF2B5EF4-FFF2-40B4-BE49-F238E27FC236}">
                    <a16:creationId xmlns:a16="http://schemas.microsoft.com/office/drawing/2014/main" id="{6FF2AC98-174C-9D47-8D43-181C051ED1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2092" y="4470127"/>
                <a:ext cx="8124943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CN" altLang="zh-CN" sz="2400" dirty="0"/>
                  <a:t>Mid-point (</a:t>
                </a:r>
                <a:r>
                  <a:rPr lang="en-CN" altLang="zh-CN" sz="1800" dirty="0"/>
                  <a:t>2nd-order accurate</a:t>
                </a:r>
                <a:r>
                  <a:rPr lang="en-CN" altLang="zh-CN" sz="2400" dirty="0"/>
                  <a:t>) sets the height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0.5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CN" sz="2400" dirty="0"/>
                  <a:t>.</a:t>
                </a:r>
              </a:p>
            </p:txBody>
          </p:sp>
        </mc:Choice>
        <mc:Fallback xmlns="">
          <p:sp>
            <p:nvSpPr>
              <p:cNvPr id="116" name="Title 1">
                <a:extLst>
                  <a:ext uri="{FF2B5EF4-FFF2-40B4-BE49-F238E27FC236}">
                    <a16:creationId xmlns:a16="http://schemas.microsoft.com/office/drawing/2014/main" id="{6FF2AC98-174C-9D47-8D43-181C051ED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92" y="4470127"/>
                <a:ext cx="8124943" cy="1325563"/>
              </a:xfrm>
              <a:prstGeom prst="rect">
                <a:avLst/>
              </a:prstGeom>
              <a:blipFill>
                <a:blip r:embed="rId8"/>
                <a:stretch>
                  <a:fillRect l="-109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D6B25AB-67E8-9D47-8F6A-37BCA7241BE7}"/>
                  </a:ext>
                </a:extLst>
              </p:cNvPr>
              <p:cNvSpPr/>
              <p:nvPr/>
            </p:nvSpPr>
            <p:spPr>
              <a:xfrm>
                <a:off x="850805" y="5247256"/>
                <a:ext cx="3815637" cy="918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≈∆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[0.5]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CN" sz="2200" dirty="0"/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D6B25AB-67E8-9D47-8F6A-37BCA7241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05" y="5247256"/>
                <a:ext cx="3815637" cy="918265"/>
              </a:xfrm>
              <a:prstGeom prst="rect">
                <a:avLst/>
              </a:prstGeom>
              <a:blipFill>
                <a:blip r:embed="rId9"/>
                <a:stretch>
                  <a:fillRect l="-19934" t="-138356" b="-21369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B1C14F28-BDE8-1342-949F-579D87AFA431}"/>
              </a:ext>
            </a:extLst>
          </p:cNvPr>
          <p:cNvCxnSpPr>
            <a:cxnSpLocks/>
          </p:cNvCxnSpPr>
          <p:nvPr/>
        </p:nvCxnSpPr>
        <p:spPr>
          <a:xfrm flipV="1">
            <a:off x="7367707" y="1490575"/>
            <a:ext cx="0" cy="3336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82B2A38E-BC9A-AA46-9782-42A0E4C3EB91}"/>
              </a:ext>
            </a:extLst>
          </p:cNvPr>
          <p:cNvCxnSpPr>
            <a:cxnSpLocks/>
          </p:cNvCxnSpPr>
          <p:nvPr/>
        </p:nvCxnSpPr>
        <p:spPr>
          <a:xfrm>
            <a:off x="7356418" y="4827517"/>
            <a:ext cx="45618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8780694D-4ACB-E043-B17D-293CE6AF3B71}"/>
              </a:ext>
            </a:extLst>
          </p:cNvPr>
          <p:cNvCxnSpPr>
            <a:cxnSpLocks/>
          </p:cNvCxnSpPr>
          <p:nvPr/>
        </p:nvCxnSpPr>
        <p:spPr>
          <a:xfrm>
            <a:off x="8800797" y="2861294"/>
            <a:ext cx="4542" cy="1954934"/>
          </a:xfrm>
          <a:prstGeom prst="line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B9141CC4-F9CF-5D4D-952E-99D68454831B}"/>
              </a:ext>
            </a:extLst>
          </p:cNvPr>
          <p:cNvCxnSpPr>
            <a:cxnSpLocks/>
          </p:cNvCxnSpPr>
          <p:nvPr/>
        </p:nvCxnSpPr>
        <p:spPr>
          <a:xfrm>
            <a:off x="10922007" y="1762508"/>
            <a:ext cx="0" cy="3065009"/>
          </a:xfrm>
          <a:prstGeom prst="line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D2A9E4B-4A65-E54D-AEA9-0B6C8D4748FC}"/>
              </a:ext>
            </a:extLst>
          </p:cNvPr>
          <p:cNvCxnSpPr>
            <a:cxnSpLocks/>
          </p:cNvCxnSpPr>
          <p:nvPr/>
        </p:nvCxnSpPr>
        <p:spPr>
          <a:xfrm flipH="1">
            <a:off x="8872637" y="2496325"/>
            <a:ext cx="1907459" cy="187151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3508CC9E-AC25-9D45-900C-9CF0FC3F3BAC}"/>
              </a:ext>
            </a:extLst>
          </p:cNvPr>
          <p:cNvCxnSpPr>
            <a:cxnSpLocks/>
          </p:cNvCxnSpPr>
          <p:nvPr/>
        </p:nvCxnSpPr>
        <p:spPr>
          <a:xfrm flipH="1">
            <a:off x="8981719" y="2984067"/>
            <a:ext cx="1799015" cy="176511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24AA5437-B855-404E-B52F-A5CB7CEFD205}"/>
              </a:ext>
            </a:extLst>
          </p:cNvPr>
          <p:cNvCxnSpPr>
            <a:cxnSpLocks/>
          </p:cNvCxnSpPr>
          <p:nvPr/>
        </p:nvCxnSpPr>
        <p:spPr>
          <a:xfrm flipH="1">
            <a:off x="9494606" y="3454452"/>
            <a:ext cx="1330196" cy="1305126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9EBE08D2-38F4-4348-865A-BCBBC4C76711}"/>
              </a:ext>
            </a:extLst>
          </p:cNvPr>
          <p:cNvCxnSpPr>
            <a:cxnSpLocks/>
          </p:cNvCxnSpPr>
          <p:nvPr/>
        </p:nvCxnSpPr>
        <p:spPr>
          <a:xfrm flipH="1">
            <a:off x="10545667" y="4468057"/>
            <a:ext cx="296889" cy="291294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4204128-8CA0-254A-818D-C41C1BDCF887}"/>
              </a:ext>
            </a:extLst>
          </p:cNvPr>
          <p:cNvCxnSpPr>
            <a:cxnSpLocks/>
          </p:cNvCxnSpPr>
          <p:nvPr/>
        </p:nvCxnSpPr>
        <p:spPr>
          <a:xfrm flipH="1">
            <a:off x="10064906" y="4012687"/>
            <a:ext cx="750638" cy="73649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D46A6A66-2825-6743-91FF-2F4B862D999C}"/>
              </a:ext>
            </a:extLst>
          </p:cNvPr>
          <p:cNvCxnSpPr>
            <a:cxnSpLocks/>
          </p:cNvCxnSpPr>
          <p:nvPr/>
        </p:nvCxnSpPr>
        <p:spPr>
          <a:xfrm flipH="1">
            <a:off x="8852199" y="1990071"/>
            <a:ext cx="1920715" cy="1884519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987C2EC8-B0F8-5445-88D5-EB67926CD7CC}"/>
              </a:ext>
            </a:extLst>
          </p:cNvPr>
          <p:cNvCxnSpPr>
            <a:cxnSpLocks/>
          </p:cNvCxnSpPr>
          <p:nvPr/>
        </p:nvCxnSpPr>
        <p:spPr>
          <a:xfrm flipH="1">
            <a:off x="8859438" y="2883847"/>
            <a:ext cx="515455" cy="505742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35056553-8106-464A-8BF0-CE83CE406A37}"/>
                  </a:ext>
                </a:extLst>
              </p:cNvPr>
              <p:cNvSpPr/>
              <p:nvPr/>
            </p:nvSpPr>
            <p:spPr>
              <a:xfrm>
                <a:off x="10694111" y="4868623"/>
                <a:ext cx="692369" cy="477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35056553-8106-464A-8BF0-CE83CE406A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4111" y="4868623"/>
                <a:ext cx="692369" cy="4774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CEFB90F-1003-A248-92DC-DCC8675749A2}"/>
                  </a:ext>
                </a:extLst>
              </p:cNvPr>
              <p:cNvSpPr/>
              <p:nvPr/>
            </p:nvSpPr>
            <p:spPr>
              <a:xfrm>
                <a:off x="8532777" y="4868317"/>
                <a:ext cx="692369" cy="477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CEFB90F-1003-A248-92DC-DCC8675749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777" y="4868317"/>
                <a:ext cx="692369" cy="47743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78A51225-2F0A-D443-B847-06F8BD4CD0DC}"/>
                  </a:ext>
                </a:extLst>
              </p:cNvPr>
              <p:cNvSpPr/>
              <p:nvPr/>
            </p:nvSpPr>
            <p:spPr>
              <a:xfrm>
                <a:off x="8998048" y="3519040"/>
                <a:ext cx="1721305" cy="993157"/>
              </a:xfrm>
              <a:prstGeom prst="rect">
                <a:avLst/>
              </a:prstGeom>
              <a:solidFill>
                <a:schemeClr val="tx1">
                  <a:alpha val="18524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78A51225-2F0A-D443-B847-06F8BD4CD0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048" y="3519040"/>
                <a:ext cx="1721305" cy="993157"/>
              </a:xfrm>
              <a:prstGeom prst="rect">
                <a:avLst/>
              </a:prstGeom>
              <a:blipFill>
                <a:blip r:embed="rId12"/>
                <a:stretch>
                  <a:fillRect l="-69118" t="-140000" b="-2162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9D60669C-9C6F-2646-B00A-ECAD20A450A9}"/>
              </a:ext>
            </a:extLst>
          </p:cNvPr>
          <p:cNvCxnSpPr>
            <a:cxnSpLocks/>
          </p:cNvCxnSpPr>
          <p:nvPr/>
        </p:nvCxnSpPr>
        <p:spPr>
          <a:xfrm flipH="1">
            <a:off x="8852199" y="2941820"/>
            <a:ext cx="705325" cy="69203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25CA3433-B1AF-D54E-80B2-DD2265AD347A}"/>
              </a:ext>
            </a:extLst>
          </p:cNvPr>
          <p:cNvCxnSpPr>
            <a:cxnSpLocks/>
          </p:cNvCxnSpPr>
          <p:nvPr/>
        </p:nvCxnSpPr>
        <p:spPr>
          <a:xfrm flipH="1">
            <a:off x="8881488" y="2206455"/>
            <a:ext cx="1913771" cy="1877706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782ABF4-20AE-134C-85F6-41C85A6F0C09}"/>
              </a:ext>
            </a:extLst>
          </p:cNvPr>
          <p:cNvCxnSpPr>
            <a:cxnSpLocks/>
          </p:cNvCxnSpPr>
          <p:nvPr/>
        </p:nvCxnSpPr>
        <p:spPr>
          <a:xfrm flipH="1">
            <a:off x="8856457" y="2731320"/>
            <a:ext cx="1938576" cy="1902043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91C881C-8A5E-034A-818D-4E3F936355C6}"/>
              </a:ext>
            </a:extLst>
          </p:cNvPr>
          <p:cNvCxnSpPr>
            <a:cxnSpLocks/>
          </p:cNvCxnSpPr>
          <p:nvPr/>
        </p:nvCxnSpPr>
        <p:spPr>
          <a:xfrm flipH="1">
            <a:off x="9244627" y="3245913"/>
            <a:ext cx="1536676" cy="150771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118EAC60-C2CE-0F4B-86B9-FF398F381765}"/>
              </a:ext>
            </a:extLst>
          </p:cNvPr>
          <p:cNvCxnSpPr>
            <a:cxnSpLocks/>
          </p:cNvCxnSpPr>
          <p:nvPr/>
        </p:nvCxnSpPr>
        <p:spPr>
          <a:xfrm flipH="1">
            <a:off x="9787213" y="3730601"/>
            <a:ext cx="1032309" cy="101285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EF47B9D0-57EF-AB41-808F-EEAAF5300F96}"/>
              </a:ext>
            </a:extLst>
          </p:cNvPr>
          <p:cNvCxnSpPr>
            <a:cxnSpLocks/>
          </p:cNvCxnSpPr>
          <p:nvPr/>
        </p:nvCxnSpPr>
        <p:spPr>
          <a:xfrm flipH="1">
            <a:off x="10322338" y="4251214"/>
            <a:ext cx="499728" cy="490313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019DB2F3-57F7-E34B-8BD9-5E57C03A0B09}"/>
                  </a:ext>
                </a:extLst>
              </p:cNvPr>
              <p:cNvSpPr/>
              <p:nvPr/>
            </p:nvSpPr>
            <p:spPr>
              <a:xfrm>
                <a:off x="7356418" y="1272708"/>
                <a:ext cx="8050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𝐯</m:t>
                      </m:r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019DB2F3-57F7-E34B-8BD9-5E57C03A0B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418" y="1272708"/>
                <a:ext cx="805092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" name="Left Brace 144">
            <a:extLst>
              <a:ext uri="{FF2B5EF4-FFF2-40B4-BE49-F238E27FC236}">
                <a16:creationId xmlns:a16="http://schemas.microsoft.com/office/drawing/2014/main" id="{6B4DBBEC-E440-B741-8883-3CB0B90E8872}"/>
              </a:ext>
            </a:extLst>
          </p:cNvPr>
          <p:cNvSpPr/>
          <p:nvPr/>
        </p:nvSpPr>
        <p:spPr>
          <a:xfrm>
            <a:off x="8562572" y="3005321"/>
            <a:ext cx="139639" cy="173620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6" name="Left Brace 145">
            <a:extLst>
              <a:ext uri="{FF2B5EF4-FFF2-40B4-BE49-F238E27FC236}">
                <a16:creationId xmlns:a16="http://schemas.microsoft.com/office/drawing/2014/main" id="{BDECC4CF-8887-CE4E-AC16-EE94A04AA8E1}"/>
              </a:ext>
            </a:extLst>
          </p:cNvPr>
          <p:cNvSpPr/>
          <p:nvPr/>
        </p:nvSpPr>
        <p:spPr>
          <a:xfrm rot="16200000">
            <a:off x="9773349" y="4479346"/>
            <a:ext cx="169649" cy="1986961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7" name="Freeform 146">
            <a:extLst>
              <a:ext uri="{FF2B5EF4-FFF2-40B4-BE49-F238E27FC236}">
                <a16:creationId xmlns:a16="http://schemas.microsoft.com/office/drawing/2014/main" id="{3F771D76-C5DE-DD47-8E4B-30AD2EEE6766}"/>
              </a:ext>
            </a:extLst>
          </p:cNvPr>
          <p:cNvSpPr/>
          <p:nvPr/>
        </p:nvSpPr>
        <p:spPr>
          <a:xfrm>
            <a:off x="7354842" y="1762508"/>
            <a:ext cx="4504267" cy="1859671"/>
          </a:xfrm>
          <a:custGeom>
            <a:avLst/>
            <a:gdLst>
              <a:gd name="connsiteX0" fmla="*/ 0 w 4504267"/>
              <a:gd name="connsiteY0" fmla="*/ 1859671 h 1859671"/>
              <a:gd name="connsiteX1" fmla="*/ 1715912 w 4504267"/>
              <a:gd name="connsiteY1" fmla="*/ 990426 h 1859671"/>
              <a:gd name="connsiteX2" fmla="*/ 2336800 w 4504267"/>
              <a:gd name="connsiteY2" fmla="*/ 1013004 h 1859671"/>
              <a:gd name="connsiteX3" fmla="*/ 3443112 w 4504267"/>
              <a:gd name="connsiteY3" fmla="*/ 19582 h 1859671"/>
              <a:gd name="connsiteX4" fmla="*/ 4504267 w 4504267"/>
              <a:gd name="connsiteY4" fmla="*/ 448560 h 185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4267" h="1859671">
                <a:moveTo>
                  <a:pt x="0" y="1859671"/>
                </a:moveTo>
                <a:cubicBezTo>
                  <a:pt x="663222" y="1495604"/>
                  <a:pt x="1326445" y="1131537"/>
                  <a:pt x="1715912" y="990426"/>
                </a:cubicBezTo>
                <a:cubicBezTo>
                  <a:pt x="2105379" y="849315"/>
                  <a:pt x="2048933" y="1174811"/>
                  <a:pt x="2336800" y="1013004"/>
                </a:cubicBezTo>
                <a:cubicBezTo>
                  <a:pt x="2624667" y="851197"/>
                  <a:pt x="3081868" y="113656"/>
                  <a:pt x="3443112" y="19582"/>
                </a:cubicBezTo>
                <a:cubicBezTo>
                  <a:pt x="3804356" y="-74492"/>
                  <a:pt x="4154311" y="187034"/>
                  <a:pt x="4504267" y="448560"/>
                </a:cubicBez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DF34E0BB-9248-414E-A129-F5FF6CB18E7C}"/>
                  </a:ext>
                </a:extLst>
              </p:cNvPr>
              <p:cNvSpPr/>
              <p:nvPr/>
            </p:nvSpPr>
            <p:spPr>
              <a:xfrm>
                <a:off x="9550736" y="4862420"/>
                <a:ext cx="868699" cy="477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0.5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DF34E0BB-9248-414E-A129-F5FF6CB18E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0736" y="4862420"/>
                <a:ext cx="868699" cy="47743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4773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5EF8832E-6C57-AB47-8B27-95B6FF96236D}"/>
              </a:ext>
            </a:extLst>
          </p:cNvPr>
          <p:cNvSpPr txBox="1">
            <a:spLocks/>
          </p:cNvSpPr>
          <p:nvPr/>
        </p:nvSpPr>
        <p:spPr>
          <a:xfrm>
            <a:off x="5712640" y="5078837"/>
            <a:ext cx="3531824" cy="1244592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15</a:t>
            </a:fld>
            <a:endParaRPr kumimoji="1" lang="zh-CN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Translational Motion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BC1B2D1-E2EE-3D41-A468-9481BC5F74C2}"/>
              </a:ext>
            </a:extLst>
          </p:cNvPr>
          <p:cNvSpPr/>
          <p:nvPr/>
        </p:nvSpPr>
        <p:spPr>
          <a:xfrm rot="180679">
            <a:off x="621235" y="1816180"/>
            <a:ext cx="4892685" cy="3050165"/>
          </a:xfrm>
          <a:custGeom>
            <a:avLst/>
            <a:gdLst>
              <a:gd name="connsiteX0" fmla="*/ 0 w 5396089"/>
              <a:gd name="connsiteY0" fmla="*/ 3050165 h 3050165"/>
              <a:gd name="connsiteX1" fmla="*/ 2178756 w 5396089"/>
              <a:gd name="connsiteY1" fmla="*/ 2165 h 3050165"/>
              <a:gd name="connsiteX2" fmla="*/ 5396089 w 5396089"/>
              <a:gd name="connsiteY2" fmla="*/ 2666343 h 305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6089" h="3050165">
                <a:moveTo>
                  <a:pt x="0" y="3050165"/>
                </a:moveTo>
                <a:cubicBezTo>
                  <a:pt x="639704" y="1558150"/>
                  <a:pt x="1279408" y="66135"/>
                  <a:pt x="2178756" y="2165"/>
                </a:cubicBezTo>
                <a:cubicBezTo>
                  <a:pt x="3078104" y="-61805"/>
                  <a:pt x="4237096" y="1302269"/>
                  <a:pt x="5396089" y="2666343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oli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32307E53-2C4C-8B43-A9E3-8FB53357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8" y="4228962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24566E77-1197-1446-8E24-485538D09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10" y="2609403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7A2BFC4B-88FD-BF43-8C59-87F4729A1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556" y="1343818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B01992E8-BD23-FF4B-86FB-670406425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110" y="2722943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C2EFF310-4DAC-9442-A205-5581EA2B95E5}"/>
              </a:ext>
            </a:extLst>
          </p:cNvPr>
          <p:cNvSpPr txBox="1">
            <a:spLocks/>
          </p:cNvSpPr>
          <p:nvPr/>
        </p:nvSpPr>
        <p:spPr>
          <a:xfrm>
            <a:off x="2816718" y="4611491"/>
            <a:ext cx="1770071" cy="1720199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4192EC4-E086-3242-90D2-B104331B72D4}"/>
              </a:ext>
            </a:extLst>
          </p:cNvPr>
          <p:cNvCxnSpPr>
            <a:cxnSpLocks/>
          </p:cNvCxnSpPr>
          <p:nvPr/>
        </p:nvCxnSpPr>
        <p:spPr>
          <a:xfrm flipV="1">
            <a:off x="3701752" y="4701804"/>
            <a:ext cx="0" cy="1335669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3A43700-AAC7-EE46-9C3F-98AEC5377512}"/>
              </a:ext>
            </a:extLst>
          </p:cNvPr>
          <p:cNvCxnSpPr>
            <a:cxnSpLocks/>
          </p:cNvCxnSpPr>
          <p:nvPr/>
        </p:nvCxnSpPr>
        <p:spPr>
          <a:xfrm>
            <a:off x="2909331" y="5470730"/>
            <a:ext cx="158484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itle 1">
            <a:extLst>
              <a:ext uri="{FF2B5EF4-FFF2-40B4-BE49-F238E27FC236}">
                <a16:creationId xmlns:a16="http://schemas.microsoft.com/office/drawing/2014/main" id="{D6DA517E-B344-9A41-8F89-4884F880D71F}"/>
              </a:ext>
            </a:extLst>
          </p:cNvPr>
          <p:cNvSpPr txBox="1">
            <a:spLocks/>
          </p:cNvSpPr>
          <p:nvPr/>
        </p:nvSpPr>
        <p:spPr>
          <a:xfrm>
            <a:off x="2796303" y="6000013"/>
            <a:ext cx="2026103" cy="47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/>
              <a:t>Local Space (reference)</a:t>
            </a:r>
            <a:endParaRPr lang="en-CN" sz="1400" dirty="0"/>
          </a:p>
        </p:txBody>
      </p:sp>
      <p:pic>
        <p:nvPicPr>
          <p:cNvPr id="78" name="Picture 2">
            <a:extLst>
              <a:ext uri="{FF2B5EF4-FFF2-40B4-BE49-F238E27FC236}">
                <a16:creationId xmlns:a16="http://schemas.microsoft.com/office/drawing/2014/main" id="{55FA1570-64F1-1942-A758-6C10808FA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440" y="4985131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9F14CAE-FB41-1C48-83C6-E19FB3EEFDD8}"/>
                  </a:ext>
                </a:extLst>
              </p:cNvPr>
              <p:cNvSpPr txBox="1"/>
              <p:nvPr/>
            </p:nvSpPr>
            <p:spPr>
              <a:xfrm>
                <a:off x="1694760" y="4693732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9F14CAE-FB41-1C48-83C6-E19FB3EEF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760" y="4693732"/>
                <a:ext cx="486013" cy="385105"/>
              </a:xfrm>
              <a:prstGeom prst="rect">
                <a:avLst/>
              </a:prstGeom>
              <a:blipFill>
                <a:blip r:embed="rId3"/>
                <a:stretch>
                  <a:fillRect l="-15385" t="-6452" r="-1794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C3909B4-29AD-2A40-846C-BEE579F65BD2}"/>
                  </a:ext>
                </a:extLst>
              </p:cNvPr>
              <p:cNvSpPr txBox="1"/>
              <p:nvPr/>
            </p:nvSpPr>
            <p:spPr>
              <a:xfrm>
                <a:off x="1700494" y="3850698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C3909B4-29AD-2A40-846C-BEE579F65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494" y="3850698"/>
                <a:ext cx="486013" cy="385105"/>
              </a:xfrm>
              <a:prstGeom prst="rect">
                <a:avLst/>
              </a:prstGeom>
              <a:blipFill>
                <a:blip r:embed="rId4"/>
                <a:stretch>
                  <a:fillRect l="-12500" t="-9677" r="-17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BC560BB-F198-F64B-BADB-09834E10B161}"/>
                  </a:ext>
                </a:extLst>
              </p:cNvPr>
              <p:cNvSpPr txBox="1"/>
              <p:nvPr/>
            </p:nvSpPr>
            <p:spPr>
              <a:xfrm>
                <a:off x="3338685" y="3493617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BC560BB-F198-F64B-BADB-09834E10B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8685" y="3493617"/>
                <a:ext cx="486013" cy="385105"/>
              </a:xfrm>
              <a:prstGeom prst="rect">
                <a:avLst/>
              </a:prstGeom>
              <a:blipFill>
                <a:blip r:embed="rId5"/>
                <a:stretch>
                  <a:fillRect l="-15789" t="-9677" r="-2105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E716A10-75E7-1F4D-A97F-73AAD86254FB}"/>
                  </a:ext>
                </a:extLst>
              </p:cNvPr>
              <p:cNvSpPr txBox="1"/>
              <p:nvPr/>
            </p:nvSpPr>
            <p:spPr>
              <a:xfrm>
                <a:off x="2337428" y="2892659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[2]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E716A10-75E7-1F4D-A97F-73AAD8625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428" y="2892659"/>
                <a:ext cx="486013" cy="385105"/>
              </a:xfrm>
              <a:prstGeom prst="rect">
                <a:avLst/>
              </a:prstGeom>
              <a:blipFill>
                <a:blip r:embed="rId6"/>
                <a:stretch>
                  <a:fillRect l="-12500" t="-9677" r="-17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1EB46DD-7D21-C54B-9901-E56C406042DF}"/>
              </a:ext>
            </a:extLst>
          </p:cNvPr>
          <p:cNvCxnSpPr>
            <a:cxnSpLocks/>
          </p:cNvCxnSpPr>
          <p:nvPr/>
        </p:nvCxnSpPr>
        <p:spPr>
          <a:xfrm flipH="1">
            <a:off x="1131166" y="4622534"/>
            <a:ext cx="1522482" cy="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DFA2D18-8BD0-D147-B35D-227073B69E8E}"/>
              </a:ext>
            </a:extLst>
          </p:cNvPr>
          <p:cNvCxnSpPr>
            <a:cxnSpLocks/>
          </p:cNvCxnSpPr>
          <p:nvPr/>
        </p:nvCxnSpPr>
        <p:spPr>
          <a:xfrm flipV="1">
            <a:off x="2956937" y="3539136"/>
            <a:ext cx="1204088" cy="95938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CD0E51F-62EF-6C41-9EA6-0BA8806E5C8B}"/>
              </a:ext>
            </a:extLst>
          </p:cNvPr>
          <p:cNvCxnSpPr>
            <a:cxnSpLocks/>
          </p:cNvCxnSpPr>
          <p:nvPr/>
        </p:nvCxnSpPr>
        <p:spPr>
          <a:xfrm flipH="1" flipV="1">
            <a:off x="2857307" y="2218225"/>
            <a:ext cx="1" cy="221292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ADDA7E2-E10A-7347-B142-D2018B4ECAE9}"/>
              </a:ext>
            </a:extLst>
          </p:cNvPr>
          <p:cNvCxnSpPr>
            <a:cxnSpLocks/>
          </p:cNvCxnSpPr>
          <p:nvPr/>
        </p:nvCxnSpPr>
        <p:spPr>
          <a:xfrm flipH="1" flipV="1">
            <a:off x="1948139" y="3456238"/>
            <a:ext cx="805351" cy="104645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AE9E7F18-450A-244C-AF67-6B6BACAE3B99}"/>
                  </a:ext>
                </a:extLst>
              </p:cNvPr>
              <p:cNvSpPr txBox="1"/>
              <p:nvPr/>
            </p:nvSpPr>
            <p:spPr>
              <a:xfrm>
                <a:off x="6110027" y="5826987"/>
                <a:ext cx="2982131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[0]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CN" sz="2400" dirty="0"/>
                  <a:t> </a:t>
                </a: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AE9E7F18-450A-244C-AF67-6B6BACAE3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027" y="5826987"/>
                <a:ext cx="2982131" cy="385105"/>
              </a:xfrm>
              <a:prstGeom prst="rect">
                <a:avLst/>
              </a:prstGeom>
              <a:blipFill>
                <a:blip r:embed="rId7"/>
                <a:stretch>
                  <a:fillRect l="-2542" t="-6250" b="-62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Left Brace 98">
            <a:extLst>
              <a:ext uri="{FF2B5EF4-FFF2-40B4-BE49-F238E27FC236}">
                <a16:creationId xmlns:a16="http://schemas.microsoft.com/office/drawing/2014/main" id="{804E6FB5-AC9B-5E42-8B0A-3FE0EFB8A175}"/>
              </a:ext>
            </a:extLst>
          </p:cNvPr>
          <p:cNvSpPr/>
          <p:nvPr/>
        </p:nvSpPr>
        <p:spPr>
          <a:xfrm>
            <a:off x="5876939" y="5409871"/>
            <a:ext cx="158495" cy="71535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FB12190-36BD-FC4D-98BE-2F7D8B09A56B}"/>
                  </a:ext>
                </a:extLst>
              </p:cNvPr>
              <p:cNvSpPr txBox="1"/>
              <p:nvPr/>
            </p:nvSpPr>
            <p:spPr>
              <a:xfrm>
                <a:off x="6096000" y="5249078"/>
                <a:ext cx="3295894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[0]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𝐟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CN" sz="2400" dirty="0"/>
                  <a:t> </a:t>
                </a: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FB12190-36BD-FC4D-98BE-2F7D8B09A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249078"/>
                <a:ext cx="3295894" cy="385105"/>
              </a:xfrm>
              <a:prstGeom prst="rect">
                <a:avLst/>
              </a:prstGeom>
              <a:blipFill>
                <a:blip r:embed="rId8"/>
                <a:stretch>
                  <a:fillRect l="-2692" t="-9677" b="-645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le 1">
                <a:extLst>
                  <a:ext uri="{FF2B5EF4-FFF2-40B4-BE49-F238E27FC236}">
                    <a16:creationId xmlns:a16="http://schemas.microsoft.com/office/drawing/2014/main" id="{67BC7DA5-B3F3-DB43-B996-86F704CC35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7522" y="1285789"/>
                <a:ext cx="5995710" cy="9405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/>
                  <a:t>For translational motion, the state variable contains the position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altLang="zh-CN" sz="2400" dirty="0"/>
                  <a:t> and the velocity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en-US" altLang="zh-CN" sz="2400" dirty="0"/>
                  <a:t>.</a:t>
                </a:r>
                <a:endParaRPr lang="en-CN" sz="2400" dirty="0"/>
              </a:p>
            </p:txBody>
          </p:sp>
        </mc:Choice>
        <mc:Fallback xmlns="">
          <p:sp>
            <p:nvSpPr>
              <p:cNvPr id="33" name="Title 1">
                <a:extLst>
                  <a:ext uri="{FF2B5EF4-FFF2-40B4-BE49-F238E27FC236}">
                    <a16:creationId xmlns:a16="http://schemas.microsoft.com/office/drawing/2014/main" id="{67BC7DA5-B3F3-DB43-B996-86F704CC3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522" y="1285789"/>
                <a:ext cx="5995710" cy="940514"/>
              </a:xfrm>
              <a:prstGeom prst="rect">
                <a:avLst/>
              </a:prstGeom>
              <a:blipFill>
                <a:blip r:embed="rId9"/>
                <a:stretch>
                  <a:fillRect l="-1480" b="-5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itle 1">
            <a:extLst>
              <a:ext uri="{FF2B5EF4-FFF2-40B4-BE49-F238E27FC236}">
                <a16:creationId xmlns:a16="http://schemas.microsoft.com/office/drawing/2014/main" id="{FC6866A1-5858-F340-8648-61EA8821C445}"/>
              </a:ext>
            </a:extLst>
          </p:cNvPr>
          <p:cNvSpPr txBox="1">
            <a:spLocks/>
          </p:cNvSpPr>
          <p:nvPr/>
        </p:nvSpPr>
        <p:spPr>
          <a:xfrm>
            <a:off x="118114" y="4904629"/>
            <a:ext cx="2026103" cy="47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(current)</a:t>
            </a:r>
            <a:endParaRPr lang="en-CN" sz="1800" dirty="0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2DD86748-3D6A-9547-9B0A-E5B82EB675F9}"/>
              </a:ext>
            </a:extLst>
          </p:cNvPr>
          <p:cNvSpPr txBox="1">
            <a:spLocks/>
          </p:cNvSpPr>
          <p:nvPr/>
        </p:nvSpPr>
        <p:spPr>
          <a:xfrm>
            <a:off x="1142454" y="3275437"/>
            <a:ext cx="2026103" cy="47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(next)</a:t>
            </a:r>
            <a:endParaRPr lang="en-CN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F90C32E-8E06-DB49-848E-D4F0D379E170}"/>
                  </a:ext>
                </a:extLst>
              </p:cNvPr>
              <p:cNvSpPr txBox="1"/>
              <p:nvPr/>
            </p:nvSpPr>
            <p:spPr>
              <a:xfrm>
                <a:off x="5566110" y="3123711"/>
                <a:ext cx="4840239" cy="9008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smtClean="0">
                          <a:latin typeface="Cambria Math" panose="02040503050406030204" pitchFamily="18" charset="0"/>
                        </a:rPr>
                        <m:t>𝐱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e>
                      </m:d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>
                          <a:latin typeface="Cambria Math" panose="02040503050406030204" pitchFamily="18" charset="0"/>
                        </a:rPr>
                        <m:t>𝐱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[0]</m:t>
                              </m:r>
                            </m:sup>
                          </m:sSup>
                        </m:e>
                      </m:d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[0]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F90C32E-8E06-DB49-848E-D4F0D379E1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110" y="3123711"/>
                <a:ext cx="4840239" cy="900824"/>
              </a:xfrm>
              <a:prstGeom prst="rect">
                <a:avLst/>
              </a:prstGeom>
              <a:blipFill>
                <a:blip r:embed="rId10"/>
                <a:stretch>
                  <a:fillRect t="-161111" b="-2458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Left Brace 46">
            <a:extLst>
              <a:ext uri="{FF2B5EF4-FFF2-40B4-BE49-F238E27FC236}">
                <a16:creationId xmlns:a16="http://schemas.microsoft.com/office/drawing/2014/main" id="{DAD9DBFF-9A2E-BB4A-BA42-81558F4FA658}"/>
              </a:ext>
            </a:extLst>
          </p:cNvPr>
          <p:cNvSpPr/>
          <p:nvPr/>
        </p:nvSpPr>
        <p:spPr>
          <a:xfrm>
            <a:off x="5689840" y="2699868"/>
            <a:ext cx="158495" cy="959387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8CFC6534-FA64-4042-AF80-15CBE33A9C0A}"/>
              </a:ext>
            </a:extLst>
          </p:cNvPr>
          <p:cNvSpPr/>
          <p:nvPr/>
        </p:nvSpPr>
        <p:spPr>
          <a:xfrm>
            <a:off x="6649188" y="4180947"/>
            <a:ext cx="3707563" cy="61116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14DA2CD3-370D-4547-BF22-D38081EE8875}"/>
              </a:ext>
            </a:extLst>
          </p:cNvPr>
          <p:cNvSpPr txBox="1">
            <a:spLocks/>
          </p:cNvSpPr>
          <p:nvPr/>
        </p:nvSpPr>
        <p:spPr>
          <a:xfrm>
            <a:off x="7699222" y="4109598"/>
            <a:ext cx="1584915" cy="611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1800" dirty="0"/>
              <a:t>integration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983964FB-4727-014F-A90E-B748743DE13A}"/>
              </a:ext>
            </a:extLst>
          </p:cNvPr>
          <p:cNvSpPr txBox="1">
            <a:spLocks/>
          </p:cNvSpPr>
          <p:nvPr/>
        </p:nvSpPr>
        <p:spPr>
          <a:xfrm>
            <a:off x="9863473" y="5149397"/>
            <a:ext cx="1276041" cy="53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Explicit</a:t>
            </a:r>
            <a:endParaRPr lang="en-CN" sz="2400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D7481D07-AE3A-714F-A73D-784475E24F4C}"/>
              </a:ext>
            </a:extLst>
          </p:cNvPr>
          <p:cNvSpPr txBox="1">
            <a:spLocks/>
          </p:cNvSpPr>
          <p:nvPr/>
        </p:nvSpPr>
        <p:spPr>
          <a:xfrm>
            <a:off x="9877499" y="5730357"/>
            <a:ext cx="1276041" cy="53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Implicit</a:t>
            </a:r>
            <a:endParaRPr lang="en-CN" sz="24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2A1F28B-AD97-B64D-895F-D70894C99B30}"/>
              </a:ext>
            </a:extLst>
          </p:cNvPr>
          <p:cNvCxnSpPr>
            <a:stCxn id="50" idx="1"/>
          </p:cNvCxnSpPr>
          <p:nvPr/>
        </p:nvCxnSpPr>
        <p:spPr>
          <a:xfrm flipH="1" flipV="1">
            <a:off x="9379591" y="5414285"/>
            <a:ext cx="483882" cy="9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977176E-936F-0D44-8D75-041AFE42607A}"/>
              </a:ext>
            </a:extLst>
          </p:cNvPr>
          <p:cNvCxnSpPr/>
          <p:nvPr/>
        </p:nvCxnSpPr>
        <p:spPr>
          <a:xfrm flipH="1" flipV="1">
            <a:off x="9363268" y="6006401"/>
            <a:ext cx="483882" cy="9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166A954-95DD-AD44-928D-3AA32F2AC8C6}"/>
                  </a:ext>
                </a:extLst>
              </p:cNvPr>
              <p:cNvSpPr txBox="1"/>
              <p:nvPr/>
            </p:nvSpPr>
            <p:spPr>
              <a:xfrm>
                <a:off x="5714023" y="2151678"/>
                <a:ext cx="6428016" cy="9008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𝐯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e>
                      </m:d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𝐯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</m:e>
                      </m:d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</m:sub>
                        <m:sup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sup>
                          </m:sSup>
                        </m:sup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166A954-95DD-AD44-928D-3AA32F2AC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023" y="2151678"/>
                <a:ext cx="6428016" cy="900824"/>
              </a:xfrm>
              <a:prstGeom prst="rect">
                <a:avLst/>
              </a:prstGeom>
              <a:blipFill>
                <a:blip r:embed="rId11"/>
                <a:stretch>
                  <a:fillRect t="-161111" b="-2458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770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97" grpId="0"/>
      <p:bldP spid="99" grpId="0" animBg="1"/>
      <p:bldP spid="100" grpId="0"/>
      <p:bldP spid="50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5EF8832E-6C57-AB47-8B27-95B6FF96236D}"/>
              </a:ext>
            </a:extLst>
          </p:cNvPr>
          <p:cNvSpPr txBox="1">
            <a:spLocks/>
          </p:cNvSpPr>
          <p:nvPr/>
        </p:nvSpPr>
        <p:spPr>
          <a:xfrm>
            <a:off x="5678308" y="1161592"/>
            <a:ext cx="4116992" cy="1244592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16</a:t>
            </a:fld>
            <a:endParaRPr kumimoji="1" lang="zh-CN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Leapfrog Integration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AE9E7F18-450A-244C-AF67-6B6BACAE3B99}"/>
                  </a:ext>
                </a:extLst>
              </p:cNvPr>
              <p:cNvSpPr txBox="1"/>
              <p:nvPr/>
            </p:nvSpPr>
            <p:spPr>
              <a:xfrm>
                <a:off x="6075695" y="1909742"/>
                <a:ext cx="2982131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[0]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CN" sz="2400" dirty="0"/>
                  <a:t> </a:t>
                </a: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AE9E7F18-450A-244C-AF67-6B6BACAE3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695" y="1909742"/>
                <a:ext cx="2982131" cy="385105"/>
              </a:xfrm>
              <a:prstGeom prst="rect">
                <a:avLst/>
              </a:prstGeom>
              <a:blipFill>
                <a:blip r:embed="rId2"/>
                <a:stretch>
                  <a:fillRect l="-2542" t="-6452" b="-645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Left Brace 98">
            <a:extLst>
              <a:ext uri="{FF2B5EF4-FFF2-40B4-BE49-F238E27FC236}">
                <a16:creationId xmlns:a16="http://schemas.microsoft.com/office/drawing/2014/main" id="{804E6FB5-AC9B-5E42-8B0A-3FE0EFB8A175}"/>
              </a:ext>
            </a:extLst>
          </p:cNvPr>
          <p:cNvSpPr/>
          <p:nvPr/>
        </p:nvSpPr>
        <p:spPr>
          <a:xfrm>
            <a:off x="5842607" y="1492626"/>
            <a:ext cx="158495" cy="71535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FB12190-36BD-FC4D-98BE-2F7D8B09A56B}"/>
                  </a:ext>
                </a:extLst>
              </p:cNvPr>
              <p:cNvSpPr txBox="1"/>
              <p:nvPr/>
            </p:nvSpPr>
            <p:spPr>
              <a:xfrm>
                <a:off x="6061667" y="1320544"/>
                <a:ext cx="3489475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[0]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𝐟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CN" sz="2400" dirty="0"/>
                  <a:t> </a:t>
                </a: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FB12190-36BD-FC4D-98BE-2F7D8B09A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667" y="1320544"/>
                <a:ext cx="3489475" cy="385105"/>
              </a:xfrm>
              <a:prstGeom prst="rect">
                <a:avLst/>
              </a:prstGeom>
              <a:blipFill>
                <a:blip r:embed="rId3"/>
                <a:stretch>
                  <a:fillRect l="-2536" t="-9677" b="-645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itle 1">
            <a:extLst>
              <a:ext uri="{FF2B5EF4-FFF2-40B4-BE49-F238E27FC236}">
                <a16:creationId xmlns:a16="http://schemas.microsoft.com/office/drawing/2014/main" id="{983964FB-4727-014F-A90E-B748743DE13A}"/>
              </a:ext>
            </a:extLst>
          </p:cNvPr>
          <p:cNvSpPr txBox="1">
            <a:spLocks/>
          </p:cNvSpPr>
          <p:nvPr/>
        </p:nvSpPr>
        <p:spPr>
          <a:xfrm>
            <a:off x="10325854" y="1277308"/>
            <a:ext cx="1276041" cy="53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Explicit</a:t>
            </a:r>
            <a:endParaRPr lang="en-CN" sz="2400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D7481D07-AE3A-714F-A73D-784475E24F4C}"/>
              </a:ext>
            </a:extLst>
          </p:cNvPr>
          <p:cNvSpPr txBox="1">
            <a:spLocks/>
          </p:cNvSpPr>
          <p:nvPr/>
        </p:nvSpPr>
        <p:spPr>
          <a:xfrm>
            <a:off x="10339880" y="1813112"/>
            <a:ext cx="1276041" cy="53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Implicit</a:t>
            </a:r>
            <a:endParaRPr lang="en-CN" sz="24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2A1F28B-AD97-B64D-895F-D70894C99B30}"/>
              </a:ext>
            </a:extLst>
          </p:cNvPr>
          <p:cNvCxnSpPr>
            <a:cxnSpLocks/>
            <a:stCxn id="50" idx="1"/>
          </p:cNvCxnSpPr>
          <p:nvPr/>
        </p:nvCxnSpPr>
        <p:spPr>
          <a:xfrm flipH="1" flipV="1">
            <a:off x="9841972" y="1542196"/>
            <a:ext cx="483882" cy="9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977176E-936F-0D44-8D75-041AFE42607A}"/>
              </a:ext>
            </a:extLst>
          </p:cNvPr>
          <p:cNvCxnSpPr/>
          <p:nvPr/>
        </p:nvCxnSpPr>
        <p:spPr>
          <a:xfrm flipH="1" flipV="1">
            <a:off x="9825649" y="2089156"/>
            <a:ext cx="483882" cy="9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918F7B59-21B5-644E-90AB-E1FE7D862454}"/>
              </a:ext>
            </a:extLst>
          </p:cNvPr>
          <p:cNvSpPr txBox="1">
            <a:spLocks/>
          </p:cNvSpPr>
          <p:nvPr/>
        </p:nvSpPr>
        <p:spPr>
          <a:xfrm>
            <a:off x="490691" y="1031102"/>
            <a:ext cx="5519222" cy="1623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In some literature, such a approach is called </a:t>
            </a:r>
            <a:r>
              <a:rPr lang="en-US" altLang="zh-CN" sz="2400" i="1" dirty="0"/>
              <a:t>semi-implicit</a:t>
            </a:r>
            <a:r>
              <a:rPr lang="en-CN" sz="2400" dirty="0"/>
              <a:t>.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243E5983-8111-D341-8347-54D74AE562FF}"/>
              </a:ext>
            </a:extLst>
          </p:cNvPr>
          <p:cNvSpPr txBox="1">
            <a:spLocks/>
          </p:cNvSpPr>
          <p:nvPr/>
        </p:nvSpPr>
        <p:spPr>
          <a:xfrm>
            <a:off x="490691" y="2564150"/>
            <a:ext cx="5469844" cy="1623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It has a funnier name: the </a:t>
            </a:r>
            <a:r>
              <a:rPr lang="en-US" altLang="zh-CN" sz="2400" i="1" dirty="0"/>
              <a:t>leapfrog</a:t>
            </a:r>
            <a:r>
              <a:rPr lang="en-US" altLang="zh-CN" sz="2400" dirty="0"/>
              <a:t> </a:t>
            </a:r>
            <a:r>
              <a:rPr lang="en-US" altLang="zh-CN" sz="2400" i="1" dirty="0"/>
              <a:t>method</a:t>
            </a:r>
            <a:r>
              <a:rPr lang="en-CN" sz="2400" dirty="0"/>
              <a:t>.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EE788FE6-622D-9844-A0BD-F327BA8843F5}"/>
              </a:ext>
            </a:extLst>
          </p:cNvPr>
          <p:cNvSpPr txBox="1">
            <a:spLocks/>
          </p:cNvSpPr>
          <p:nvPr/>
        </p:nvSpPr>
        <p:spPr>
          <a:xfrm>
            <a:off x="5678308" y="2786590"/>
            <a:ext cx="4116992" cy="1244592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04D460B-2DEA-DE48-8E4B-6E8FA9A6AB44}"/>
                  </a:ext>
                </a:extLst>
              </p:cNvPr>
              <p:cNvSpPr txBox="1"/>
              <p:nvPr/>
            </p:nvSpPr>
            <p:spPr>
              <a:xfrm>
                <a:off x="6075695" y="3534740"/>
                <a:ext cx="2982131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[0]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0.5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CN" sz="2400" dirty="0"/>
                  <a:t> 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04D460B-2DEA-DE48-8E4B-6E8FA9A6A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695" y="3534740"/>
                <a:ext cx="2982131" cy="385105"/>
              </a:xfrm>
              <a:prstGeom prst="rect">
                <a:avLst/>
              </a:prstGeom>
              <a:blipFill>
                <a:blip r:embed="rId4"/>
                <a:stretch>
                  <a:fillRect l="-2542" t="-6452" b="-967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Left Brace 41">
            <a:extLst>
              <a:ext uri="{FF2B5EF4-FFF2-40B4-BE49-F238E27FC236}">
                <a16:creationId xmlns:a16="http://schemas.microsoft.com/office/drawing/2014/main" id="{86C49E10-B387-5F42-9AA3-8847ED47F1B9}"/>
              </a:ext>
            </a:extLst>
          </p:cNvPr>
          <p:cNvSpPr/>
          <p:nvPr/>
        </p:nvSpPr>
        <p:spPr>
          <a:xfrm>
            <a:off x="5842607" y="3117624"/>
            <a:ext cx="158495" cy="71535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FF3A0E-5188-2D4D-AE55-B2E29EF8E84A}"/>
                  </a:ext>
                </a:extLst>
              </p:cNvPr>
              <p:cNvSpPr txBox="1"/>
              <p:nvPr/>
            </p:nvSpPr>
            <p:spPr>
              <a:xfrm>
                <a:off x="6061667" y="2945542"/>
                <a:ext cx="3952097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0.5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[−0.5]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box>
                          <m:box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box>
                        <m:r>
                          <a:rPr lang="en-US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𝐟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0]</m:t>
                        </m:r>
                      </m:sup>
                    </m:sSup>
                  </m:oMath>
                </a14:m>
                <a:r>
                  <a:rPr lang="en-CN" sz="2400" dirty="0"/>
                  <a:t> 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FF3A0E-5188-2D4D-AE55-B2E29EF8E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667" y="2945542"/>
                <a:ext cx="3952097" cy="385105"/>
              </a:xfrm>
              <a:prstGeom prst="rect">
                <a:avLst/>
              </a:prstGeom>
              <a:blipFill>
                <a:blip r:embed="rId5"/>
                <a:stretch>
                  <a:fillRect l="-2244" t="-6250" b="-62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itle 1">
            <a:extLst>
              <a:ext uri="{FF2B5EF4-FFF2-40B4-BE49-F238E27FC236}">
                <a16:creationId xmlns:a16="http://schemas.microsoft.com/office/drawing/2014/main" id="{B0775634-DBC7-3249-9C26-8687B0DBDD78}"/>
              </a:ext>
            </a:extLst>
          </p:cNvPr>
          <p:cNvSpPr txBox="1">
            <a:spLocks/>
          </p:cNvSpPr>
          <p:nvPr/>
        </p:nvSpPr>
        <p:spPr>
          <a:xfrm>
            <a:off x="10325854" y="2902306"/>
            <a:ext cx="1522212" cy="53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Mid-point</a:t>
            </a:r>
            <a:endParaRPr lang="en-CN" sz="2400" dirty="0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C76EF9CC-C987-0A48-89BF-A337534DD12D}"/>
              </a:ext>
            </a:extLst>
          </p:cNvPr>
          <p:cNvSpPr txBox="1">
            <a:spLocks/>
          </p:cNvSpPr>
          <p:nvPr/>
        </p:nvSpPr>
        <p:spPr>
          <a:xfrm>
            <a:off x="10339880" y="3438110"/>
            <a:ext cx="1603766" cy="53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Mid-point</a:t>
            </a:r>
            <a:endParaRPr lang="en-CN" sz="2400" dirty="0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F69FDDA-E6F6-7844-BB3A-77E384575D49}"/>
              </a:ext>
            </a:extLst>
          </p:cNvPr>
          <p:cNvCxnSpPr>
            <a:cxnSpLocks/>
            <a:stCxn id="55" idx="1"/>
          </p:cNvCxnSpPr>
          <p:nvPr/>
        </p:nvCxnSpPr>
        <p:spPr>
          <a:xfrm flipH="1" flipV="1">
            <a:off x="9841972" y="3167195"/>
            <a:ext cx="483882" cy="9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14F64FE-0447-0546-AE89-A2574A87C63F}"/>
              </a:ext>
            </a:extLst>
          </p:cNvPr>
          <p:cNvCxnSpPr/>
          <p:nvPr/>
        </p:nvCxnSpPr>
        <p:spPr>
          <a:xfrm flipH="1" flipV="1">
            <a:off x="9825649" y="3714154"/>
            <a:ext cx="483882" cy="9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461908E-E342-C741-BF2D-00312479AFBC}"/>
              </a:ext>
            </a:extLst>
          </p:cNvPr>
          <p:cNvCxnSpPr/>
          <p:nvPr/>
        </p:nvCxnSpPr>
        <p:spPr>
          <a:xfrm>
            <a:off x="662080" y="5794509"/>
            <a:ext cx="1069172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tle 1">
            <a:extLst>
              <a:ext uri="{FF2B5EF4-FFF2-40B4-BE49-F238E27FC236}">
                <a16:creationId xmlns:a16="http://schemas.microsoft.com/office/drawing/2014/main" id="{575A5A69-48FD-FD4D-8568-12BF345C74C5}"/>
              </a:ext>
            </a:extLst>
          </p:cNvPr>
          <p:cNvSpPr txBox="1">
            <a:spLocks/>
          </p:cNvSpPr>
          <p:nvPr/>
        </p:nvSpPr>
        <p:spPr>
          <a:xfrm>
            <a:off x="10825638" y="5318133"/>
            <a:ext cx="900861" cy="462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Time</a:t>
            </a:r>
            <a:endParaRPr lang="en-CN" sz="2400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C8BFDC0-4206-1A48-8E8A-07ABF8C7D13D}"/>
              </a:ext>
            </a:extLst>
          </p:cNvPr>
          <p:cNvCxnSpPr/>
          <p:nvPr/>
        </p:nvCxnSpPr>
        <p:spPr>
          <a:xfrm>
            <a:off x="3614128" y="5585664"/>
            <a:ext cx="0" cy="417689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B55AD3E-6E3C-6747-9DD7-7C17F9AD30BF}"/>
              </a:ext>
            </a:extLst>
          </p:cNvPr>
          <p:cNvCxnSpPr/>
          <p:nvPr/>
        </p:nvCxnSpPr>
        <p:spPr>
          <a:xfrm>
            <a:off x="5843683" y="5585663"/>
            <a:ext cx="0" cy="4176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790BFB9-C36A-C947-AF73-7DBC09EC1442}"/>
              </a:ext>
            </a:extLst>
          </p:cNvPr>
          <p:cNvCxnSpPr/>
          <p:nvPr/>
        </p:nvCxnSpPr>
        <p:spPr>
          <a:xfrm>
            <a:off x="10302793" y="5585662"/>
            <a:ext cx="0" cy="4176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86F033-F8E3-3A4C-8776-862F5E5EF31F}"/>
              </a:ext>
            </a:extLst>
          </p:cNvPr>
          <p:cNvCxnSpPr/>
          <p:nvPr/>
        </p:nvCxnSpPr>
        <p:spPr>
          <a:xfrm>
            <a:off x="8073238" y="5585662"/>
            <a:ext cx="0" cy="417689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DADC4DC-51CF-8C49-A8AD-6062DB9D83F6}"/>
                  </a:ext>
                </a:extLst>
              </p:cNvPr>
              <p:cNvSpPr txBox="1"/>
              <p:nvPr/>
            </p:nvSpPr>
            <p:spPr>
              <a:xfrm>
                <a:off x="1182777" y="6109805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[0]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DADC4DC-51CF-8C49-A8AD-6062DB9D8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777" y="6109805"/>
                <a:ext cx="486013" cy="385105"/>
              </a:xfrm>
              <a:prstGeom prst="rect">
                <a:avLst/>
              </a:prstGeom>
              <a:blipFill>
                <a:blip r:embed="rId6"/>
                <a:stretch>
                  <a:fillRect l="-15385" t="-3125" r="-15385" b="-3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C6404E4-5752-5842-9FFE-4AD70661F6DF}"/>
                  </a:ext>
                </a:extLst>
              </p:cNvPr>
              <p:cNvSpPr txBox="1"/>
              <p:nvPr/>
            </p:nvSpPr>
            <p:spPr>
              <a:xfrm>
                <a:off x="3412175" y="6104359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[0.5]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C6404E4-5752-5842-9FFE-4AD70661F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175" y="6104359"/>
                <a:ext cx="486013" cy="385105"/>
              </a:xfrm>
              <a:prstGeom prst="rect">
                <a:avLst/>
              </a:prstGeom>
              <a:blipFill>
                <a:blip r:embed="rId7"/>
                <a:stretch>
                  <a:fillRect l="-17949" t="-6250" r="-4615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523CB07-73EE-7E44-9D9E-447756318E5C}"/>
                  </a:ext>
                </a:extLst>
              </p:cNvPr>
              <p:cNvSpPr txBox="1"/>
              <p:nvPr/>
            </p:nvSpPr>
            <p:spPr>
              <a:xfrm>
                <a:off x="10080910" y="6109805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[2]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523CB07-73EE-7E44-9D9E-447756318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0910" y="6109805"/>
                <a:ext cx="486013" cy="385105"/>
              </a:xfrm>
              <a:prstGeom prst="rect">
                <a:avLst/>
              </a:prstGeom>
              <a:blipFill>
                <a:blip r:embed="rId8"/>
                <a:stretch>
                  <a:fillRect l="-12821" t="-3125" r="-15385" b="-3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C549DB4-BB05-1244-B816-B68B9A120434}"/>
                  </a:ext>
                </a:extLst>
              </p:cNvPr>
              <p:cNvSpPr txBox="1"/>
              <p:nvPr/>
            </p:nvSpPr>
            <p:spPr>
              <a:xfrm>
                <a:off x="7886839" y="6100358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[1.5]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C549DB4-BB05-1244-B816-B68B9A120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839" y="6100358"/>
                <a:ext cx="486013" cy="385105"/>
              </a:xfrm>
              <a:prstGeom prst="rect">
                <a:avLst/>
              </a:prstGeom>
              <a:blipFill>
                <a:blip r:embed="rId9"/>
                <a:stretch>
                  <a:fillRect l="-20513" t="-6452" r="-43590" b="-32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00BA5C1-1782-2E42-AFAA-F97A29676BEF}"/>
                  </a:ext>
                </a:extLst>
              </p:cNvPr>
              <p:cNvSpPr txBox="1"/>
              <p:nvPr/>
            </p:nvSpPr>
            <p:spPr>
              <a:xfrm>
                <a:off x="5643132" y="6100358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00BA5C1-1782-2E42-AFAA-F97A29676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132" y="6100358"/>
                <a:ext cx="486013" cy="385105"/>
              </a:xfrm>
              <a:prstGeom prst="rect">
                <a:avLst/>
              </a:prstGeom>
              <a:blipFill>
                <a:blip r:embed="rId10"/>
                <a:stretch>
                  <a:fillRect l="-12821" t="-6452" r="-15385" b="-32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c 6">
            <a:extLst>
              <a:ext uri="{FF2B5EF4-FFF2-40B4-BE49-F238E27FC236}">
                <a16:creationId xmlns:a16="http://schemas.microsoft.com/office/drawing/2014/main" id="{E77169D6-7A2B-8F4D-AEAC-118A86ED3935}"/>
              </a:ext>
            </a:extLst>
          </p:cNvPr>
          <p:cNvSpPr/>
          <p:nvPr/>
        </p:nvSpPr>
        <p:spPr>
          <a:xfrm>
            <a:off x="1384573" y="4638889"/>
            <a:ext cx="4501566" cy="2160000"/>
          </a:xfrm>
          <a:prstGeom prst="arc">
            <a:avLst>
              <a:gd name="adj1" fmla="val 11054043"/>
              <a:gd name="adj2" fmla="val 21311489"/>
            </a:avLst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9" name="Arc 88">
            <a:extLst>
              <a:ext uri="{FF2B5EF4-FFF2-40B4-BE49-F238E27FC236}">
                <a16:creationId xmlns:a16="http://schemas.microsoft.com/office/drawing/2014/main" id="{4F95C620-6308-6B4F-95F1-5323AFAFA2C5}"/>
              </a:ext>
            </a:extLst>
          </p:cNvPr>
          <p:cNvSpPr/>
          <p:nvPr/>
        </p:nvSpPr>
        <p:spPr>
          <a:xfrm>
            <a:off x="5829193" y="4623119"/>
            <a:ext cx="4501566" cy="2160000"/>
          </a:xfrm>
          <a:prstGeom prst="arc">
            <a:avLst>
              <a:gd name="adj1" fmla="val 11054043"/>
              <a:gd name="adj2" fmla="val 21311489"/>
            </a:avLst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BB8174A7-04CC-C746-98B5-836EAED66D05}"/>
              </a:ext>
            </a:extLst>
          </p:cNvPr>
          <p:cNvSpPr/>
          <p:nvPr/>
        </p:nvSpPr>
        <p:spPr>
          <a:xfrm>
            <a:off x="3592900" y="4579929"/>
            <a:ext cx="4501566" cy="2160000"/>
          </a:xfrm>
          <a:prstGeom prst="arc">
            <a:avLst>
              <a:gd name="adj1" fmla="val 11054043"/>
              <a:gd name="adj2" fmla="val 21311489"/>
            </a:avLst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1" name="Arc 90">
            <a:extLst>
              <a:ext uri="{FF2B5EF4-FFF2-40B4-BE49-F238E27FC236}">
                <a16:creationId xmlns:a16="http://schemas.microsoft.com/office/drawing/2014/main" id="{675DC07C-A1C7-E645-9786-F4C46B1B803B}"/>
              </a:ext>
            </a:extLst>
          </p:cNvPr>
          <p:cNvSpPr/>
          <p:nvPr/>
        </p:nvSpPr>
        <p:spPr>
          <a:xfrm>
            <a:off x="8037520" y="4564159"/>
            <a:ext cx="4501566" cy="2160000"/>
          </a:xfrm>
          <a:prstGeom prst="arc">
            <a:avLst>
              <a:gd name="adj1" fmla="val 11054043"/>
              <a:gd name="adj2" fmla="val 21311489"/>
            </a:avLst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2" name="Arc 91">
            <a:extLst>
              <a:ext uri="{FF2B5EF4-FFF2-40B4-BE49-F238E27FC236}">
                <a16:creationId xmlns:a16="http://schemas.microsoft.com/office/drawing/2014/main" id="{726EC6E0-682E-BF4E-8960-5857F389F494}"/>
              </a:ext>
            </a:extLst>
          </p:cNvPr>
          <p:cNvSpPr/>
          <p:nvPr/>
        </p:nvSpPr>
        <p:spPr>
          <a:xfrm>
            <a:off x="-847107" y="4595699"/>
            <a:ext cx="4501566" cy="2160000"/>
          </a:xfrm>
          <a:prstGeom prst="arc">
            <a:avLst>
              <a:gd name="adj1" fmla="val 11054043"/>
              <a:gd name="adj2" fmla="val 21311489"/>
            </a:avLst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F5198C2-7FEA-A14C-9727-1451F411F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" y="4271501"/>
            <a:ext cx="932805" cy="88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>
            <a:extLst>
              <a:ext uri="{FF2B5EF4-FFF2-40B4-BE49-F238E27FC236}">
                <a16:creationId xmlns:a16="http://schemas.microsoft.com/office/drawing/2014/main" id="{EECDD94D-FD69-B04B-A2C1-CCABA6460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16" y="4794124"/>
            <a:ext cx="932805" cy="88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E513AF8-F208-114D-8F2B-B6DBD1DFF885}"/>
              </a:ext>
            </a:extLst>
          </p:cNvPr>
          <p:cNvCxnSpPr/>
          <p:nvPr/>
        </p:nvCxnSpPr>
        <p:spPr>
          <a:xfrm>
            <a:off x="1384573" y="5585664"/>
            <a:ext cx="0" cy="4176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722B4E06-4CAA-4349-B709-C8B6896DCD25}"/>
                  </a:ext>
                </a:extLst>
              </p:cNvPr>
              <p:cNvSpPr txBox="1"/>
              <p:nvPr/>
            </p:nvSpPr>
            <p:spPr>
              <a:xfrm>
                <a:off x="290062" y="5211031"/>
                <a:ext cx="298213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722B4E06-4CAA-4349-B709-C8B6896DC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62" y="5211031"/>
                <a:ext cx="298213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09100CB-0664-694D-B45E-FC02BEDFD419}"/>
                  </a:ext>
                </a:extLst>
              </p:cNvPr>
              <p:cNvSpPr txBox="1"/>
              <p:nvPr/>
            </p:nvSpPr>
            <p:spPr>
              <a:xfrm>
                <a:off x="-866313" y="4764082"/>
                <a:ext cx="298213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𝐯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09100CB-0664-694D-B45E-FC02BEDFD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66313" y="4764082"/>
                <a:ext cx="298213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222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  <p:bldP spid="41" grpId="0"/>
      <p:bldP spid="42" grpId="0" animBg="1"/>
      <p:bldP spid="53" grpId="0"/>
      <p:bldP spid="55" grpId="0"/>
      <p:bldP spid="56" grpId="0"/>
      <p:bldP spid="60" grpId="0"/>
      <p:bldP spid="68" grpId="0"/>
      <p:bldP spid="69" grpId="0"/>
      <p:bldP spid="70" grpId="0"/>
      <p:bldP spid="71" grpId="0"/>
      <p:bldP spid="72" grpId="0"/>
      <p:bldP spid="7" grpId="0" animBg="1"/>
      <p:bldP spid="89" grpId="0" animBg="1"/>
      <p:bldP spid="90" grpId="0" animBg="1"/>
      <p:bldP spid="91" grpId="0" animBg="1"/>
      <p:bldP spid="92" grpId="0" animBg="1"/>
      <p:bldP spid="94" grpId="0"/>
      <p:bldP spid="9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1">
            <a:extLst>
              <a:ext uri="{FF2B5EF4-FFF2-40B4-BE49-F238E27FC236}">
                <a16:creationId xmlns:a16="http://schemas.microsoft.com/office/drawing/2014/main" id="{1A418F2F-BE55-A84C-AA44-9F4750F6DB86}"/>
              </a:ext>
            </a:extLst>
          </p:cNvPr>
          <p:cNvSpPr txBox="1">
            <a:spLocks/>
          </p:cNvSpPr>
          <p:nvPr/>
        </p:nvSpPr>
        <p:spPr>
          <a:xfrm>
            <a:off x="864742" y="4800331"/>
            <a:ext cx="10416695" cy="1016664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48C1C3E9-6217-A349-887E-4D9DE227F19D}"/>
              </a:ext>
            </a:extLst>
          </p:cNvPr>
          <p:cNvSpPr txBox="1">
            <a:spLocks/>
          </p:cNvSpPr>
          <p:nvPr/>
        </p:nvSpPr>
        <p:spPr>
          <a:xfrm>
            <a:off x="907202" y="3143913"/>
            <a:ext cx="5377805" cy="729779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89125B7E-3A68-4548-9E46-863EFD281E75}"/>
              </a:ext>
            </a:extLst>
          </p:cNvPr>
          <p:cNvSpPr txBox="1">
            <a:spLocks/>
          </p:cNvSpPr>
          <p:nvPr/>
        </p:nvSpPr>
        <p:spPr>
          <a:xfrm>
            <a:off x="870694" y="1366395"/>
            <a:ext cx="4816264" cy="729779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itle 1">
                <a:extLst>
                  <a:ext uri="{FF2B5EF4-FFF2-40B4-BE49-F238E27FC236}">
                    <a16:creationId xmlns:a16="http://schemas.microsoft.com/office/drawing/2014/main" id="{528CF381-85E0-B747-9FFD-2C3C438C70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7202" y="1581502"/>
                <a:ext cx="4816264" cy="60214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/>
                  <a:t>Gravity Force:		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gravity</m:t>
                        </m:r>
                      </m:sub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bSup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r>
                  <a:rPr lang="en-CN" sz="2400" dirty="0"/>
                  <a:t> </a:t>
                </a:r>
              </a:p>
              <a:p>
                <a:endParaRPr lang="en-CN" sz="2400" b="1" dirty="0"/>
              </a:p>
            </p:txBody>
          </p:sp>
        </mc:Choice>
        <mc:Fallback xmlns="">
          <p:sp>
            <p:nvSpPr>
              <p:cNvPr id="39" name="Title 1">
                <a:extLst>
                  <a:ext uri="{FF2B5EF4-FFF2-40B4-BE49-F238E27FC236}">
                    <a16:creationId xmlns:a16="http://schemas.microsoft.com/office/drawing/2014/main" id="{528CF381-85E0-B747-9FFD-2C3C438C7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202" y="1581502"/>
                <a:ext cx="4816264" cy="602145"/>
              </a:xfrm>
              <a:prstGeom prst="rect">
                <a:avLst/>
              </a:prstGeom>
              <a:blipFill>
                <a:blip r:embed="rId2"/>
                <a:stretch>
                  <a:fillRect l="-2105" t="-25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17</a:t>
            </a:fld>
            <a:endParaRPr kumimoji="1" lang="zh-CN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Types of Forces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itle 1">
                <a:extLst>
                  <a:ext uri="{FF2B5EF4-FFF2-40B4-BE49-F238E27FC236}">
                    <a16:creationId xmlns:a16="http://schemas.microsoft.com/office/drawing/2014/main" id="{DE5DB223-DCFF-024C-A5E6-90FCBCA0F7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7202" y="3380011"/>
                <a:ext cx="6272531" cy="60214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/>
                  <a:t>Drag Force:		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drag</m:t>
                        </m:r>
                      </m:sub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bSup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CN" sz="2400" dirty="0"/>
                  <a:t> </a:t>
                </a:r>
              </a:p>
              <a:p>
                <a:endParaRPr lang="en-CN" sz="2400" b="1" dirty="0"/>
              </a:p>
            </p:txBody>
          </p:sp>
        </mc:Choice>
        <mc:Fallback xmlns="">
          <p:sp>
            <p:nvSpPr>
              <p:cNvPr id="41" name="Title 1">
                <a:extLst>
                  <a:ext uri="{FF2B5EF4-FFF2-40B4-BE49-F238E27FC236}">
                    <a16:creationId xmlns:a16="http://schemas.microsoft.com/office/drawing/2014/main" id="{DE5DB223-DCFF-024C-A5E6-90FCBCA0F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202" y="3380011"/>
                <a:ext cx="6272531" cy="602145"/>
              </a:xfrm>
              <a:prstGeom prst="rect">
                <a:avLst/>
              </a:prstGeom>
              <a:blipFill>
                <a:blip r:embed="rId3"/>
                <a:stretch>
                  <a:fillRect l="-1616" t="-2244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itle 1">
            <a:extLst>
              <a:ext uri="{FF2B5EF4-FFF2-40B4-BE49-F238E27FC236}">
                <a16:creationId xmlns:a16="http://schemas.microsoft.com/office/drawing/2014/main" id="{BAA2BA0B-FD8E-0A46-A268-C604664982F6}"/>
              </a:ext>
            </a:extLst>
          </p:cNvPr>
          <p:cNvSpPr txBox="1">
            <a:spLocks/>
          </p:cNvSpPr>
          <p:nvPr/>
        </p:nvSpPr>
        <p:spPr>
          <a:xfrm>
            <a:off x="4879242" y="2233396"/>
            <a:ext cx="798374" cy="453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mass</a:t>
            </a:r>
            <a:endParaRPr lang="en-CN" sz="180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12D03E2-AAF5-994E-92F8-2D51847D04E6}"/>
              </a:ext>
            </a:extLst>
          </p:cNvPr>
          <p:cNvCxnSpPr>
            <a:cxnSpLocks/>
          </p:cNvCxnSpPr>
          <p:nvPr/>
        </p:nvCxnSpPr>
        <p:spPr>
          <a:xfrm>
            <a:off x="5090315" y="1942467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43351EE-1356-D345-B49F-D1C26A56B6C1}"/>
              </a:ext>
            </a:extLst>
          </p:cNvPr>
          <p:cNvCxnSpPr>
            <a:cxnSpLocks/>
          </p:cNvCxnSpPr>
          <p:nvPr/>
        </p:nvCxnSpPr>
        <p:spPr>
          <a:xfrm>
            <a:off x="5209977" y="1937422"/>
            <a:ext cx="0" cy="358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1">
            <a:extLst>
              <a:ext uri="{FF2B5EF4-FFF2-40B4-BE49-F238E27FC236}">
                <a16:creationId xmlns:a16="http://schemas.microsoft.com/office/drawing/2014/main" id="{8B81F915-0878-F64C-8DD4-45A787DBBEF5}"/>
              </a:ext>
            </a:extLst>
          </p:cNvPr>
          <p:cNvSpPr txBox="1">
            <a:spLocks/>
          </p:cNvSpPr>
          <p:nvPr/>
        </p:nvSpPr>
        <p:spPr>
          <a:xfrm>
            <a:off x="5142594" y="856976"/>
            <a:ext cx="798374" cy="453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gravity</a:t>
            </a:r>
            <a:endParaRPr lang="en-CN" sz="1800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BFD13C7-C6C9-C842-90A3-41F382AE9614}"/>
              </a:ext>
            </a:extLst>
          </p:cNvPr>
          <p:cNvCxnSpPr>
            <a:cxnSpLocks/>
          </p:cNvCxnSpPr>
          <p:nvPr/>
        </p:nvCxnSpPr>
        <p:spPr>
          <a:xfrm>
            <a:off x="5397351" y="1555437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493C408-BE01-684C-B1F9-331D3F5E98C3}"/>
              </a:ext>
            </a:extLst>
          </p:cNvPr>
          <p:cNvCxnSpPr>
            <a:cxnSpLocks/>
          </p:cNvCxnSpPr>
          <p:nvPr/>
        </p:nvCxnSpPr>
        <p:spPr>
          <a:xfrm>
            <a:off x="5520058" y="1197037"/>
            <a:ext cx="0" cy="358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le 1">
            <a:extLst>
              <a:ext uri="{FF2B5EF4-FFF2-40B4-BE49-F238E27FC236}">
                <a16:creationId xmlns:a16="http://schemas.microsoft.com/office/drawing/2014/main" id="{D8862B9C-BDCE-7E44-B05E-6662FD22B583}"/>
              </a:ext>
            </a:extLst>
          </p:cNvPr>
          <p:cNvSpPr txBox="1">
            <a:spLocks/>
          </p:cNvSpPr>
          <p:nvPr/>
        </p:nvSpPr>
        <p:spPr>
          <a:xfrm>
            <a:off x="4354565" y="3989664"/>
            <a:ext cx="2088445" cy="453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drag coefficient</a:t>
            </a:r>
            <a:endParaRPr lang="en-CN" sz="18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F6C4071-E702-6043-BDDD-8AA2E5498E14}"/>
              </a:ext>
            </a:extLst>
          </p:cNvPr>
          <p:cNvCxnSpPr>
            <a:cxnSpLocks/>
          </p:cNvCxnSpPr>
          <p:nvPr/>
        </p:nvCxnSpPr>
        <p:spPr>
          <a:xfrm>
            <a:off x="4996991" y="3698735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9E228D0-5D4C-A846-8ED5-83DF35F1951B}"/>
              </a:ext>
            </a:extLst>
          </p:cNvPr>
          <p:cNvCxnSpPr>
            <a:cxnSpLocks/>
          </p:cNvCxnSpPr>
          <p:nvPr/>
        </p:nvCxnSpPr>
        <p:spPr>
          <a:xfrm>
            <a:off x="5116653" y="3693690"/>
            <a:ext cx="0" cy="358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itle 1">
            <a:extLst>
              <a:ext uri="{FF2B5EF4-FFF2-40B4-BE49-F238E27FC236}">
                <a16:creationId xmlns:a16="http://schemas.microsoft.com/office/drawing/2014/main" id="{7E5E8152-1A5A-9740-BCCF-898AEAA094EB}"/>
              </a:ext>
            </a:extLst>
          </p:cNvPr>
          <p:cNvSpPr txBox="1">
            <a:spLocks/>
          </p:cNvSpPr>
          <p:nvPr/>
        </p:nvSpPr>
        <p:spPr>
          <a:xfrm>
            <a:off x="5105715" y="2556799"/>
            <a:ext cx="1393740" cy="453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velocity</a:t>
            </a:r>
            <a:endParaRPr lang="en-CN" sz="1800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BDE2074-AA02-CB4C-BFD8-0F83919FB2EA}"/>
              </a:ext>
            </a:extLst>
          </p:cNvPr>
          <p:cNvCxnSpPr>
            <a:cxnSpLocks/>
          </p:cNvCxnSpPr>
          <p:nvPr/>
        </p:nvCxnSpPr>
        <p:spPr>
          <a:xfrm>
            <a:off x="5304027" y="3255260"/>
            <a:ext cx="3600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7F0560B-6E3C-EB4D-A81D-FDD4FC6B1674}"/>
              </a:ext>
            </a:extLst>
          </p:cNvPr>
          <p:cNvCxnSpPr>
            <a:cxnSpLocks/>
          </p:cNvCxnSpPr>
          <p:nvPr/>
        </p:nvCxnSpPr>
        <p:spPr>
          <a:xfrm>
            <a:off x="5483179" y="2896860"/>
            <a:ext cx="0" cy="358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F2B7449D-AD4B-3746-88CD-E9C04FC50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26697" y="2730656"/>
            <a:ext cx="9637297" cy="1702554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B9376F52-BF39-7346-A988-CBE942713881}"/>
              </a:ext>
            </a:extLst>
          </p:cNvPr>
          <p:cNvSpPr txBox="1">
            <a:spLocks/>
          </p:cNvSpPr>
          <p:nvPr/>
        </p:nvSpPr>
        <p:spPr>
          <a:xfrm>
            <a:off x="864742" y="4580284"/>
            <a:ext cx="10810665" cy="940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N" sz="2400" dirty="0"/>
              <a:t>But since the drag reduces the velocity, a more popular way is to decay the velocity.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itle 1">
                <a:extLst>
                  <a:ext uri="{FF2B5EF4-FFF2-40B4-BE49-F238E27FC236}">
                    <a16:creationId xmlns:a16="http://schemas.microsoft.com/office/drawing/2014/main" id="{408E5DDA-C0B6-2B46-9211-44201ABA09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53991" y="5296003"/>
                <a:ext cx="2525422" cy="5209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CN" sz="2400" dirty="0"/>
                  <a:t> </a:t>
                </a:r>
              </a:p>
            </p:txBody>
          </p:sp>
        </mc:Choice>
        <mc:Fallback xmlns="">
          <p:sp>
            <p:nvSpPr>
              <p:cNvPr id="56" name="Title 1">
                <a:extLst>
                  <a:ext uri="{FF2B5EF4-FFF2-40B4-BE49-F238E27FC236}">
                    <a16:creationId xmlns:a16="http://schemas.microsoft.com/office/drawing/2014/main" id="{408E5DDA-C0B6-2B46-9211-44201ABA0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991" y="5296003"/>
                <a:ext cx="2525422" cy="520992"/>
              </a:xfrm>
              <a:prstGeom prst="rect">
                <a:avLst/>
              </a:prstGeom>
              <a:blipFill>
                <a:blip r:embed="rId6"/>
                <a:stretch>
                  <a:fillRect l="-2500" b="-1219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itle 1">
            <a:extLst>
              <a:ext uri="{FF2B5EF4-FFF2-40B4-BE49-F238E27FC236}">
                <a16:creationId xmlns:a16="http://schemas.microsoft.com/office/drawing/2014/main" id="{02716167-0BA8-B44E-B55A-752E26A1CDE5}"/>
              </a:ext>
            </a:extLst>
          </p:cNvPr>
          <p:cNvSpPr txBox="1">
            <a:spLocks/>
          </p:cNvSpPr>
          <p:nvPr/>
        </p:nvSpPr>
        <p:spPr>
          <a:xfrm>
            <a:off x="5216584" y="6021330"/>
            <a:ext cx="1758831" cy="453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decay coefficient</a:t>
            </a:r>
            <a:endParaRPr lang="en-CN" sz="1800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D7747C5-77EA-754C-8412-7A536CEE6F76}"/>
              </a:ext>
            </a:extLst>
          </p:cNvPr>
          <p:cNvCxnSpPr>
            <a:cxnSpLocks/>
          </p:cNvCxnSpPr>
          <p:nvPr/>
        </p:nvCxnSpPr>
        <p:spPr>
          <a:xfrm>
            <a:off x="5649162" y="5730178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B746F35-B121-0D48-9C29-1F97973A9741}"/>
              </a:ext>
            </a:extLst>
          </p:cNvPr>
          <p:cNvCxnSpPr>
            <a:cxnSpLocks/>
          </p:cNvCxnSpPr>
          <p:nvPr/>
        </p:nvCxnSpPr>
        <p:spPr>
          <a:xfrm>
            <a:off x="5768824" y="5725133"/>
            <a:ext cx="0" cy="358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27C028-CDA1-0D4A-AB5A-6E12AF3E0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820" y="462402"/>
            <a:ext cx="3071634" cy="404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85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2" grpId="0" animBg="1"/>
      <p:bldP spid="61" grpId="0" animBg="1"/>
      <p:bldP spid="39" grpId="0"/>
      <p:bldP spid="41" grpId="0"/>
      <p:bldP spid="42" grpId="0"/>
      <p:bldP spid="45" grpId="0"/>
      <p:bldP spid="48" grpId="0"/>
      <p:bldP spid="51" grpId="0"/>
      <p:bldP spid="55" grpId="0"/>
      <p:bldP spid="56" grpId="0"/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95813CC-AAF3-1040-8A09-B1D4D820A925}"/>
              </a:ext>
            </a:extLst>
          </p:cNvPr>
          <p:cNvSpPr/>
          <p:nvPr/>
        </p:nvSpPr>
        <p:spPr>
          <a:xfrm>
            <a:off x="4776774" y="4623616"/>
            <a:ext cx="717051" cy="13255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89D02A3-78BE-334A-BDB3-22D6ED5D7427}"/>
              </a:ext>
            </a:extLst>
          </p:cNvPr>
          <p:cNvSpPr/>
          <p:nvPr/>
        </p:nvSpPr>
        <p:spPr>
          <a:xfrm>
            <a:off x="10968732" y="1304411"/>
            <a:ext cx="717051" cy="5626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18</a:t>
            </a:fld>
            <a:endParaRPr kumimoji="1"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Rigid Body Simulation (Translation Only)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601E177-0167-294F-AE18-9F774505F5CB}"/>
                  </a:ext>
                </a:extLst>
              </p:cNvPr>
              <p:cNvSpPr txBox="1"/>
              <p:nvPr/>
            </p:nvSpPr>
            <p:spPr>
              <a:xfrm>
                <a:off x="423595" y="1424869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𝐬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601E177-0167-294F-AE18-9F774505F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95" y="1424869"/>
                <a:ext cx="486013" cy="385105"/>
              </a:xfrm>
              <a:prstGeom prst="rect">
                <a:avLst/>
              </a:prstGeom>
              <a:blipFill>
                <a:blip r:embed="rId2"/>
                <a:stretch>
                  <a:fillRect l="-12821" t="-9677" r="-153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DA7D1BC-0183-A24A-A179-E99BEF848B2D}"/>
                  </a:ext>
                </a:extLst>
              </p:cNvPr>
              <p:cNvSpPr txBox="1"/>
              <p:nvPr/>
            </p:nvSpPr>
            <p:spPr>
              <a:xfrm>
                <a:off x="11110793" y="1419423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𝐬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DA7D1BC-0183-A24A-A179-E99BEF848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0793" y="1419423"/>
                <a:ext cx="486013" cy="385105"/>
              </a:xfrm>
              <a:prstGeom prst="rect">
                <a:avLst/>
              </a:prstGeom>
              <a:blipFill>
                <a:blip r:embed="rId3"/>
                <a:stretch>
                  <a:fillRect l="-15789" t="-6250" r="-1842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286CC07-9052-7546-B3A0-EAD04E3FB3D1}"/>
              </a:ext>
            </a:extLst>
          </p:cNvPr>
          <p:cNvCxnSpPr>
            <a:cxnSpLocks/>
            <a:stCxn id="28" idx="3"/>
            <a:endCxn id="33" idx="1"/>
          </p:cNvCxnSpPr>
          <p:nvPr/>
        </p:nvCxnSpPr>
        <p:spPr>
          <a:xfrm flipV="1">
            <a:off x="1025127" y="1585726"/>
            <a:ext cx="9943605" cy="81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8BC5BE2-D8FC-E34A-BEC3-C9B7297B2B38}"/>
              </a:ext>
            </a:extLst>
          </p:cNvPr>
          <p:cNvSpPr/>
          <p:nvPr/>
        </p:nvSpPr>
        <p:spPr>
          <a:xfrm>
            <a:off x="2704468" y="1312598"/>
            <a:ext cx="6360510" cy="5879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400" dirty="0">
                <a:solidFill>
                  <a:schemeClr val="tx1"/>
                </a:solidFill>
              </a:rPr>
              <a:t>Simulator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2056B4A0-5E85-A34E-BD9B-69205A84EC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58556" y="5343056"/>
                <a:ext cx="4481894" cy="7713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/>
                  <a:t>The mass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zh-CN" sz="2400" dirty="0"/>
                  <a:t> and the time step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/>
                  <a:t>are user-specified variables. </a:t>
                </a:r>
                <a:endParaRPr lang="en-CN" sz="2400" dirty="0"/>
              </a:p>
            </p:txBody>
          </p:sp>
        </mc:Choice>
        <mc:Fallback xmlns=""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2056B4A0-5E85-A34E-BD9B-69205A84EC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8556" y="5343056"/>
                <a:ext cx="4481894" cy="771386"/>
              </a:xfrm>
              <a:prstGeom prst="rect">
                <a:avLst/>
              </a:prstGeom>
              <a:blipFill>
                <a:blip r:embed="rId12"/>
                <a:stretch>
                  <a:fillRect l="-1977" t="-8065" b="-177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>
            <a:extLst>
              <a:ext uri="{FF2B5EF4-FFF2-40B4-BE49-F238E27FC236}">
                <a16:creationId xmlns:a16="http://schemas.microsoft.com/office/drawing/2014/main" id="{C6DB1D8F-2A17-0341-914B-AF2D9BAEEA84}"/>
              </a:ext>
            </a:extLst>
          </p:cNvPr>
          <p:cNvSpPr txBox="1">
            <a:spLocks/>
          </p:cNvSpPr>
          <p:nvPr/>
        </p:nvSpPr>
        <p:spPr>
          <a:xfrm>
            <a:off x="1108759" y="3558370"/>
            <a:ext cx="3578578" cy="2385363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9D3D3D-9908-F54A-A8FF-240B7C2AEEC5}"/>
                  </a:ext>
                </a:extLst>
              </p:cNvPr>
              <p:cNvSpPr txBox="1"/>
              <p:nvPr/>
            </p:nvSpPr>
            <p:spPr>
              <a:xfrm>
                <a:off x="423595" y="4792756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9D3D3D-9908-F54A-A8FF-240B7C2AE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95" y="4792756"/>
                <a:ext cx="486013" cy="385105"/>
              </a:xfrm>
              <a:prstGeom prst="rect">
                <a:avLst/>
              </a:prstGeom>
              <a:blipFill>
                <a:blip r:embed="rId13"/>
                <a:stretch>
                  <a:fillRect l="-15385" t="-9677" r="-1794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626B54-A031-0A45-AFD1-72106C366BE6}"/>
                  </a:ext>
                </a:extLst>
              </p:cNvPr>
              <p:cNvSpPr txBox="1"/>
              <p:nvPr/>
            </p:nvSpPr>
            <p:spPr>
              <a:xfrm>
                <a:off x="423595" y="5403442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626B54-A031-0A45-AFD1-72106C366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95" y="5403442"/>
                <a:ext cx="486013" cy="385105"/>
              </a:xfrm>
              <a:prstGeom prst="rect">
                <a:avLst/>
              </a:prstGeom>
              <a:blipFill>
                <a:blip r:embed="rId14"/>
                <a:stretch>
                  <a:fillRect l="-15385" t="-6250" r="-1794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80ABDC3-6C18-544B-B8B3-ADE558D25388}"/>
              </a:ext>
            </a:extLst>
          </p:cNvPr>
          <p:cNvSpPr/>
          <p:nvPr/>
        </p:nvSpPr>
        <p:spPr>
          <a:xfrm>
            <a:off x="296107" y="4619511"/>
            <a:ext cx="717051" cy="1325563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CC1F1AA-D0BB-6D4F-A2C5-FC47E8DB3B3F}"/>
                  </a:ext>
                </a:extLst>
              </p:cNvPr>
              <p:cNvSpPr txBox="1"/>
              <p:nvPr/>
            </p:nvSpPr>
            <p:spPr>
              <a:xfrm>
                <a:off x="1324361" y="3709658"/>
                <a:ext cx="3432030" cy="4606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bSup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Force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CC1F1AA-D0BB-6D4F-A2C5-FC47E8DB3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361" y="3709658"/>
                <a:ext cx="3432030" cy="460639"/>
              </a:xfrm>
              <a:prstGeom prst="rect">
                <a:avLst/>
              </a:prstGeom>
              <a:blipFill>
                <a:blip r:embed="rId15"/>
                <a:stretch>
                  <a:fillRect l="-2952" t="-2703" b="-54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FD1218-A4F4-D742-9B7D-FB2FB3236D36}"/>
                  </a:ext>
                </a:extLst>
              </p:cNvPr>
              <p:cNvSpPr txBox="1"/>
              <p:nvPr/>
            </p:nvSpPr>
            <p:spPr>
              <a:xfrm>
                <a:off x="1307082" y="4906323"/>
                <a:ext cx="3432030" cy="3291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sSup>
                        <m:sSup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box>
                        <m:box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[0]</m:t>
                              </m:r>
                            </m:sup>
                          </m:sSup>
                        </m:e>
                      </m:box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FD1218-A4F4-D742-9B7D-FB2FB3236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082" y="4906323"/>
                <a:ext cx="3432030" cy="329129"/>
              </a:xfrm>
              <a:prstGeom prst="rect">
                <a:avLst/>
              </a:prstGeom>
              <a:blipFill>
                <a:blip r:embed="rId16"/>
                <a:stretch>
                  <a:fillRect l="-1845" b="-111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2F2ECE3-5338-6C4B-A28A-FADFDDDE5CF0}"/>
                  </a:ext>
                </a:extLst>
              </p:cNvPr>
              <p:cNvSpPr txBox="1"/>
              <p:nvPr/>
            </p:nvSpPr>
            <p:spPr>
              <a:xfrm>
                <a:off x="1328033" y="5438043"/>
                <a:ext cx="3432030" cy="3291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sSup>
                        <m:sSup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box>
                        <m:box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sSup>
                            <m:sSup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</m:e>
                      </m:box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2F2ECE3-5338-6C4B-A28A-FADFDDDE5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033" y="5438043"/>
                <a:ext cx="3432030" cy="329129"/>
              </a:xfrm>
              <a:prstGeom prst="rect">
                <a:avLst/>
              </a:prstGeom>
              <a:blipFill>
                <a:blip r:embed="rId17"/>
                <a:stretch>
                  <a:fillRect l="-1845" b="-740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5983FCD-FB9E-F34D-822A-6A61B840AAE7}"/>
                  </a:ext>
                </a:extLst>
              </p:cNvPr>
              <p:cNvSpPr txBox="1"/>
              <p:nvPr/>
            </p:nvSpPr>
            <p:spPr>
              <a:xfrm>
                <a:off x="4904262" y="4796861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5983FCD-FB9E-F34D-822A-6A61B840A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262" y="4796861"/>
                <a:ext cx="486013" cy="385105"/>
              </a:xfrm>
              <a:prstGeom prst="rect">
                <a:avLst/>
              </a:prstGeom>
              <a:blipFill>
                <a:blip r:embed="rId18"/>
                <a:stretch>
                  <a:fillRect l="-15385" t="-6250" r="-1794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6D94D08-C8B9-704E-8E65-F13D28E9C190}"/>
                  </a:ext>
                </a:extLst>
              </p:cNvPr>
              <p:cNvSpPr txBox="1"/>
              <p:nvPr/>
            </p:nvSpPr>
            <p:spPr>
              <a:xfrm>
                <a:off x="4904262" y="5407547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6D94D08-C8B9-704E-8E65-F13D28E9C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262" y="5407547"/>
                <a:ext cx="486013" cy="385105"/>
              </a:xfrm>
              <a:prstGeom prst="rect">
                <a:avLst/>
              </a:prstGeom>
              <a:blipFill>
                <a:blip r:embed="rId19"/>
                <a:stretch>
                  <a:fillRect l="-15385" t="-6250" r="-1794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63940A4-81AC-E14E-BBC8-E837252BBB8E}"/>
                  </a:ext>
                </a:extLst>
              </p:cNvPr>
              <p:cNvSpPr txBox="1"/>
              <p:nvPr/>
            </p:nvSpPr>
            <p:spPr>
              <a:xfrm>
                <a:off x="1322038" y="4219875"/>
                <a:ext cx="3925428" cy="7452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𝐟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[0]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63940A4-81AC-E14E-BBC8-E837252BB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038" y="4219875"/>
                <a:ext cx="3925428" cy="745269"/>
              </a:xfrm>
              <a:prstGeom prst="rect">
                <a:avLst/>
              </a:prstGeom>
              <a:blipFill>
                <a:blip r:embed="rId20"/>
                <a:stretch>
                  <a:fillRect l="-4194" t="-149153" b="-2050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A2DB377-11DE-AE40-B5D5-9028F8E94DC5}"/>
              </a:ext>
            </a:extLst>
          </p:cNvPr>
          <p:cNvSpPr/>
          <p:nvPr/>
        </p:nvSpPr>
        <p:spPr>
          <a:xfrm>
            <a:off x="308076" y="1312598"/>
            <a:ext cx="717051" cy="562630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31867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0" grpId="0" animBg="1"/>
      <p:bldP spid="24" grpId="0"/>
      <p:bldP spid="25" grpId="0"/>
      <p:bldP spid="26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5D6BC9-A515-5142-9D5A-2798727F8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915" y="2705662"/>
            <a:ext cx="11024170" cy="1058238"/>
          </a:xfrm>
        </p:spPr>
        <p:txBody>
          <a:bodyPr>
            <a:normAutofit/>
          </a:bodyPr>
          <a:lstStyle/>
          <a:p>
            <a:r>
              <a:rPr kumimoji="1" lang="en-US" altLang="zh-CN" b="1" dirty="0"/>
              <a:t>Rotational Motion</a:t>
            </a:r>
            <a:endParaRPr kumimoji="1" lang="zh-CN" alt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34C85-CD8E-2241-BDD3-BFE470CD7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19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282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5D6BC9-A515-5142-9D5A-2798727F8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915" y="2705662"/>
            <a:ext cx="11024170" cy="1058238"/>
          </a:xfrm>
        </p:spPr>
        <p:txBody>
          <a:bodyPr>
            <a:normAutofit/>
          </a:bodyPr>
          <a:lstStyle/>
          <a:p>
            <a:r>
              <a:rPr kumimoji="1" lang="en-US" altLang="zh-CN" b="1" dirty="0"/>
              <a:t>What is rigid body dynamics?</a:t>
            </a:r>
            <a:endParaRPr kumimoji="1" lang="zh-CN" alt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34C85-CD8E-2241-BDD3-BFE470CD7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2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1910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92770EA9-F727-664A-ACA7-D94BE466F481}"/>
              </a:ext>
            </a:extLst>
          </p:cNvPr>
          <p:cNvSpPr txBox="1">
            <a:spLocks/>
          </p:cNvSpPr>
          <p:nvPr/>
        </p:nvSpPr>
        <p:spPr>
          <a:xfrm>
            <a:off x="8387643" y="3889947"/>
            <a:ext cx="3178171" cy="1672698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20</a:t>
            </a:fld>
            <a:endParaRPr kumimoji="1"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Rotation Represented by Matrix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29F899F-C1E2-4141-BA71-856BF9F9B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55" y="1295355"/>
            <a:ext cx="10515600" cy="3651785"/>
          </a:xfrm>
        </p:spPr>
        <p:txBody>
          <a:bodyPr>
            <a:normAutofit/>
          </a:bodyPr>
          <a:lstStyle/>
          <a:p>
            <a:r>
              <a:rPr lang="en-CN" sz="2400" dirty="0">
                <a:latin typeface="+mj-lt"/>
              </a:rPr>
              <a:t>The matrix representation is widely used for rotational motion.</a:t>
            </a:r>
          </a:p>
          <a:p>
            <a:r>
              <a:rPr lang="en-CN" sz="2400" dirty="0">
                <a:solidFill>
                  <a:schemeClr val="accent6"/>
                </a:solidFill>
                <a:latin typeface="+mj-lt"/>
              </a:rPr>
              <a:t>It’s friendly for applying rotation to each vertex (by </a:t>
            </a:r>
            <a:r>
              <a:rPr lang="en-CN" sz="2400" u="sng" dirty="0">
                <a:solidFill>
                  <a:schemeClr val="accent6"/>
                </a:solidFill>
                <a:latin typeface="+mj-lt"/>
              </a:rPr>
              <a:t>matrix-vector multiplication)</a:t>
            </a:r>
            <a:r>
              <a:rPr lang="en-CN" sz="2400" dirty="0">
                <a:latin typeface="+mj-lt"/>
              </a:rPr>
              <a:t>.</a:t>
            </a:r>
          </a:p>
          <a:p>
            <a:endParaRPr lang="en-CN" sz="2400" dirty="0">
              <a:latin typeface="+mj-lt"/>
            </a:endParaRPr>
          </a:p>
          <a:p>
            <a:r>
              <a:rPr lang="en-CN" sz="2400" dirty="0">
                <a:solidFill>
                  <a:schemeClr val="accent2"/>
                </a:solidFill>
                <a:latin typeface="+mj-lt"/>
              </a:rPr>
              <a:t>But it is not suitable for dynamics:</a:t>
            </a:r>
          </a:p>
          <a:p>
            <a:pPr lvl="1"/>
            <a:r>
              <a:rPr lang="en-CN" sz="2000" dirty="0">
                <a:solidFill>
                  <a:schemeClr val="accent2"/>
                </a:solidFill>
                <a:latin typeface="+mj-lt"/>
              </a:rPr>
              <a:t>It has too much redundancy: 9 elements but only 3 DoFs.</a:t>
            </a:r>
          </a:p>
          <a:p>
            <a:pPr lvl="1"/>
            <a:endParaRPr lang="en-CN" sz="400" dirty="0">
              <a:solidFill>
                <a:schemeClr val="accent2"/>
              </a:solidFill>
              <a:latin typeface="+mj-lt"/>
            </a:endParaRPr>
          </a:p>
          <a:p>
            <a:pPr lvl="1"/>
            <a:r>
              <a:rPr lang="en-CN" sz="2000" dirty="0">
                <a:solidFill>
                  <a:schemeClr val="accent2"/>
                </a:solidFill>
                <a:latin typeface="+mj-lt"/>
              </a:rPr>
              <a:t>It is non-intuitive.</a:t>
            </a:r>
          </a:p>
          <a:p>
            <a:pPr lvl="1"/>
            <a:endParaRPr lang="en-CN" sz="400" dirty="0">
              <a:solidFill>
                <a:schemeClr val="accent2"/>
              </a:solidFill>
              <a:latin typeface="+mj-lt"/>
            </a:endParaRPr>
          </a:p>
          <a:p>
            <a:pPr lvl="1"/>
            <a:r>
              <a:rPr lang="en-CN" sz="2000" dirty="0">
                <a:solidFill>
                  <a:schemeClr val="accent2"/>
                </a:solidFill>
                <a:latin typeface="+mj-lt"/>
              </a:rPr>
              <a:t>Defining its time derivative (</a:t>
            </a:r>
            <a:r>
              <a:rPr lang="en-CN" sz="2000" i="1" dirty="0">
                <a:solidFill>
                  <a:schemeClr val="accent2"/>
                </a:solidFill>
                <a:latin typeface="+mj-lt"/>
              </a:rPr>
              <a:t>rotational velocity</a:t>
            </a:r>
            <a:r>
              <a:rPr lang="en-CN" sz="2000" dirty="0">
                <a:solidFill>
                  <a:schemeClr val="accent2"/>
                </a:solidFill>
                <a:latin typeface="+mj-lt"/>
              </a:rPr>
              <a:t>) is also difficult.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28A57A0-0682-204C-8982-01369112F164}"/>
                  </a:ext>
                </a:extLst>
              </p:cNvPr>
              <p:cNvSpPr txBox="1"/>
              <p:nvPr/>
            </p:nvSpPr>
            <p:spPr>
              <a:xfrm>
                <a:off x="8575752" y="4237271"/>
                <a:ext cx="2748145" cy="9780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𝐑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28A57A0-0682-204C-8982-01369112F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752" y="4237271"/>
                <a:ext cx="2748145" cy="978025"/>
              </a:xfrm>
              <a:prstGeom prst="rect">
                <a:avLst/>
              </a:prstGeom>
              <a:blipFill>
                <a:blip r:embed="rId2"/>
                <a:stretch>
                  <a:fillRect l="-1382" b="-641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147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21</a:t>
            </a:fld>
            <a:endParaRPr kumimoji="1"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Rotation Represented by Euler Angles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29F899F-C1E2-4141-BA71-856BF9F9B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55" y="1295355"/>
            <a:ext cx="10515600" cy="3651785"/>
          </a:xfrm>
        </p:spPr>
        <p:txBody>
          <a:bodyPr>
            <a:normAutofit/>
          </a:bodyPr>
          <a:lstStyle/>
          <a:p>
            <a:r>
              <a:rPr lang="en-CN" sz="2400" dirty="0">
                <a:latin typeface="+mj-lt"/>
              </a:rPr>
              <a:t>The Euler Angles representation is also popular, often in design and control.</a:t>
            </a:r>
          </a:p>
          <a:p>
            <a:r>
              <a:rPr lang="en-CN" sz="2400" dirty="0">
                <a:solidFill>
                  <a:schemeClr val="accent6"/>
                </a:solidFill>
                <a:latin typeface="+mj-lt"/>
              </a:rPr>
              <a:t>It is intuitive.  It uses three axial rotations to represent one general rotation.  Each axial rotation uses an angle.</a:t>
            </a:r>
          </a:p>
          <a:p>
            <a:r>
              <a:rPr lang="en-CN" sz="2400" dirty="0">
                <a:solidFill>
                  <a:schemeClr val="accent6"/>
                </a:solidFill>
                <a:latin typeface="+mj-lt"/>
              </a:rPr>
              <a:t>In Unity, the order is rotation-by-Z, rotation-by-X, then rotation-by-Y.</a:t>
            </a:r>
          </a:p>
          <a:p>
            <a:endParaRPr lang="en-CN" sz="2400" dirty="0">
              <a:latin typeface="+mj-lt"/>
            </a:endParaRPr>
          </a:p>
          <a:p>
            <a:r>
              <a:rPr lang="en-CN" sz="2400" dirty="0">
                <a:solidFill>
                  <a:schemeClr val="accent2"/>
                </a:solidFill>
                <a:latin typeface="+mj-lt"/>
              </a:rPr>
              <a:t>But it is not suitable for dynamics either:</a:t>
            </a:r>
          </a:p>
          <a:p>
            <a:pPr lvl="1"/>
            <a:r>
              <a:rPr lang="en-CN" sz="2000" dirty="0">
                <a:solidFill>
                  <a:schemeClr val="accent2"/>
                </a:solidFill>
                <a:latin typeface="+mj-lt"/>
              </a:rPr>
              <a:t>It can lose DoFs in certain statuses: </a:t>
            </a:r>
            <a:r>
              <a:rPr lang="en-CN" sz="2000" i="1" dirty="0">
                <a:solidFill>
                  <a:schemeClr val="accent2"/>
                </a:solidFill>
                <a:latin typeface="+mj-lt"/>
              </a:rPr>
              <a:t>gimbal lock</a:t>
            </a:r>
            <a:r>
              <a:rPr lang="en-CN" sz="2000" dirty="0">
                <a:solidFill>
                  <a:schemeClr val="accent2"/>
                </a:solidFill>
                <a:latin typeface="+mj-lt"/>
              </a:rPr>
              <a:t>.</a:t>
            </a:r>
            <a:endParaRPr lang="en-CN" sz="400" dirty="0">
              <a:solidFill>
                <a:schemeClr val="accent2"/>
              </a:solidFill>
              <a:latin typeface="+mj-lt"/>
            </a:endParaRPr>
          </a:p>
          <a:p>
            <a:pPr lvl="1"/>
            <a:endParaRPr lang="en-CN" sz="400" dirty="0">
              <a:solidFill>
                <a:schemeClr val="accent2"/>
              </a:solidFill>
              <a:latin typeface="+mj-lt"/>
            </a:endParaRPr>
          </a:p>
          <a:p>
            <a:pPr lvl="1"/>
            <a:r>
              <a:rPr lang="en-CN" sz="2000" dirty="0">
                <a:solidFill>
                  <a:schemeClr val="accent2"/>
                </a:solidFill>
                <a:latin typeface="+mj-lt"/>
              </a:rPr>
              <a:t>Defining its time derivative (</a:t>
            </a:r>
            <a:r>
              <a:rPr lang="en-CN" sz="2000" i="1" dirty="0">
                <a:solidFill>
                  <a:schemeClr val="accent2"/>
                </a:solidFill>
                <a:latin typeface="+mj-lt"/>
              </a:rPr>
              <a:t>rotational velocity</a:t>
            </a:r>
            <a:r>
              <a:rPr lang="en-CN" sz="2000" dirty="0">
                <a:solidFill>
                  <a:schemeClr val="accent2"/>
                </a:solidFill>
                <a:latin typeface="+mj-lt"/>
              </a:rPr>
              <a:t>) is difficult.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795EF5-DF48-AD4B-8ED7-25DC39B23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2" t="13017" b="70722"/>
          <a:stretch/>
        </p:blipFill>
        <p:spPr>
          <a:xfrm>
            <a:off x="7758289" y="3429000"/>
            <a:ext cx="3951111" cy="189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1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22</a:t>
            </a:fld>
            <a:endParaRPr kumimoji="1"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Gimbal Lock</a:t>
            </a:r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11F7B157-1B31-8D4D-9066-5DF76E4339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916965"/>
              </p:ext>
            </p:extLst>
          </p:nvPr>
        </p:nvGraphicFramePr>
        <p:xfrm>
          <a:off x="1944511" y="1905332"/>
          <a:ext cx="8037689" cy="4816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4" name="Image" r:id="rId3" imgW="17600000" imgH="10539683" progId="">
                  <p:embed/>
                </p:oleObj>
              </mc:Choice>
              <mc:Fallback>
                <p:oleObj name="Image" r:id="rId3" imgW="17600000" imgH="10539683" progId="">
                  <p:embed/>
                  <p:pic>
                    <p:nvPicPr>
                      <p:cNvPr id="3789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4511" y="1905332"/>
                        <a:ext cx="8037689" cy="48161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7768E01A-FE9E-014F-9175-A3F44A1C2186}"/>
              </a:ext>
            </a:extLst>
          </p:cNvPr>
          <p:cNvSpPr txBox="1">
            <a:spLocks/>
          </p:cNvSpPr>
          <p:nvPr/>
        </p:nvSpPr>
        <p:spPr>
          <a:xfrm>
            <a:off x="811658" y="1066698"/>
            <a:ext cx="10839785" cy="940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The alignment of two or more axes results in a loss of rotational </a:t>
            </a:r>
            <a:r>
              <a:rPr lang="en-US" altLang="zh-CN" sz="2400" dirty="0" err="1"/>
              <a:t>DoFs</a:t>
            </a:r>
            <a:r>
              <a:rPr lang="en-US" altLang="zh-CN" sz="2400" dirty="0"/>
              <a:t>.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4148449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C32C598A-2751-C24A-A9A7-BE8F314ACD02}"/>
              </a:ext>
            </a:extLst>
          </p:cNvPr>
          <p:cNvSpPr txBox="1">
            <a:spLocks/>
          </p:cNvSpPr>
          <p:nvPr/>
        </p:nvSpPr>
        <p:spPr>
          <a:xfrm>
            <a:off x="2959060" y="5072358"/>
            <a:ext cx="8844468" cy="1049866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23</a:t>
            </a:fld>
            <a:endParaRPr kumimoji="1"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Rotation Represented by Quaternion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6F552A0-3752-3A4D-B6E6-23A2B6C80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t="16519" r="20052" b="9484"/>
          <a:stretch/>
        </p:blipFill>
        <p:spPr bwMode="auto">
          <a:xfrm>
            <a:off x="6678418" y="1211046"/>
            <a:ext cx="4727863" cy="359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9F83B3-3793-3B45-9A5C-7E2A0BE3E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597" t="34059" b="46008"/>
          <a:stretch/>
        </p:blipFill>
        <p:spPr>
          <a:xfrm>
            <a:off x="3124051" y="1998133"/>
            <a:ext cx="3249213" cy="281025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6C94A10-B5A4-E24F-86F1-AFD99A0AD732}"/>
              </a:ext>
            </a:extLst>
          </p:cNvPr>
          <p:cNvSpPr txBox="1">
            <a:spLocks/>
          </p:cNvSpPr>
          <p:nvPr/>
        </p:nvSpPr>
        <p:spPr>
          <a:xfrm>
            <a:off x="3067607" y="4828430"/>
            <a:ext cx="11041843" cy="1478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What about a “complex” system for 3D point? </a:t>
            </a:r>
            <a:r>
              <a:rPr lang="en-US" altLang="zh-CN" sz="2400" b="1" dirty="0"/>
              <a:t>Quaternion</a:t>
            </a:r>
            <a:r>
              <a:rPr lang="en-US" altLang="zh-CN" sz="2400" dirty="0"/>
              <a:t>!</a:t>
            </a:r>
          </a:p>
          <a:p>
            <a:r>
              <a:rPr lang="en-US" sz="2400" dirty="0"/>
              <a:t>Four numbers represent a 3D point (with multiplication and division).</a:t>
            </a:r>
            <a:endParaRPr lang="en-CN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B6BAD6-3143-D049-9084-D79879603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597" t="34159" r="6713" b="54511"/>
          <a:stretch/>
        </p:blipFill>
        <p:spPr>
          <a:xfrm>
            <a:off x="597286" y="2031447"/>
            <a:ext cx="1734818" cy="159744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9E97450-5067-C241-9422-64901C567EA1}"/>
              </a:ext>
            </a:extLst>
          </p:cNvPr>
          <p:cNvSpPr txBox="1">
            <a:spLocks/>
          </p:cNvSpPr>
          <p:nvPr/>
        </p:nvSpPr>
        <p:spPr>
          <a:xfrm>
            <a:off x="557835" y="1165890"/>
            <a:ext cx="2101490" cy="1053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Complex </a:t>
            </a:r>
          </a:p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multiplications</a:t>
            </a:r>
            <a:endParaRPr lang="en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3F5EBFE-A53E-1B47-B5F4-997235071B53}"/>
              </a:ext>
            </a:extLst>
          </p:cNvPr>
          <p:cNvSpPr txBox="1">
            <a:spLocks/>
          </p:cNvSpPr>
          <p:nvPr/>
        </p:nvSpPr>
        <p:spPr>
          <a:xfrm>
            <a:off x="3592717" y="1121550"/>
            <a:ext cx="2101490" cy="1053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Quaternion </a:t>
            </a:r>
          </a:p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multiplications</a:t>
            </a:r>
            <a:endParaRPr lang="en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445DCB6-7F5D-504E-B291-05FF01035E1A}"/>
              </a:ext>
            </a:extLst>
          </p:cNvPr>
          <p:cNvSpPr txBox="1">
            <a:spLocks/>
          </p:cNvSpPr>
          <p:nvPr/>
        </p:nvSpPr>
        <p:spPr>
          <a:xfrm>
            <a:off x="237799" y="4522924"/>
            <a:ext cx="2619660" cy="1478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In the complex system, two numbers represent a 2D point.</a:t>
            </a:r>
          </a:p>
        </p:txBody>
      </p:sp>
    </p:spTree>
    <p:extLst>
      <p:ext uri="{BB962C8B-B14F-4D97-AF65-F5344CB8AC3E}">
        <p14:creationId xmlns:p14="http://schemas.microsoft.com/office/powerpoint/2010/main" val="37551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24</a:t>
            </a:fld>
            <a:endParaRPr kumimoji="1"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Quaternion Arithematic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0F060F-02E9-AD40-8ECB-82478D2935CC}"/>
                  </a:ext>
                </a:extLst>
              </p:cNvPr>
              <p:cNvSpPr txBox="1"/>
              <p:nvPr/>
            </p:nvSpPr>
            <p:spPr>
              <a:xfrm>
                <a:off x="1299390" y="2564639"/>
                <a:ext cx="3583952" cy="3608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1">
                          <a:latin typeface="Cambria Math" panose="02040503050406030204" pitchFamily="18" charset="0"/>
                        </a:rPr>
                        <m:t>𝐪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2400" b="1">
                                    <a:latin typeface="Cambria Math" panose="02040503050406030204" pitchFamily="18" charset="0"/>
                                  </a:rPr>
                                  <m:t>𝐯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N" sz="2400" baseline="30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0F060F-02E9-AD40-8ECB-82478D293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390" y="2564639"/>
                <a:ext cx="3583952" cy="360804"/>
              </a:xfrm>
              <a:prstGeom prst="rect">
                <a:avLst/>
              </a:prstGeom>
              <a:blipFill>
                <a:blip r:embed="rId2"/>
                <a:stretch>
                  <a:fillRect l="-2120" b="-275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748032D8-1EEB-E245-945B-2208CBF42274}"/>
              </a:ext>
            </a:extLst>
          </p:cNvPr>
          <p:cNvSpPr txBox="1">
            <a:spLocks/>
          </p:cNvSpPr>
          <p:nvPr/>
        </p:nvSpPr>
        <p:spPr>
          <a:xfrm>
            <a:off x="7495034" y="2392261"/>
            <a:ext cx="4156409" cy="72992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Scalar-quaternion Multiplication</a:t>
            </a:r>
            <a:endParaRPr lang="en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2BCA5C03-9865-C84C-BC23-2DA618C0DF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1658" y="1066698"/>
                <a:ext cx="10839785" cy="119519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/>
                  <a:t>Let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𝐪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CN" sz="2400" dirty="0"/>
                  <a:t> be a quaternion made of two parts: a scalar part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24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CN" sz="2400" dirty="0"/>
                  <a:t> and a 3D vector part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en-CN" sz="2400" dirty="0"/>
                  <a:t>, accounting for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𝐢𝐣𝐤</m:t>
                    </m:r>
                  </m:oMath>
                </a14:m>
                <a:r>
                  <a:rPr lang="en-CN" sz="2400" dirty="0"/>
                  <a:t>.    </a:t>
                </a:r>
              </a:p>
            </p:txBody>
          </p:sp>
        </mc:Choice>
        <mc:Fallback xmlns="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2BCA5C03-9865-C84C-BC23-2DA618C0D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58" y="1066698"/>
                <a:ext cx="10839785" cy="1195196"/>
              </a:xfrm>
              <a:prstGeom prst="rect">
                <a:avLst/>
              </a:prstGeom>
              <a:blipFill>
                <a:blip r:embed="rId3"/>
                <a:stretch>
                  <a:fillRect l="-819" r="-8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E7C386-F99B-DA47-89F9-408F54FD1E91}"/>
                  </a:ext>
                </a:extLst>
              </p:cNvPr>
              <p:cNvSpPr txBox="1"/>
              <p:nvPr/>
            </p:nvSpPr>
            <p:spPr>
              <a:xfrm>
                <a:off x="1299390" y="3340067"/>
                <a:ext cx="4544225" cy="3608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b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b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N" sz="2400" baseline="300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E7C386-F99B-DA47-89F9-408F54FD1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390" y="3340067"/>
                <a:ext cx="4544225" cy="360804"/>
              </a:xfrm>
              <a:prstGeom prst="rect">
                <a:avLst/>
              </a:prstGeom>
              <a:blipFill>
                <a:blip r:embed="rId4"/>
                <a:stretch>
                  <a:fillRect l="-2507" b="-275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6F489CE3-3BD0-FA42-A4B9-B1D24964AEA9}"/>
              </a:ext>
            </a:extLst>
          </p:cNvPr>
          <p:cNvSpPr txBox="1">
            <a:spLocks/>
          </p:cNvSpPr>
          <p:nvPr/>
        </p:nvSpPr>
        <p:spPr>
          <a:xfrm>
            <a:off x="7495034" y="3145318"/>
            <a:ext cx="3409775" cy="72992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Addition/Subtraction</a:t>
            </a:r>
            <a:endParaRPr lang="en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A5D728-4157-564C-9496-E72C096289DC}"/>
                  </a:ext>
                </a:extLst>
              </p:cNvPr>
              <p:cNvSpPr txBox="1"/>
              <p:nvPr/>
            </p:nvSpPr>
            <p:spPr>
              <a:xfrm>
                <a:off x="1299390" y="4128619"/>
                <a:ext cx="6298033" cy="3608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N" sz="2400" baseline="30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A5D728-4157-564C-9496-E72C09628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390" y="4128619"/>
                <a:ext cx="6298033" cy="360804"/>
              </a:xfrm>
              <a:prstGeom prst="rect">
                <a:avLst/>
              </a:prstGeom>
              <a:blipFill>
                <a:blip r:embed="rId5"/>
                <a:stretch>
                  <a:fillRect l="-1811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11584B37-9645-5546-BE41-14BBED402EFB}"/>
              </a:ext>
            </a:extLst>
          </p:cNvPr>
          <p:cNvSpPr txBox="1">
            <a:spLocks/>
          </p:cNvSpPr>
          <p:nvPr/>
        </p:nvSpPr>
        <p:spPr>
          <a:xfrm>
            <a:off x="7495034" y="3956619"/>
            <a:ext cx="3409775" cy="72992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Multiplication</a:t>
            </a:r>
            <a:endParaRPr lang="en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BABB82-693C-0641-8DBD-3A275F0E2DD3}"/>
                  </a:ext>
                </a:extLst>
              </p:cNvPr>
              <p:cNvSpPr txBox="1"/>
              <p:nvPr/>
            </p:nvSpPr>
            <p:spPr>
              <a:xfrm>
                <a:off x="1299390" y="4878165"/>
                <a:ext cx="7570454" cy="4652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</m:d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𝐯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rad>
                    </m:oMath>
                  </m:oMathPara>
                </a14:m>
                <a:endParaRPr lang="en-CN" sz="2400" baseline="30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BABB82-693C-0641-8DBD-3A275F0E2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390" y="4878165"/>
                <a:ext cx="7570454" cy="465256"/>
              </a:xfrm>
              <a:prstGeom prst="rect">
                <a:avLst/>
              </a:prstGeom>
              <a:blipFill>
                <a:blip r:embed="rId6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6080F9B4-3896-3F42-A326-4556A4945E01}"/>
              </a:ext>
            </a:extLst>
          </p:cNvPr>
          <p:cNvSpPr txBox="1">
            <a:spLocks/>
          </p:cNvSpPr>
          <p:nvPr/>
        </p:nvSpPr>
        <p:spPr>
          <a:xfrm>
            <a:off x="7495033" y="4784894"/>
            <a:ext cx="3409775" cy="72992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Magnitude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1901025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25</a:t>
            </a:fld>
            <a:endParaRPr kumimoji="1"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Rotation Represented by Quaternion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229F899F-C1E2-4141-BA71-856BF9F9B7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3355" y="1295355"/>
                <a:ext cx="10515600" cy="3651785"/>
              </a:xfrm>
            </p:spPr>
            <p:txBody>
              <a:bodyPr>
                <a:normAutofit/>
              </a:bodyPr>
              <a:lstStyle/>
              <a:p>
                <a:r>
                  <a:rPr lang="en-CN" sz="2400" dirty="0">
                    <a:latin typeface="+mj-lt"/>
                  </a:rPr>
                  <a:t>To represent a rotation around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en-CN" sz="2400" dirty="0">
                    <a:latin typeface="+mj-lt"/>
                  </a:rPr>
                  <a:t> by angle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CN" sz="2400" dirty="0">
                    <a:latin typeface="+mj-lt"/>
                  </a:rPr>
                  <a:t>, we set the quaternion as:</a:t>
                </a:r>
              </a:p>
              <a:p>
                <a:endParaRPr lang="en-CN" sz="2400" dirty="0">
                  <a:solidFill>
                    <a:schemeClr val="accent6"/>
                  </a:solidFill>
                  <a:latin typeface="+mj-lt"/>
                </a:endParaRPr>
              </a:p>
              <a:p>
                <a:endParaRPr lang="en-CN" sz="2400" dirty="0">
                  <a:solidFill>
                    <a:schemeClr val="accent6"/>
                  </a:solidFill>
                  <a:latin typeface="+mj-lt"/>
                </a:endParaRPr>
              </a:p>
              <a:p>
                <a:endParaRPr lang="en-CN" sz="2400" dirty="0">
                  <a:solidFill>
                    <a:schemeClr val="accent6"/>
                  </a:solidFill>
                  <a:latin typeface="+mj-lt"/>
                </a:endParaRPr>
              </a:p>
              <a:p>
                <a:pPr marL="0" indent="0">
                  <a:buNone/>
                </a:pPr>
                <a:endParaRPr lang="en-CN" sz="2400" dirty="0">
                  <a:solidFill>
                    <a:schemeClr val="accent6"/>
                  </a:solidFill>
                  <a:latin typeface="+mj-lt"/>
                </a:endParaRPr>
              </a:p>
              <a:p>
                <a:r>
                  <a:rPr lang="en-CN" sz="2400" dirty="0">
                    <a:solidFill>
                      <a:schemeClr val="accent6"/>
                    </a:solidFill>
                    <a:latin typeface="+mj-lt"/>
                  </a:rPr>
                  <a:t>It’s very intuitive. It’s the built-in representation in Unity.</a:t>
                </a:r>
              </a:p>
              <a:p>
                <a:endParaRPr lang="en-CN" sz="400" dirty="0">
                  <a:latin typeface="+mj-lt"/>
                </a:endParaRPr>
              </a:p>
              <a:p>
                <a:r>
                  <a:rPr lang="en-CN" sz="2400" dirty="0">
                    <a:latin typeface="+mj-lt"/>
                  </a:rPr>
                  <a:t>Convertible to the matrix:</a:t>
                </a:r>
              </a:p>
            </p:txBody>
          </p:sp>
        </mc:Choice>
        <mc:Fallback xmlns="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229F899F-C1E2-4141-BA71-856BF9F9B7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3355" y="1295355"/>
                <a:ext cx="10515600" cy="3651785"/>
              </a:xfrm>
              <a:blipFill>
                <a:blip r:embed="rId2"/>
                <a:stretch>
                  <a:fillRect l="-844" t="-17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A808ED5-2D3C-3F4D-AAF5-4B11B8C19EB2}"/>
                  </a:ext>
                </a:extLst>
              </p:cNvPr>
              <p:cNvSpPr/>
              <p:nvPr/>
            </p:nvSpPr>
            <p:spPr>
              <a:xfrm>
                <a:off x="4377850" y="2057250"/>
                <a:ext cx="2190792" cy="541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smtClean="0">
                          <a:latin typeface="Cambria Math" panose="02040503050406030204" pitchFamily="18" charset="0"/>
                        </a:rPr>
                        <m:t>𝐪</m:t>
                      </m:r>
                      <m:r>
                        <a:rPr lang="en-US" sz="2400" b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box>
                                      <m:box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num>
                                          <m:den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</m:func>
                              </m:e>
                              <m:e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𝐯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A808ED5-2D3C-3F4D-AAF5-4B11B8C19E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850" y="2057250"/>
                <a:ext cx="2190792" cy="541174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BCD2D5-3F8D-2B44-99E7-E0C7FB21B45D}"/>
                  </a:ext>
                </a:extLst>
              </p:cNvPr>
              <p:cNvSpPr txBox="1"/>
              <p:nvPr/>
            </p:nvSpPr>
            <p:spPr>
              <a:xfrm>
                <a:off x="4495979" y="2747865"/>
                <a:ext cx="1229321" cy="3608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</m:d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CN" sz="2400" baseline="30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BCD2D5-3F8D-2B44-99E7-E0C7FB21B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979" y="2747865"/>
                <a:ext cx="1229321" cy="360804"/>
              </a:xfrm>
              <a:prstGeom prst="rect">
                <a:avLst/>
              </a:prstGeom>
              <a:blipFill>
                <a:blip r:embed="rId4"/>
                <a:stretch>
                  <a:fillRect b="-275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e 2">
            <a:extLst>
              <a:ext uri="{FF2B5EF4-FFF2-40B4-BE49-F238E27FC236}">
                <a16:creationId xmlns:a16="http://schemas.microsoft.com/office/drawing/2014/main" id="{8F650463-B1C4-4441-A58E-1852C958683E}"/>
              </a:ext>
            </a:extLst>
          </p:cNvPr>
          <p:cNvSpPr/>
          <p:nvPr/>
        </p:nvSpPr>
        <p:spPr>
          <a:xfrm>
            <a:off x="4172931" y="2358469"/>
            <a:ext cx="171661" cy="65526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939F28-88B0-B745-A97D-7CF465306535}"/>
              </a:ext>
            </a:extLst>
          </p:cNvPr>
          <p:cNvCxnSpPr>
            <a:cxnSpLocks/>
          </p:cNvCxnSpPr>
          <p:nvPr/>
        </p:nvCxnSpPr>
        <p:spPr>
          <a:xfrm flipV="1">
            <a:off x="963045" y="1886295"/>
            <a:ext cx="1862667" cy="146694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3FDFF356-3FE6-8746-9BB6-FC2A413E7311}"/>
              </a:ext>
            </a:extLst>
          </p:cNvPr>
          <p:cNvSpPr/>
          <p:nvPr/>
        </p:nvSpPr>
        <p:spPr>
          <a:xfrm rot="19143561">
            <a:off x="1746731" y="2302931"/>
            <a:ext cx="406400" cy="530578"/>
          </a:xfrm>
          <a:prstGeom prst="arc">
            <a:avLst>
              <a:gd name="adj1" fmla="val 3526897"/>
              <a:gd name="adj2" fmla="val 19525521"/>
            </a:avLst>
          </a:prstGeom>
          <a:ln w="25400">
            <a:solidFill>
              <a:schemeClr val="accent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F4E00E8-A78F-D743-B422-FB869AB2C8D8}"/>
                  </a:ext>
                </a:extLst>
              </p:cNvPr>
              <p:cNvSpPr/>
              <p:nvPr/>
            </p:nvSpPr>
            <p:spPr>
              <a:xfrm>
                <a:off x="2726663" y="1800982"/>
                <a:ext cx="42030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</a:rPr>
                        <m:t>𝐯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F4E00E8-A78F-D743-B422-FB869AB2C8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663" y="1800982"/>
                <a:ext cx="420308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5C7EDF8-D278-E143-9DDC-A5E39077751D}"/>
                  </a:ext>
                </a:extLst>
              </p:cNvPr>
              <p:cNvSpPr/>
              <p:nvPr/>
            </p:nvSpPr>
            <p:spPr>
              <a:xfrm>
                <a:off x="2059384" y="2683813"/>
                <a:ext cx="4357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5C7EDF8-D278-E143-9DDC-A5E390777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384" y="2683813"/>
                <a:ext cx="43576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0338435C-D519-6646-85C4-EC8FB5614952}"/>
              </a:ext>
            </a:extLst>
          </p:cNvPr>
          <p:cNvSpPr/>
          <p:nvPr/>
        </p:nvSpPr>
        <p:spPr>
          <a:xfrm>
            <a:off x="7004959" y="2134347"/>
            <a:ext cx="666045" cy="101113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DB2D639-4F15-2C49-B676-2538FA00976C}"/>
                  </a:ext>
                </a:extLst>
              </p:cNvPr>
              <p:cNvSpPr/>
              <p:nvPr/>
            </p:nvSpPr>
            <p:spPr>
              <a:xfrm>
                <a:off x="8312241" y="2057250"/>
                <a:ext cx="2190792" cy="541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smtClean="0">
                          <a:latin typeface="Cambria Math" panose="02040503050406030204" pitchFamily="18" charset="0"/>
                        </a:rPr>
                        <m:t>𝐪</m:t>
                      </m:r>
                      <m:r>
                        <a:rPr lang="en-US" sz="2400" b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box>
                                      <m:box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num>
                                          <m:den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</m:func>
                              </m:e>
                              <m:e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𝐯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DB2D639-4F15-2C49-B676-2538FA009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241" y="2057250"/>
                <a:ext cx="2190792" cy="541174"/>
              </a:xfrm>
              <a:prstGeom prst="rect">
                <a:avLst/>
              </a:prstGeom>
              <a:blipFill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BBA2F7-403A-EB48-ADBC-6ED936CECAA5}"/>
                  </a:ext>
                </a:extLst>
              </p:cNvPr>
              <p:cNvSpPr txBox="1"/>
              <p:nvPr/>
            </p:nvSpPr>
            <p:spPr>
              <a:xfrm>
                <a:off x="8430370" y="2747865"/>
                <a:ext cx="2139032" cy="4488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box>
                            <m:box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</m:e>
                      </m:func>
                    </m:oMath>
                  </m:oMathPara>
                </a14:m>
                <a:endParaRPr lang="en-CN" sz="2400" baseline="300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BBA2F7-403A-EB48-ADBC-6ED936CEC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0370" y="2747865"/>
                <a:ext cx="2139032" cy="448841"/>
              </a:xfrm>
              <a:prstGeom prst="rect">
                <a:avLst/>
              </a:prstGeom>
              <a:blipFill>
                <a:blip r:embed="rId8"/>
                <a:stretch>
                  <a:fillRect b="-138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eft Brace 18">
            <a:extLst>
              <a:ext uri="{FF2B5EF4-FFF2-40B4-BE49-F238E27FC236}">
                <a16:creationId xmlns:a16="http://schemas.microsoft.com/office/drawing/2014/main" id="{C4541978-D38C-7347-A55B-9A840CC0E4AA}"/>
              </a:ext>
            </a:extLst>
          </p:cNvPr>
          <p:cNvSpPr/>
          <p:nvPr/>
        </p:nvSpPr>
        <p:spPr>
          <a:xfrm>
            <a:off x="8107322" y="2358469"/>
            <a:ext cx="171661" cy="65526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578C30-FAF5-4445-BE95-8EE49D4D6DD3}"/>
                  </a:ext>
                </a:extLst>
              </p:cNvPr>
              <p:cNvSpPr txBox="1"/>
              <p:nvPr/>
            </p:nvSpPr>
            <p:spPr>
              <a:xfrm>
                <a:off x="1622598" y="4809956"/>
                <a:ext cx="8775270" cy="12094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𝐑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zh-CN" sz="24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𝑠𝑧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US" altLang="zh-CN" sz="24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𝑥𝑧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𝑠𝑦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2(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𝑠𝑧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zh-CN" sz="24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𝑦𝑧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𝑠𝑥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4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𝑥𝑧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𝑠𝑦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US" altLang="zh-CN" sz="24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𝑦𝑧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𝑠𝑥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578C30-FAF5-4445-BE95-8EE49D4D6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598" y="4809956"/>
                <a:ext cx="8775270" cy="1209434"/>
              </a:xfrm>
              <a:prstGeom prst="rect">
                <a:avLst/>
              </a:prstGeom>
              <a:blipFill>
                <a:blip r:embed="rId9"/>
                <a:stretch>
                  <a:fillRect b="-1145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901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  <p:bldP spid="14" grpId="0" animBg="1"/>
      <p:bldP spid="17" grpId="0"/>
      <p:bldP spid="18" grpId="0"/>
      <p:bldP spid="19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26</a:t>
            </a:fld>
            <a:endParaRPr kumimoji="1"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Rotation Representations in Unity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460842D-E088-C14C-AAC5-80E63ADB0595}"/>
              </a:ext>
            </a:extLst>
          </p:cNvPr>
          <p:cNvSpPr/>
          <p:nvPr/>
        </p:nvSpPr>
        <p:spPr>
          <a:xfrm>
            <a:off x="4199467" y="1829019"/>
            <a:ext cx="3270955" cy="94826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400" dirty="0"/>
              <a:t>Quaternion (internal)</a:t>
            </a:r>
          </a:p>
          <a:p>
            <a:pPr algn="ctr"/>
            <a:r>
              <a:rPr lang="en-CN" sz="2400" dirty="0"/>
              <a:t>(transform.rotation)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B9CAB73-39A0-E04D-98FA-310DC0A7BBF6}"/>
              </a:ext>
            </a:extLst>
          </p:cNvPr>
          <p:cNvSpPr/>
          <p:nvPr/>
        </p:nvSpPr>
        <p:spPr>
          <a:xfrm>
            <a:off x="6975122" y="4459112"/>
            <a:ext cx="3270955" cy="9482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400" dirty="0"/>
              <a:t>Matrix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87639E9-E00F-E348-B4B2-F3891E8C1D5F}"/>
              </a:ext>
            </a:extLst>
          </p:cNvPr>
          <p:cNvSpPr/>
          <p:nvPr/>
        </p:nvSpPr>
        <p:spPr>
          <a:xfrm>
            <a:off x="1377244" y="4459112"/>
            <a:ext cx="3270955" cy="94826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400" dirty="0"/>
              <a:t>EulerAngles (interface)</a:t>
            </a:r>
          </a:p>
          <a:p>
            <a:pPr algn="ctr"/>
            <a:r>
              <a:rPr lang="en-CN" sz="2400" dirty="0"/>
              <a:t>(transform.eulerAngles)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BA63E6-9381-0144-987D-7E4E5F76221C}"/>
              </a:ext>
            </a:extLst>
          </p:cNvPr>
          <p:cNvCxnSpPr/>
          <p:nvPr/>
        </p:nvCxnSpPr>
        <p:spPr>
          <a:xfrm flipH="1">
            <a:off x="2856089" y="2935221"/>
            <a:ext cx="1984021" cy="1365955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8077B5A-FA74-DA47-8F56-C5B9A51BEBFA}"/>
              </a:ext>
            </a:extLst>
          </p:cNvPr>
          <p:cNvSpPr/>
          <p:nvPr/>
        </p:nvSpPr>
        <p:spPr>
          <a:xfrm>
            <a:off x="1952271" y="3013501"/>
            <a:ext cx="21208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N" sz="2400" dirty="0">
                <a:latin typeface="+mj-lt"/>
              </a:rPr>
              <a:t>By assigning to transform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87FDE11-3D0C-6E49-9A46-415B5C0154B9}"/>
              </a:ext>
            </a:extLst>
          </p:cNvPr>
          <p:cNvCxnSpPr/>
          <p:nvPr/>
        </p:nvCxnSpPr>
        <p:spPr>
          <a:xfrm>
            <a:off x="6975122" y="2935221"/>
            <a:ext cx="1480256" cy="13659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DE608357-37AA-4740-A425-AC4CA024F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90" t="21152" r="60391" b="53251"/>
          <a:stretch/>
        </p:blipFill>
        <p:spPr>
          <a:xfrm>
            <a:off x="8391878" y="2292789"/>
            <a:ext cx="2427111" cy="17554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4624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27</a:t>
            </a:fld>
            <a:endParaRPr kumimoji="1" lang="zh-CN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Rotational Motion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BC1B2D1-E2EE-3D41-A468-9481BC5F74C2}"/>
              </a:ext>
            </a:extLst>
          </p:cNvPr>
          <p:cNvSpPr/>
          <p:nvPr/>
        </p:nvSpPr>
        <p:spPr>
          <a:xfrm rot="180679">
            <a:off x="621235" y="1816180"/>
            <a:ext cx="4892685" cy="3050165"/>
          </a:xfrm>
          <a:custGeom>
            <a:avLst/>
            <a:gdLst>
              <a:gd name="connsiteX0" fmla="*/ 0 w 5396089"/>
              <a:gd name="connsiteY0" fmla="*/ 3050165 h 3050165"/>
              <a:gd name="connsiteX1" fmla="*/ 2178756 w 5396089"/>
              <a:gd name="connsiteY1" fmla="*/ 2165 h 3050165"/>
              <a:gd name="connsiteX2" fmla="*/ 5396089 w 5396089"/>
              <a:gd name="connsiteY2" fmla="*/ 2666343 h 305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6089" h="3050165">
                <a:moveTo>
                  <a:pt x="0" y="3050165"/>
                </a:moveTo>
                <a:cubicBezTo>
                  <a:pt x="639704" y="1558150"/>
                  <a:pt x="1279408" y="66135"/>
                  <a:pt x="2178756" y="2165"/>
                </a:cubicBezTo>
                <a:cubicBezTo>
                  <a:pt x="3078104" y="-61805"/>
                  <a:pt x="4237096" y="1302269"/>
                  <a:pt x="5396089" y="2666343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oli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32307E53-2C4C-8B43-A9E3-8FB53357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4162">
            <a:off x="232188" y="4228962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24566E77-1197-1446-8E24-485538D09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06640">
            <a:off x="946286" y="2563474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7A2BFC4B-88FD-BF43-8C59-87F4729A1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66728">
            <a:off x="2473297" y="1493763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B01992E8-BD23-FF4B-86FB-670406425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3429">
            <a:off x="4183110" y="2722943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C2EFF310-4DAC-9442-A205-5581EA2B95E5}"/>
              </a:ext>
            </a:extLst>
          </p:cNvPr>
          <p:cNvSpPr txBox="1">
            <a:spLocks/>
          </p:cNvSpPr>
          <p:nvPr/>
        </p:nvSpPr>
        <p:spPr>
          <a:xfrm>
            <a:off x="2816718" y="4611491"/>
            <a:ext cx="1770071" cy="1720199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4192EC4-E086-3242-90D2-B104331B72D4}"/>
              </a:ext>
            </a:extLst>
          </p:cNvPr>
          <p:cNvCxnSpPr>
            <a:cxnSpLocks/>
          </p:cNvCxnSpPr>
          <p:nvPr/>
        </p:nvCxnSpPr>
        <p:spPr>
          <a:xfrm flipV="1">
            <a:off x="3701752" y="4701804"/>
            <a:ext cx="0" cy="1335669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3A43700-AAC7-EE46-9C3F-98AEC5377512}"/>
              </a:ext>
            </a:extLst>
          </p:cNvPr>
          <p:cNvCxnSpPr>
            <a:cxnSpLocks/>
          </p:cNvCxnSpPr>
          <p:nvPr/>
        </p:nvCxnSpPr>
        <p:spPr>
          <a:xfrm>
            <a:off x="2909331" y="5470730"/>
            <a:ext cx="158484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itle 1">
            <a:extLst>
              <a:ext uri="{FF2B5EF4-FFF2-40B4-BE49-F238E27FC236}">
                <a16:creationId xmlns:a16="http://schemas.microsoft.com/office/drawing/2014/main" id="{D6DA517E-B344-9A41-8F89-4884F880D71F}"/>
              </a:ext>
            </a:extLst>
          </p:cNvPr>
          <p:cNvSpPr txBox="1">
            <a:spLocks/>
          </p:cNvSpPr>
          <p:nvPr/>
        </p:nvSpPr>
        <p:spPr>
          <a:xfrm>
            <a:off x="2796303" y="6000013"/>
            <a:ext cx="2026103" cy="47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/>
              <a:t>Local Space (reference)</a:t>
            </a:r>
            <a:endParaRPr lang="en-CN" sz="1400" dirty="0"/>
          </a:p>
        </p:txBody>
      </p:sp>
      <p:pic>
        <p:nvPicPr>
          <p:cNvPr id="78" name="Picture 2">
            <a:extLst>
              <a:ext uri="{FF2B5EF4-FFF2-40B4-BE49-F238E27FC236}">
                <a16:creationId xmlns:a16="http://schemas.microsoft.com/office/drawing/2014/main" id="{55FA1570-64F1-1942-A758-6C10808FA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440" y="4985131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9F14CAE-FB41-1C48-83C6-E19FB3EEFDD8}"/>
                  </a:ext>
                </a:extLst>
              </p:cNvPr>
              <p:cNvSpPr txBox="1"/>
              <p:nvPr/>
            </p:nvSpPr>
            <p:spPr>
              <a:xfrm>
                <a:off x="1694760" y="4693732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9F14CAE-FB41-1C48-83C6-E19FB3EEF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760" y="4693732"/>
                <a:ext cx="486013" cy="385105"/>
              </a:xfrm>
              <a:prstGeom prst="rect">
                <a:avLst/>
              </a:prstGeom>
              <a:blipFill>
                <a:blip r:embed="rId3"/>
                <a:stretch>
                  <a:fillRect l="-23077" t="-6452" r="-20513" b="-2580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C3909B4-29AD-2A40-846C-BEE579F65BD2}"/>
                  </a:ext>
                </a:extLst>
              </p:cNvPr>
              <p:cNvSpPr txBox="1"/>
              <p:nvPr/>
            </p:nvSpPr>
            <p:spPr>
              <a:xfrm>
                <a:off x="1700494" y="3850698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C3909B4-29AD-2A40-846C-BEE579F65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494" y="3850698"/>
                <a:ext cx="486013" cy="385105"/>
              </a:xfrm>
              <a:prstGeom prst="rect">
                <a:avLst/>
              </a:prstGeom>
              <a:blipFill>
                <a:blip r:embed="rId4"/>
                <a:stretch>
                  <a:fillRect l="-20000" t="-9677" r="-17500" b="-2258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1EB46DD-7D21-C54B-9901-E56C406042DF}"/>
              </a:ext>
            </a:extLst>
          </p:cNvPr>
          <p:cNvCxnSpPr>
            <a:cxnSpLocks/>
          </p:cNvCxnSpPr>
          <p:nvPr/>
        </p:nvCxnSpPr>
        <p:spPr>
          <a:xfrm flipH="1">
            <a:off x="1131166" y="4622534"/>
            <a:ext cx="1522482" cy="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DFA2D18-8BD0-D147-B35D-227073B69E8E}"/>
              </a:ext>
            </a:extLst>
          </p:cNvPr>
          <p:cNvCxnSpPr>
            <a:cxnSpLocks/>
          </p:cNvCxnSpPr>
          <p:nvPr/>
        </p:nvCxnSpPr>
        <p:spPr>
          <a:xfrm flipV="1">
            <a:off x="2956937" y="3539136"/>
            <a:ext cx="1204088" cy="95938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CD0E51F-62EF-6C41-9EA6-0BA8806E5C8B}"/>
              </a:ext>
            </a:extLst>
          </p:cNvPr>
          <p:cNvCxnSpPr>
            <a:cxnSpLocks/>
          </p:cNvCxnSpPr>
          <p:nvPr/>
        </p:nvCxnSpPr>
        <p:spPr>
          <a:xfrm flipH="1" flipV="1">
            <a:off x="2857307" y="2218225"/>
            <a:ext cx="1" cy="221292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ADDA7E2-E10A-7347-B142-D2018B4ECAE9}"/>
              </a:ext>
            </a:extLst>
          </p:cNvPr>
          <p:cNvCxnSpPr>
            <a:cxnSpLocks/>
          </p:cNvCxnSpPr>
          <p:nvPr/>
        </p:nvCxnSpPr>
        <p:spPr>
          <a:xfrm flipH="1" flipV="1">
            <a:off x="1948139" y="3456238"/>
            <a:ext cx="805351" cy="104645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itle 1">
            <a:extLst>
              <a:ext uri="{FF2B5EF4-FFF2-40B4-BE49-F238E27FC236}">
                <a16:creationId xmlns:a16="http://schemas.microsoft.com/office/drawing/2014/main" id="{076BEBA3-CAE0-E040-A539-497A82F87845}"/>
              </a:ext>
            </a:extLst>
          </p:cNvPr>
          <p:cNvSpPr txBox="1">
            <a:spLocks/>
          </p:cNvSpPr>
          <p:nvPr/>
        </p:nvSpPr>
        <p:spPr>
          <a:xfrm>
            <a:off x="118114" y="4904629"/>
            <a:ext cx="2026103" cy="47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(current)</a:t>
            </a:r>
            <a:endParaRPr lang="en-CN" sz="1800" dirty="0"/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7ACD26E0-F7B8-8E44-B478-B36F0391D6B9}"/>
              </a:ext>
            </a:extLst>
          </p:cNvPr>
          <p:cNvSpPr txBox="1">
            <a:spLocks/>
          </p:cNvSpPr>
          <p:nvPr/>
        </p:nvSpPr>
        <p:spPr>
          <a:xfrm>
            <a:off x="1142454" y="3275437"/>
            <a:ext cx="2026103" cy="47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(next)</a:t>
            </a:r>
            <a:endParaRPr lang="en-CN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itle 1">
                <a:extLst>
                  <a:ext uri="{FF2B5EF4-FFF2-40B4-BE49-F238E27FC236}">
                    <a16:creationId xmlns:a16="http://schemas.microsoft.com/office/drawing/2014/main" id="{E5AD507F-95AE-E64E-A0FB-CA6973055A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60008" y="929347"/>
                <a:ext cx="6083079" cy="166046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/>
                  <a:t>Now we choose quaternion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𝐪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/>
                  <a:t>to represent the orientation, i.e., the rotation from the </a:t>
                </a:r>
                <a:r>
                  <a:rPr lang="en-US" altLang="zh-CN" sz="2400" i="1" dirty="0"/>
                  <a:t>reference</a:t>
                </a:r>
                <a:r>
                  <a:rPr lang="en-US" altLang="zh-CN" sz="2400" dirty="0"/>
                  <a:t> to the </a:t>
                </a:r>
                <a:r>
                  <a:rPr lang="en-US" altLang="zh-CN" sz="2400" i="1" dirty="0"/>
                  <a:t>current</a:t>
                </a:r>
                <a:r>
                  <a:rPr lang="en-US" altLang="zh-CN" sz="2400" dirty="0"/>
                  <a:t>.</a:t>
                </a:r>
              </a:p>
            </p:txBody>
          </p:sp>
        </mc:Choice>
        <mc:Fallback xmlns="">
          <p:sp>
            <p:nvSpPr>
              <p:cNvPr id="28" name="Title 1">
                <a:extLst>
                  <a:ext uri="{FF2B5EF4-FFF2-40B4-BE49-F238E27FC236}">
                    <a16:creationId xmlns:a16="http://schemas.microsoft.com/office/drawing/2014/main" id="{E5AD507F-95AE-E64E-A0FB-CA6973055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008" y="929347"/>
                <a:ext cx="6083079" cy="1660464"/>
              </a:xfrm>
              <a:prstGeom prst="rect">
                <a:avLst/>
              </a:prstGeom>
              <a:blipFill>
                <a:blip r:embed="rId5"/>
                <a:stretch>
                  <a:fillRect l="-1458" r="-20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le 1">
                <a:extLst>
                  <a:ext uri="{FF2B5EF4-FFF2-40B4-BE49-F238E27FC236}">
                    <a16:creationId xmlns:a16="http://schemas.microsoft.com/office/drawing/2014/main" id="{F70A569E-8DD6-304B-AF77-859198AE20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90660" y="2162980"/>
                <a:ext cx="6083079" cy="166046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/>
                  <a:t>We use a 3D vector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𝛚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/>
                  <a:t>to denote angular velocity.</a:t>
                </a:r>
              </a:p>
            </p:txBody>
          </p:sp>
        </mc:Choice>
        <mc:Fallback xmlns="">
          <p:sp>
            <p:nvSpPr>
              <p:cNvPr id="33" name="Title 1">
                <a:extLst>
                  <a:ext uri="{FF2B5EF4-FFF2-40B4-BE49-F238E27FC236}">
                    <a16:creationId xmlns:a16="http://schemas.microsoft.com/office/drawing/2014/main" id="{F70A569E-8DD6-304B-AF77-859198AE2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660" y="2162980"/>
                <a:ext cx="6083079" cy="1660464"/>
              </a:xfrm>
              <a:prstGeom prst="rect">
                <a:avLst/>
              </a:prstGeom>
              <a:blipFill>
                <a:blip r:embed="rId6"/>
                <a:stretch>
                  <a:fillRect l="-1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E737D1A-F7F2-A844-BEDD-24BD69AC0411}"/>
              </a:ext>
            </a:extLst>
          </p:cNvPr>
          <p:cNvCxnSpPr>
            <a:cxnSpLocks/>
          </p:cNvCxnSpPr>
          <p:nvPr/>
        </p:nvCxnSpPr>
        <p:spPr>
          <a:xfrm flipV="1">
            <a:off x="9395697" y="4329266"/>
            <a:ext cx="1862667" cy="146694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c 34">
            <a:extLst>
              <a:ext uri="{FF2B5EF4-FFF2-40B4-BE49-F238E27FC236}">
                <a16:creationId xmlns:a16="http://schemas.microsoft.com/office/drawing/2014/main" id="{B3A650D8-1039-BA44-A743-C5E022994F78}"/>
              </a:ext>
            </a:extLst>
          </p:cNvPr>
          <p:cNvSpPr/>
          <p:nvPr/>
        </p:nvSpPr>
        <p:spPr>
          <a:xfrm rot="19143561">
            <a:off x="10179383" y="4745902"/>
            <a:ext cx="406400" cy="530578"/>
          </a:xfrm>
          <a:prstGeom prst="arc">
            <a:avLst>
              <a:gd name="adj1" fmla="val 3526897"/>
              <a:gd name="adj2" fmla="val 19525521"/>
            </a:avLst>
          </a:prstGeom>
          <a:ln w="25400">
            <a:solidFill>
              <a:schemeClr val="accent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35D726B-39EB-C847-9F3B-031B36D6926C}"/>
                  </a:ext>
                </a:extLst>
              </p:cNvPr>
              <p:cNvSpPr/>
              <p:nvPr/>
            </p:nvSpPr>
            <p:spPr>
              <a:xfrm>
                <a:off x="10840979" y="3947448"/>
                <a:ext cx="5004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𝛚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35D726B-39EB-C847-9F3B-031B36D692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0979" y="3947448"/>
                <a:ext cx="500458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D1127F7-E8D6-1344-B5F1-758D8F21EB87}"/>
                  </a:ext>
                </a:extLst>
              </p:cNvPr>
              <p:cNvSpPr/>
              <p:nvPr/>
            </p:nvSpPr>
            <p:spPr>
              <a:xfrm>
                <a:off x="10358782" y="5281222"/>
                <a:ext cx="8259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𝛚</m:t>
                          </m:r>
                        </m:e>
                      </m:d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D1127F7-E8D6-1344-B5F1-758D8F21E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8782" y="5281222"/>
                <a:ext cx="82593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eft Brace 37">
            <a:extLst>
              <a:ext uri="{FF2B5EF4-FFF2-40B4-BE49-F238E27FC236}">
                <a16:creationId xmlns:a16="http://schemas.microsoft.com/office/drawing/2014/main" id="{43AD8393-D467-0842-B17A-A65562C0F869}"/>
              </a:ext>
            </a:extLst>
          </p:cNvPr>
          <p:cNvSpPr/>
          <p:nvPr/>
        </p:nvSpPr>
        <p:spPr>
          <a:xfrm>
            <a:off x="5797059" y="3578399"/>
            <a:ext cx="169056" cy="672165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itle 1">
                <a:extLst>
                  <a:ext uri="{FF2B5EF4-FFF2-40B4-BE49-F238E27FC236}">
                    <a16:creationId xmlns:a16="http://schemas.microsoft.com/office/drawing/2014/main" id="{1CAF0644-E872-DC48-B48B-F003F70AE6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85418" y="3087896"/>
                <a:ext cx="6083079" cy="166046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/>
                  <a:t>The direction of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𝛚</m:t>
                    </m:r>
                  </m:oMath>
                </a14:m>
                <a:r>
                  <a:rPr lang="en-US" altLang="zh-CN" sz="2400" dirty="0"/>
                  <a:t> is the axis.</a:t>
                </a:r>
              </a:p>
              <a:p>
                <a:endParaRPr lang="en-US" altLang="zh-CN" sz="2000" dirty="0"/>
              </a:p>
              <a:p>
                <a:r>
                  <a:rPr lang="en-US" altLang="zh-CN" sz="2400" dirty="0"/>
                  <a:t>The magnitude of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𝛚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/>
                  <a:t>is the speed.</a:t>
                </a:r>
              </a:p>
            </p:txBody>
          </p:sp>
        </mc:Choice>
        <mc:Fallback xmlns="">
          <p:sp>
            <p:nvSpPr>
              <p:cNvPr id="39" name="Title 1">
                <a:extLst>
                  <a:ext uri="{FF2B5EF4-FFF2-40B4-BE49-F238E27FC236}">
                    <a16:creationId xmlns:a16="http://schemas.microsoft.com/office/drawing/2014/main" id="{1CAF0644-E872-DC48-B48B-F003F70AE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418" y="3087896"/>
                <a:ext cx="6083079" cy="1660464"/>
              </a:xfrm>
              <a:prstGeom prst="rect">
                <a:avLst/>
              </a:prstGeom>
              <a:blipFill>
                <a:blip r:embed="rId9"/>
                <a:stretch>
                  <a:fillRect l="-1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814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102" grpId="0"/>
      <p:bldP spid="33" grpId="0"/>
      <p:bldP spid="35" grpId="0" animBg="1"/>
      <p:bldP spid="36" grpId="0"/>
      <p:bldP spid="37" grpId="0"/>
      <p:bldP spid="38" grpId="0" animBg="1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id="{B5FAD8EB-D11A-7049-A996-84ECD565D355}"/>
              </a:ext>
            </a:extLst>
          </p:cNvPr>
          <p:cNvSpPr txBox="1">
            <a:spLocks/>
          </p:cNvSpPr>
          <p:nvPr/>
        </p:nvSpPr>
        <p:spPr>
          <a:xfrm>
            <a:off x="3285129" y="1141872"/>
            <a:ext cx="4140000" cy="5176744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6A268C89-039D-F84A-B751-DB50221EC30D}"/>
              </a:ext>
            </a:extLst>
          </p:cNvPr>
          <p:cNvSpPr txBox="1">
            <a:spLocks/>
          </p:cNvSpPr>
          <p:nvPr/>
        </p:nvSpPr>
        <p:spPr>
          <a:xfrm>
            <a:off x="299747" y="1787551"/>
            <a:ext cx="2722276" cy="3282897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819D70C-FD8C-8341-AF6B-5C00C208D6A2}"/>
              </a:ext>
            </a:extLst>
          </p:cNvPr>
          <p:cNvCxnSpPr>
            <a:cxnSpLocks/>
          </p:cNvCxnSpPr>
          <p:nvPr/>
        </p:nvCxnSpPr>
        <p:spPr>
          <a:xfrm flipV="1">
            <a:off x="1660885" y="1975066"/>
            <a:ext cx="0" cy="272111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67C8EDF-C880-F648-8FC5-715CFD1557C9}"/>
              </a:ext>
            </a:extLst>
          </p:cNvPr>
          <p:cNvCxnSpPr>
            <a:cxnSpLocks/>
          </p:cNvCxnSpPr>
          <p:nvPr/>
        </p:nvCxnSpPr>
        <p:spPr>
          <a:xfrm>
            <a:off x="383822" y="3559803"/>
            <a:ext cx="252439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8FE88487-46D0-3241-BC4F-FB023958C4C6}"/>
              </a:ext>
            </a:extLst>
          </p:cNvPr>
          <p:cNvSpPr txBox="1">
            <a:spLocks/>
          </p:cNvSpPr>
          <p:nvPr/>
        </p:nvSpPr>
        <p:spPr>
          <a:xfrm>
            <a:off x="383822" y="4623150"/>
            <a:ext cx="3022330" cy="47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Local Space (reference)</a:t>
            </a:r>
            <a:endParaRPr lang="en-CN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28</a:t>
            </a:fld>
            <a:endParaRPr kumimoji="1"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Torque and Inertia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B13A4349-C56F-C043-BE00-7ECA9E95D4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8315" y="5319334"/>
                <a:ext cx="4160306" cy="9405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/>
                  <a:t>The rotational equivalent of force is called torque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𝛕</m:t>
                    </m:r>
                  </m:oMath>
                </a14:m>
                <a:r>
                  <a:rPr lang="en-US" altLang="zh-CN" sz="2400" dirty="0"/>
                  <a:t>.</a:t>
                </a:r>
                <a:endParaRPr lang="en-CN" sz="2400" dirty="0"/>
              </a:p>
            </p:txBody>
          </p:sp>
        </mc:Choice>
        <mc:Fallback xmlns="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B13A4349-C56F-C043-BE00-7ECA9E95D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315" y="5319334"/>
                <a:ext cx="4160306" cy="940514"/>
              </a:xfrm>
              <a:prstGeom prst="rect">
                <a:avLst/>
              </a:prstGeom>
              <a:blipFill>
                <a:blip r:embed="rId2"/>
                <a:stretch>
                  <a:fillRect l="-2439" b="-54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>
            <a:extLst>
              <a:ext uri="{FF2B5EF4-FFF2-40B4-BE49-F238E27FC236}">
                <a16:creationId xmlns:a16="http://schemas.microsoft.com/office/drawing/2014/main" id="{7C29CDD2-F211-8149-81A4-EA3F3FC5B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9" y="2113244"/>
            <a:ext cx="2112013" cy="204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B0879116-336F-354B-B569-C06E4224B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94086">
            <a:off x="4243957" y="1812812"/>
            <a:ext cx="2112013" cy="204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463D2611-6F0C-2248-83A2-59BB985D61D8}"/>
              </a:ext>
            </a:extLst>
          </p:cNvPr>
          <p:cNvSpPr/>
          <p:nvPr/>
        </p:nvSpPr>
        <p:spPr>
          <a:xfrm>
            <a:off x="2169249" y="2881103"/>
            <a:ext cx="183288" cy="1832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46DA30-D5F1-C442-A9E9-1355C8992C71}"/>
                  </a:ext>
                </a:extLst>
              </p:cNvPr>
              <p:cNvSpPr txBox="1"/>
              <p:nvPr/>
            </p:nvSpPr>
            <p:spPr>
              <a:xfrm>
                <a:off x="2263662" y="2592126"/>
                <a:ext cx="48601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46DA30-D5F1-C442-A9E9-1355C8992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662" y="2592126"/>
                <a:ext cx="486013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id="{F023260C-AF6C-5E4D-BEEA-180ECC0C08D5}"/>
              </a:ext>
            </a:extLst>
          </p:cNvPr>
          <p:cNvSpPr/>
          <p:nvPr/>
        </p:nvSpPr>
        <p:spPr>
          <a:xfrm>
            <a:off x="5629080" y="2284659"/>
            <a:ext cx="183288" cy="1832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C604587-F263-3B43-839E-83B11FB2146F}"/>
              </a:ext>
            </a:extLst>
          </p:cNvPr>
          <p:cNvSpPr/>
          <p:nvPr/>
        </p:nvSpPr>
        <p:spPr>
          <a:xfrm>
            <a:off x="5397332" y="3045550"/>
            <a:ext cx="183288" cy="1832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B923EB6-1FE3-3643-85A1-C979FC56F5D2}"/>
              </a:ext>
            </a:extLst>
          </p:cNvPr>
          <p:cNvSpPr/>
          <p:nvPr/>
        </p:nvSpPr>
        <p:spPr>
          <a:xfrm>
            <a:off x="1556873" y="3468159"/>
            <a:ext cx="183288" cy="1832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ADB6036-35B5-8A47-84DF-AAC56FD07BA9}"/>
                  </a:ext>
                </a:extLst>
              </p:cNvPr>
              <p:cNvSpPr txBox="1"/>
              <p:nvPr/>
            </p:nvSpPr>
            <p:spPr>
              <a:xfrm>
                <a:off x="5216860" y="1898087"/>
                <a:ext cx="48601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𝐑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ADB6036-35B5-8A47-84DF-AAC56FD07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860" y="1898087"/>
                <a:ext cx="486013" cy="369332"/>
              </a:xfrm>
              <a:prstGeom prst="rect">
                <a:avLst/>
              </a:prstGeom>
              <a:blipFill>
                <a:blip r:embed="rId5"/>
                <a:stretch>
                  <a:fillRect l="-12500" r="-5000" b="-1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782F44-568B-EA4B-A663-1586911A2A5D}"/>
              </a:ext>
            </a:extLst>
          </p:cNvPr>
          <p:cNvCxnSpPr>
            <a:cxnSpLocks/>
            <a:stCxn id="25" idx="7"/>
          </p:cNvCxnSpPr>
          <p:nvPr/>
        </p:nvCxnSpPr>
        <p:spPr>
          <a:xfrm flipV="1">
            <a:off x="1713319" y="3044409"/>
            <a:ext cx="481268" cy="4505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F3D0EB1-AC80-FA44-9F86-288B8D825EA4}"/>
              </a:ext>
            </a:extLst>
          </p:cNvPr>
          <p:cNvCxnSpPr>
            <a:cxnSpLocks/>
          </p:cNvCxnSpPr>
          <p:nvPr/>
        </p:nvCxnSpPr>
        <p:spPr>
          <a:xfrm flipV="1">
            <a:off x="5511318" y="2467947"/>
            <a:ext cx="173433" cy="59041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7CA95E7-B2C1-1143-BDE9-49A6E301A9CF}"/>
              </a:ext>
            </a:extLst>
          </p:cNvPr>
          <p:cNvCxnSpPr>
            <a:cxnSpLocks/>
          </p:cNvCxnSpPr>
          <p:nvPr/>
        </p:nvCxnSpPr>
        <p:spPr>
          <a:xfrm flipH="1">
            <a:off x="5812369" y="2026700"/>
            <a:ext cx="870448" cy="31721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068A49D-AAF0-0040-B0A5-C55205F4FAC9}"/>
                  </a:ext>
                </a:extLst>
              </p:cNvPr>
              <p:cNvSpPr txBox="1"/>
              <p:nvPr/>
            </p:nvSpPr>
            <p:spPr>
              <a:xfrm>
                <a:off x="6509996" y="1640110"/>
                <a:ext cx="48601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068A49D-AAF0-0040-B0A5-C55205F4F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996" y="1640110"/>
                <a:ext cx="486013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BAE285B-D670-744C-9578-A89D93650AD5}"/>
                  </a:ext>
                </a:extLst>
              </p:cNvPr>
              <p:cNvSpPr txBox="1"/>
              <p:nvPr/>
            </p:nvSpPr>
            <p:spPr>
              <a:xfrm>
                <a:off x="4445346" y="4156259"/>
                <a:ext cx="195132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𝛕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>
                        <a:latin typeface="Cambria Math" panose="02040503050406030204" pitchFamily="18" charset="0"/>
                      </a:rPr>
                      <m:t>𝐑</m:t>
                    </m:r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CN" sz="24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BAE285B-D670-744C-9578-A89D93650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346" y="4156259"/>
                <a:ext cx="1951320" cy="369332"/>
              </a:xfrm>
              <a:prstGeom prst="rect">
                <a:avLst/>
              </a:prstGeom>
              <a:blipFill>
                <a:blip r:embed="rId7"/>
                <a:stretch>
                  <a:fillRect l="-3871" b="-3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7E8A239-57AA-5F43-8559-221611C10365}"/>
                  </a:ext>
                </a:extLst>
              </p:cNvPr>
              <p:cNvSpPr txBox="1"/>
              <p:nvPr/>
            </p:nvSpPr>
            <p:spPr>
              <a:xfrm>
                <a:off x="4205961" y="4509978"/>
                <a:ext cx="1951320" cy="894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𝛕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𝛕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7E8A239-57AA-5F43-8559-221611C10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961" y="4509978"/>
                <a:ext cx="1951320" cy="894219"/>
              </a:xfrm>
              <a:prstGeom prst="rect">
                <a:avLst/>
              </a:prstGeom>
              <a:blipFill>
                <a:blip r:embed="rId8"/>
                <a:stretch>
                  <a:fillRect l="-14286" t="-150704" r="-6494" b="-20563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itle 1">
            <a:extLst>
              <a:ext uri="{FF2B5EF4-FFF2-40B4-BE49-F238E27FC236}">
                <a16:creationId xmlns:a16="http://schemas.microsoft.com/office/drawing/2014/main" id="{7CC9C4C1-4CD4-BF45-B0A2-02937436A839}"/>
              </a:ext>
            </a:extLst>
          </p:cNvPr>
          <p:cNvSpPr txBox="1">
            <a:spLocks/>
          </p:cNvSpPr>
          <p:nvPr/>
        </p:nvSpPr>
        <p:spPr>
          <a:xfrm>
            <a:off x="7675129" y="1159979"/>
            <a:ext cx="4140000" cy="5176744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itle 1">
                <a:extLst>
                  <a:ext uri="{FF2B5EF4-FFF2-40B4-BE49-F238E27FC236}">
                    <a16:creationId xmlns:a16="http://schemas.microsoft.com/office/drawing/2014/main" id="{284C90BF-7731-FC45-95B5-22CC3367DE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35618" y="5319334"/>
                <a:ext cx="4160306" cy="9405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/>
                  <a:t>The rotational equivalent of mass is called inertia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𝐈</m:t>
                    </m:r>
                  </m:oMath>
                </a14:m>
                <a:r>
                  <a:rPr lang="en-US" altLang="zh-CN" sz="2400" dirty="0"/>
                  <a:t>.</a:t>
                </a:r>
                <a:endParaRPr lang="en-CN" sz="2400" dirty="0"/>
              </a:p>
            </p:txBody>
          </p:sp>
        </mc:Choice>
        <mc:Fallback xmlns="">
          <p:sp>
            <p:nvSpPr>
              <p:cNvPr id="65" name="Title 1">
                <a:extLst>
                  <a:ext uri="{FF2B5EF4-FFF2-40B4-BE49-F238E27FC236}">
                    <a16:creationId xmlns:a16="http://schemas.microsoft.com/office/drawing/2014/main" id="{284C90BF-7731-FC45-95B5-22CC3367D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5618" y="5319334"/>
                <a:ext cx="4160306" cy="940514"/>
              </a:xfrm>
              <a:prstGeom prst="rect">
                <a:avLst/>
              </a:prstGeom>
              <a:blipFill>
                <a:blip r:embed="rId9"/>
                <a:stretch>
                  <a:fillRect l="-2128" b="-54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2">
            <a:extLst>
              <a:ext uri="{FF2B5EF4-FFF2-40B4-BE49-F238E27FC236}">
                <a16:creationId xmlns:a16="http://schemas.microsoft.com/office/drawing/2014/main" id="{3D2E4915-14C7-D641-9227-B87DE0A4A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94086">
            <a:off x="8493526" y="1812812"/>
            <a:ext cx="2112013" cy="204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F0689D63-1A94-904C-9B88-4EB15E9C07F4}"/>
              </a:ext>
            </a:extLst>
          </p:cNvPr>
          <p:cNvSpPr/>
          <p:nvPr/>
        </p:nvSpPr>
        <p:spPr>
          <a:xfrm>
            <a:off x="9878649" y="2284659"/>
            <a:ext cx="183288" cy="1832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F6F30BF-DBDC-2144-BA30-9184218FE384}"/>
              </a:ext>
            </a:extLst>
          </p:cNvPr>
          <p:cNvSpPr/>
          <p:nvPr/>
        </p:nvSpPr>
        <p:spPr>
          <a:xfrm>
            <a:off x="9646901" y="3045550"/>
            <a:ext cx="183288" cy="1832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84D741D-BB6E-2144-AF8E-743C0468C32F}"/>
                  </a:ext>
                </a:extLst>
              </p:cNvPr>
              <p:cNvSpPr txBox="1"/>
              <p:nvPr/>
            </p:nvSpPr>
            <p:spPr>
              <a:xfrm>
                <a:off x="7864567" y="4001656"/>
                <a:ext cx="3838790" cy="894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𝐈</m:t>
                          </m:r>
                        </m:e>
                        <m:sub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𝐫𝐞𝐟</m:t>
                          </m:r>
                        </m:sub>
                      </m:sSub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1" i="0" smtClean="0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0" smtClean="0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bSup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84D741D-BB6E-2144-AF8E-743C0468C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567" y="4001656"/>
                <a:ext cx="3838790" cy="894219"/>
              </a:xfrm>
              <a:prstGeom prst="rect">
                <a:avLst/>
              </a:prstGeom>
              <a:blipFill>
                <a:blip r:embed="rId10"/>
                <a:stretch>
                  <a:fillRect l="-4620" t="-147222" b="-20277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1916810-6741-F845-9181-2D6C86CC33E9}"/>
                  </a:ext>
                </a:extLst>
              </p:cNvPr>
              <p:cNvSpPr/>
              <p:nvPr/>
            </p:nvSpPr>
            <p:spPr>
              <a:xfrm>
                <a:off x="9742467" y="1890296"/>
                <a:ext cx="6106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1916810-6741-F845-9181-2D6C86CC3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2467" y="1890296"/>
                <a:ext cx="610680" cy="461665"/>
              </a:xfrm>
              <a:prstGeom prst="rect">
                <a:avLst/>
              </a:prstGeom>
              <a:blipFill>
                <a:blip r:embed="rId11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2656495-9CFE-3F43-9BDA-4332E5C9FD2E}"/>
                  </a:ext>
                </a:extLst>
              </p:cNvPr>
              <p:cNvSpPr txBox="1"/>
              <p:nvPr/>
            </p:nvSpPr>
            <p:spPr>
              <a:xfrm>
                <a:off x="7085558" y="4807541"/>
                <a:ext cx="3838790" cy="3758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smtClean="0">
                          <a:latin typeface="Cambria Math" panose="02040503050406030204" pitchFamily="18" charset="0"/>
                        </a:rPr>
                        <m:t>𝐈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>
                          <a:latin typeface="Cambria Math" panose="02040503050406030204" pitchFamily="18" charset="0"/>
                        </a:rPr>
                        <m:t>𝐑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𝐈</m:t>
                          </m:r>
                        </m:e>
                        <m:sub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𝐫𝐞𝐟</m:t>
                          </m:r>
                        </m:sub>
                      </m:sSub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2656495-9CFE-3F43-9BDA-4332E5C9F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558" y="4807541"/>
                <a:ext cx="3838790" cy="375872"/>
              </a:xfrm>
              <a:prstGeom prst="rect">
                <a:avLst/>
              </a:prstGeom>
              <a:blipFill>
                <a:blip r:embed="rId12"/>
                <a:stretch>
                  <a:fillRect t="-3226" b="-1290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225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7" grpId="0"/>
      <p:bldP spid="23" grpId="0" animBg="1"/>
      <p:bldP spid="24" grpId="0" animBg="1"/>
      <p:bldP spid="26" grpId="0"/>
      <p:bldP spid="49" grpId="0"/>
      <p:bldP spid="50" grpId="0"/>
      <p:bldP spid="51" grpId="0"/>
      <p:bldP spid="64" grpId="0" animBg="1"/>
      <p:bldP spid="65" grpId="0"/>
      <p:bldP spid="67" grpId="0" animBg="1"/>
      <p:bldP spid="68" grpId="0" animBg="1"/>
      <p:bldP spid="74" grpId="0"/>
      <p:bldP spid="48" grpId="0"/>
      <p:bldP spid="7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5EF8832E-6C57-AB47-8B27-95B6FF96236D}"/>
              </a:ext>
            </a:extLst>
          </p:cNvPr>
          <p:cNvSpPr txBox="1">
            <a:spLocks/>
          </p:cNvSpPr>
          <p:nvPr/>
        </p:nvSpPr>
        <p:spPr>
          <a:xfrm>
            <a:off x="1524459" y="1771195"/>
            <a:ext cx="3571428" cy="1325562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29</a:t>
            </a:fld>
            <a:endParaRPr kumimoji="1" lang="zh-CN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Translational and Rotational Motion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AE9E7F18-450A-244C-AF67-6B6BACAE3B99}"/>
                  </a:ext>
                </a:extLst>
              </p:cNvPr>
              <p:cNvSpPr txBox="1"/>
              <p:nvPr/>
            </p:nvSpPr>
            <p:spPr>
              <a:xfrm>
                <a:off x="1921846" y="2519345"/>
                <a:ext cx="2982131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[0]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CN" sz="2400" dirty="0"/>
                  <a:t> </a:t>
                </a: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AE9E7F18-450A-244C-AF67-6B6BACAE3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846" y="2519345"/>
                <a:ext cx="2982131" cy="385105"/>
              </a:xfrm>
              <a:prstGeom prst="rect">
                <a:avLst/>
              </a:prstGeom>
              <a:blipFill>
                <a:blip r:embed="rId2"/>
                <a:stretch>
                  <a:fillRect l="-2979" t="-6452" b="-645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Left Brace 98">
            <a:extLst>
              <a:ext uri="{FF2B5EF4-FFF2-40B4-BE49-F238E27FC236}">
                <a16:creationId xmlns:a16="http://schemas.microsoft.com/office/drawing/2014/main" id="{804E6FB5-AC9B-5E42-8B0A-3FE0EFB8A175}"/>
              </a:ext>
            </a:extLst>
          </p:cNvPr>
          <p:cNvSpPr/>
          <p:nvPr/>
        </p:nvSpPr>
        <p:spPr>
          <a:xfrm>
            <a:off x="1688758" y="2102229"/>
            <a:ext cx="158495" cy="71535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FB12190-36BD-FC4D-98BE-2F7D8B09A56B}"/>
                  </a:ext>
                </a:extLst>
              </p:cNvPr>
              <p:cNvSpPr txBox="1"/>
              <p:nvPr/>
            </p:nvSpPr>
            <p:spPr>
              <a:xfrm>
                <a:off x="1921846" y="1952718"/>
                <a:ext cx="3309922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[0]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𝐟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CN" sz="2400" dirty="0"/>
                  <a:t> </a:t>
                </a: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FB12190-36BD-FC4D-98BE-2F7D8B09A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846" y="1952718"/>
                <a:ext cx="3309922" cy="385105"/>
              </a:xfrm>
              <a:prstGeom prst="rect">
                <a:avLst/>
              </a:prstGeom>
              <a:blipFill>
                <a:blip r:embed="rId3"/>
                <a:stretch>
                  <a:fillRect l="-2682" t="-6250" b="-62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itle 1">
            <a:extLst>
              <a:ext uri="{FF2B5EF4-FFF2-40B4-BE49-F238E27FC236}">
                <a16:creationId xmlns:a16="http://schemas.microsoft.com/office/drawing/2014/main" id="{FFB31F09-BFDE-EE47-AE23-BBEEDAD98A24}"/>
              </a:ext>
            </a:extLst>
          </p:cNvPr>
          <p:cNvSpPr txBox="1">
            <a:spLocks/>
          </p:cNvSpPr>
          <p:nvPr/>
        </p:nvSpPr>
        <p:spPr>
          <a:xfrm>
            <a:off x="6181127" y="1771194"/>
            <a:ext cx="4577183" cy="1325563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13436CF-45B5-1544-B4FA-8C6AF7F07B81}"/>
                  </a:ext>
                </a:extLst>
              </p:cNvPr>
              <p:cNvSpPr txBox="1"/>
              <p:nvPr/>
            </p:nvSpPr>
            <p:spPr>
              <a:xfrm>
                <a:off x="6059226" y="2337823"/>
                <a:ext cx="5150641" cy="6914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[0]</m:t>
                          </m:r>
                        </m:sup>
                      </m:sSup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box>
                                      <m:boxPr>
                                        <m:ctrlPr>
                                          <a:rPr lang="en-US" sz="24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box>
                                          <m:boxPr>
                                            <m:ctrlPr>
                                              <a:rPr lang="en-US" sz="2400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boxPr>
                                          <m:e>
                                            <m:f>
                                              <m:f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box>
                                                  <m:boxPr>
                                                    <m:ctrlPr>
                                                      <a:rPr lang="en-US" sz="24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boxPr>
                                                  <m:e>
                                                    <m:r>
                                                      <a:rPr lang="en-US" sz="2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∆</m:t>
                                                    </m:r>
                                                    <m:r>
                                                      <a:rPr lang="en-US" sz="2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</m:box>
                                              </m:num>
                                              <m:den>
                                                <m: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den>
                                            </m:f>
                                          </m:e>
                                        </m:box>
                                      </m:e>
                                    </m:box>
                                    <m:r>
                                      <a:rPr lang="en-US" sz="2400" b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𝛚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[0]</m:t>
                          </m:r>
                        </m:sup>
                      </m:sSup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13436CF-45B5-1544-B4FA-8C6AF7F07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226" y="2337823"/>
                <a:ext cx="5150641" cy="691471"/>
              </a:xfrm>
              <a:prstGeom prst="rect">
                <a:avLst/>
              </a:prstGeom>
              <a:blipFill>
                <a:blip r:embed="rId4"/>
                <a:stretch>
                  <a:fillRect t="-1818" b="-1636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Left Brace 39">
            <a:extLst>
              <a:ext uri="{FF2B5EF4-FFF2-40B4-BE49-F238E27FC236}">
                <a16:creationId xmlns:a16="http://schemas.microsoft.com/office/drawing/2014/main" id="{1D76ECF0-9D15-974A-9582-6D276956F15D}"/>
              </a:ext>
            </a:extLst>
          </p:cNvPr>
          <p:cNvSpPr/>
          <p:nvPr/>
        </p:nvSpPr>
        <p:spPr>
          <a:xfrm>
            <a:off x="6345427" y="2102229"/>
            <a:ext cx="158495" cy="71535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0DAB9F4-ADE3-ED4A-842D-4B54A73467F3}"/>
                  </a:ext>
                </a:extLst>
              </p:cNvPr>
              <p:cNvSpPr txBox="1"/>
              <p:nvPr/>
            </p:nvSpPr>
            <p:spPr>
              <a:xfrm>
                <a:off x="6564487" y="1884991"/>
                <a:ext cx="3730979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𝛚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𝛚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box>
                          <m:box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box>
                        <m:sSup>
                          <m:sSup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𝐈</m:t>
                                </m:r>
                              </m:e>
                              <m:sup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sup>
                            </m:sSup>
                            <m:r>
                              <a:rPr lang="en-US" sz="2400" b="1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400" b="1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𝛕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CN" sz="2400" dirty="0"/>
                  <a:t> 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0DAB9F4-ADE3-ED4A-842D-4B54A7346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487" y="1884991"/>
                <a:ext cx="3730979" cy="385105"/>
              </a:xfrm>
              <a:prstGeom prst="rect">
                <a:avLst/>
              </a:prstGeom>
              <a:blipFill>
                <a:blip r:embed="rId5"/>
                <a:stretch>
                  <a:fillRect l="-2034" t="-9677" b="-3225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itle 1">
            <a:extLst>
              <a:ext uri="{FF2B5EF4-FFF2-40B4-BE49-F238E27FC236}">
                <a16:creationId xmlns:a16="http://schemas.microsoft.com/office/drawing/2014/main" id="{DE33FB9C-B7BB-C342-AB76-501E3390265F}"/>
              </a:ext>
            </a:extLst>
          </p:cNvPr>
          <p:cNvSpPr txBox="1">
            <a:spLocks/>
          </p:cNvSpPr>
          <p:nvPr/>
        </p:nvSpPr>
        <p:spPr>
          <a:xfrm>
            <a:off x="2060197" y="1199243"/>
            <a:ext cx="2705427" cy="571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Translational (linear)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2B7274F7-8062-A546-8734-1E5EEA919B8F}"/>
              </a:ext>
            </a:extLst>
          </p:cNvPr>
          <p:cNvSpPr txBox="1">
            <a:spLocks/>
          </p:cNvSpPr>
          <p:nvPr/>
        </p:nvSpPr>
        <p:spPr>
          <a:xfrm>
            <a:off x="7072419" y="1217633"/>
            <a:ext cx="2607780" cy="571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Rotational (Angular)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29CF24F-7814-7B4B-9A57-9541882DC16F}"/>
                  </a:ext>
                </a:extLst>
              </p:cNvPr>
              <p:cNvSpPr/>
              <p:nvPr/>
            </p:nvSpPr>
            <p:spPr>
              <a:xfrm>
                <a:off x="2078328" y="3412143"/>
                <a:ext cx="259527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Velocity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en-CN" sz="24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29CF24F-7814-7B4B-9A57-9541882DC1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328" y="3412143"/>
                <a:ext cx="2595272" cy="461665"/>
              </a:xfrm>
              <a:prstGeom prst="rect">
                <a:avLst/>
              </a:prstGeom>
              <a:blipFill>
                <a:blip r:embed="rId6"/>
                <a:stretch>
                  <a:fillRect l="-3398" t="-8108" b="-297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itle 1">
            <a:extLst>
              <a:ext uri="{FF2B5EF4-FFF2-40B4-BE49-F238E27FC236}">
                <a16:creationId xmlns:a16="http://schemas.microsoft.com/office/drawing/2014/main" id="{BC30519A-94ED-634A-9C21-C7FE8D70050F}"/>
              </a:ext>
            </a:extLst>
          </p:cNvPr>
          <p:cNvSpPr txBox="1">
            <a:spLocks/>
          </p:cNvSpPr>
          <p:nvPr/>
        </p:nvSpPr>
        <p:spPr>
          <a:xfrm rot="16200000">
            <a:off x="187416" y="3559267"/>
            <a:ext cx="1020496" cy="571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22D56AE-8239-9645-8783-56907289900A}"/>
                  </a:ext>
                </a:extLst>
              </p:cNvPr>
              <p:cNvSpPr/>
              <p:nvPr/>
            </p:nvSpPr>
            <p:spPr>
              <a:xfrm>
                <a:off x="2100906" y="3873808"/>
                <a:ext cx="3171004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Position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CN" sz="2400" dirty="0"/>
                  <a:t> </a:t>
                </a:r>
                <a:r>
                  <a:rPr lang="en-CN" dirty="0">
                    <a:latin typeface="+mj-lt"/>
                  </a:rPr>
                  <a:t>(transform.position in Unity)</a:t>
                </a: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22D56AE-8239-9645-8783-5690728990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906" y="3873808"/>
                <a:ext cx="3171004" cy="738664"/>
              </a:xfrm>
              <a:prstGeom prst="rect">
                <a:avLst/>
              </a:prstGeom>
              <a:blipFill>
                <a:blip r:embed="rId7"/>
                <a:stretch>
                  <a:fillRect l="-3187" t="-5000" b="-1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07A0590-98F2-1B4D-B0E6-4FE3558CA803}"/>
                  </a:ext>
                </a:extLst>
              </p:cNvPr>
              <p:cNvSpPr/>
              <p:nvPr/>
            </p:nvSpPr>
            <p:spPr>
              <a:xfrm>
                <a:off x="7069189" y="3357572"/>
                <a:ext cx="25638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+mj-lt"/>
                    <a:ea typeface="Cambria Math" panose="02040503050406030204" pitchFamily="18" charset="0"/>
                  </a:rPr>
                  <a:t>Angular velocity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𝛚</m:t>
                    </m:r>
                  </m:oMath>
                </a14:m>
                <a:endParaRPr lang="en-CN" sz="2400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07A0590-98F2-1B4D-B0E6-4FE3558CA8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189" y="3357572"/>
                <a:ext cx="2563843" cy="461665"/>
              </a:xfrm>
              <a:prstGeom prst="rect">
                <a:avLst/>
              </a:prstGeom>
              <a:blipFill>
                <a:blip r:embed="rId8"/>
                <a:stretch>
                  <a:fillRect l="-3448" t="-8108" b="-297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460BA9A-B04C-164F-913A-00F4FFF61B14}"/>
                  </a:ext>
                </a:extLst>
              </p:cNvPr>
              <p:cNvSpPr/>
              <p:nvPr/>
            </p:nvSpPr>
            <p:spPr>
              <a:xfrm>
                <a:off x="7062368" y="3873808"/>
                <a:ext cx="3171003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Quaternion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𝐪</m:t>
                    </m:r>
                  </m:oMath>
                </a14:m>
                <a:r>
                  <a:rPr lang="en-CN" sz="2400" dirty="0"/>
                  <a:t> </a:t>
                </a:r>
                <a:r>
                  <a:rPr lang="en-CN" dirty="0">
                    <a:latin typeface="+mj-lt"/>
                  </a:rPr>
                  <a:t>(transform.rotation in Unity)</a:t>
                </a: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460BA9A-B04C-164F-913A-00F4FFF61B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368" y="3873808"/>
                <a:ext cx="3171003" cy="738664"/>
              </a:xfrm>
              <a:prstGeom prst="rect">
                <a:avLst/>
              </a:prstGeom>
              <a:blipFill>
                <a:blip r:embed="rId9"/>
                <a:stretch>
                  <a:fillRect l="-3200" t="-5000" b="-1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368779-1C42-934D-9465-51265F207873}"/>
              </a:ext>
            </a:extLst>
          </p:cNvPr>
          <p:cNvCxnSpPr/>
          <p:nvPr/>
        </p:nvCxnSpPr>
        <p:spPr>
          <a:xfrm>
            <a:off x="251093" y="4899384"/>
            <a:ext cx="11616266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itle 1">
            <a:extLst>
              <a:ext uri="{FF2B5EF4-FFF2-40B4-BE49-F238E27FC236}">
                <a16:creationId xmlns:a16="http://schemas.microsoft.com/office/drawing/2014/main" id="{BE3E38E5-F629-9B49-A693-21173FD43949}"/>
              </a:ext>
            </a:extLst>
          </p:cNvPr>
          <p:cNvSpPr txBox="1">
            <a:spLocks/>
          </p:cNvSpPr>
          <p:nvPr/>
        </p:nvSpPr>
        <p:spPr>
          <a:xfrm rot="16200000">
            <a:off x="-188782" y="5381403"/>
            <a:ext cx="1772891" cy="571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dirty="0"/>
              <a:t>Physical Quantities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8CE02FE-F0F0-8641-A636-145CAF0BA46A}"/>
                  </a:ext>
                </a:extLst>
              </p:cNvPr>
              <p:cNvSpPr/>
              <p:nvPr/>
            </p:nvSpPr>
            <p:spPr>
              <a:xfrm>
                <a:off x="2100906" y="5203538"/>
                <a:ext cx="259527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Mass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8CE02FE-F0F0-8641-A636-145CAF0BA4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906" y="5203538"/>
                <a:ext cx="2595272" cy="461665"/>
              </a:xfrm>
              <a:prstGeom prst="rect">
                <a:avLst/>
              </a:prstGeom>
              <a:blipFill>
                <a:blip r:embed="rId10"/>
                <a:stretch>
                  <a:fillRect l="-3902" t="-5405" b="-297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AD6FC57-73CD-7D4F-A3D6-07F93F527C48}"/>
                  </a:ext>
                </a:extLst>
              </p:cNvPr>
              <p:cNvSpPr/>
              <p:nvPr/>
            </p:nvSpPr>
            <p:spPr>
              <a:xfrm>
                <a:off x="2123484" y="5665203"/>
                <a:ext cx="31710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Force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endParaRPr lang="en-CN" dirty="0">
                  <a:latin typeface="+mj-lt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AD6FC57-73CD-7D4F-A3D6-07F93F527C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484" y="5665203"/>
                <a:ext cx="3171004" cy="461665"/>
              </a:xfrm>
              <a:prstGeom prst="rect">
                <a:avLst/>
              </a:prstGeom>
              <a:blipFill>
                <a:blip r:embed="rId11"/>
                <a:stretch>
                  <a:fillRect l="-3187" t="-5263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0AF1B8D-8D95-984A-A331-0B1C726B3035}"/>
                  </a:ext>
                </a:extLst>
              </p:cNvPr>
              <p:cNvSpPr/>
              <p:nvPr/>
            </p:nvSpPr>
            <p:spPr>
              <a:xfrm>
                <a:off x="7077183" y="5136158"/>
                <a:ext cx="11721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+mj-lt"/>
                    <a:ea typeface="Cambria Math" panose="02040503050406030204" pitchFamily="18" charset="0"/>
                  </a:rPr>
                  <a:t>Inertia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𝐈</m:t>
                    </m:r>
                  </m:oMath>
                </a14:m>
                <a:endParaRPr lang="en-CN" sz="2400" b="1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0AF1B8D-8D95-984A-A331-0B1C726B30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183" y="5136158"/>
                <a:ext cx="1172116" cy="461665"/>
              </a:xfrm>
              <a:prstGeom prst="rect">
                <a:avLst/>
              </a:prstGeom>
              <a:blipFill>
                <a:blip r:embed="rId12"/>
                <a:stretch>
                  <a:fillRect l="-8602" t="-8108" b="-297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C713D25-379A-8B4A-ACAF-AEE741B6BEB4}"/>
                  </a:ext>
                </a:extLst>
              </p:cNvPr>
              <p:cNvSpPr/>
              <p:nvPr/>
            </p:nvSpPr>
            <p:spPr>
              <a:xfrm>
                <a:off x="7070362" y="5652394"/>
                <a:ext cx="317100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Torque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𝛕</m:t>
                    </m:r>
                  </m:oMath>
                </a14:m>
                <a:r>
                  <a:rPr lang="en-CN" sz="2400" dirty="0"/>
                  <a:t> </a:t>
                </a:r>
                <a:endParaRPr lang="en-CN" dirty="0">
                  <a:latin typeface="+mj-lt"/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C713D25-379A-8B4A-ACAF-AEE741B6BE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362" y="5652394"/>
                <a:ext cx="3171003" cy="461665"/>
              </a:xfrm>
              <a:prstGeom prst="rect">
                <a:avLst/>
              </a:prstGeom>
              <a:blipFill>
                <a:blip r:embed="rId13"/>
                <a:stretch>
                  <a:fillRect l="-2789" t="-5263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990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5" grpId="0"/>
      <p:bldP spid="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7FA5A-4350-5843-97F8-51487A3D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Rigid Bodies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A4222A-46DB-6D44-BC20-9862E8346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3</a:t>
            </a:fld>
            <a:endParaRPr kumimoji="1"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69B467-F620-684D-A2F3-5B6501C80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9"/>
          <a:stretch/>
        </p:blipFill>
        <p:spPr>
          <a:xfrm>
            <a:off x="276831" y="2101718"/>
            <a:ext cx="3640169" cy="36195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65593B-01DD-4042-85C3-683B49328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35"/>
          <a:stretch/>
        </p:blipFill>
        <p:spPr>
          <a:xfrm>
            <a:off x="3984733" y="2101718"/>
            <a:ext cx="4171411" cy="36195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E15D18-BF5C-0346-A6C3-6349B9BA24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65" r="10529"/>
          <a:stretch/>
        </p:blipFill>
        <p:spPr>
          <a:xfrm>
            <a:off x="8223877" y="2101718"/>
            <a:ext cx="3634362" cy="3619584"/>
          </a:xfrm>
          <a:prstGeom prst="rect">
            <a:avLst/>
          </a:prstGeom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id="{4189FCA7-B53D-1249-A2AA-6D59A3A80E00}"/>
              </a:ext>
            </a:extLst>
          </p:cNvPr>
          <p:cNvSpPr txBox="1">
            <a:spLocks/>
          </p:cNvSpPr>
          <p:nvPr/>
        </p:nvSpPr>
        <p:spPr>
          <a:xfrm>
            <a:off x="811658" y="1066698"/>
            <a:ext cx="10839785" cy="940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Our living environment is stuffed with rigid objects.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3621487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0A88EC82-DC86-5142-ACDE-796B5D6A8482}"/>
              </a:ext>
            </a:extLst>
          </p:cNvPr>
          <p:cNvSpPr/>
          <p:nvPr/>
        </p:nvSpPr>
        <p:spPr>
          <a:xfrm>
            <a:off x="11040065" y="4619511"/>
            <a:ext cx="717051" cy="13255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 dirty="0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4A5F20A-749D-EE4C-8E74-AB8C851D8835}"/>
              </a:ext>
            </a:extLst>
          </p:cNvPr>
          <p:cNvSpPr/>
          <p:nvPr/>
        </p:nvSpPr>
        <p:spPr>
          <a:xfrm>
            <a:off x="4776774" y="4623616"/>
            <a:ext cx="717051" cy="13255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 dirty="0"/>
          </a:p>
        </p:txBody>
      </p:sp>
      <p:sp>
        <p:nvSpPr>
          <p:cNvPr id="98" name="Title 1">
            <a:extLst>
              <a:ext uri="{FF2B5EF4-FFF2-40B4-BE49-F238E27FC236}">
                <a16:creationId xmlns:a16="http://schemas.microsoft.com/office/drawing/2014/main" id="{79558A77-12A7-7046-B4DC-211BDA3A20B4}"/>
              </a:ext>
            </a:extLst>
          </p:cNvPr>
          <p:cNvSpPr txBox="1">
            <a:spLocks/>
          </p:cNvSpPr>
          <p:nvPr/>
        </p:nvSpPr>
        <p:spPr>
          <a:xfrm>
            <a:off x="6453308" y="2311820"/>
            <a:ext cx="4503642" cy="3637360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30</a:t>
            </a:fld>
            <a:endParaRPr kumimoji="1"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Rigid Body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B5265C7-022B-EB49-BD66-B8E0F7693602}"/>
                  </a:ext>
                </a:extLst>
              </p:cNvPr>
              <p:cNvSpPr txBox="1"/>
              <p:nvPr/>
            </p:nvSpPr>
            <p:spPr>
              <a:xfrm>
                <a:off x="5758154" y="4792756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𝛚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B5265C7-022B-EB49-BD66-B8E0F7693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154" y="4792756"/>
                <a:ext cx="486013" cy="385105"/>
              </a:xfrm>
              <a:prstGeom prst="rect">
                <a:avLst/>
              </a:prstGeom>
              <a:blipFill>
                <a:blip r:embed="rId2"/>
                <a:stretch>
                  <a:fillRect l="-15385" t="-9677" r="-3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E795485-C2B4-FD43-B073-0EED9DD92123}"/>
                  </a:ext>
                </a:extLst>
              </p:cNvPr>
              <p:cNvSpPr txBox="1"/>
              <p:nvPr/>
            </p:nvSpPr>
            <p:spPr>
              <a:xfrm>
                <a:off x="5758154" y="5403442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E795485-C2B4-FD43-B073-0EED9DD92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154" y="5403442"/>
                <a:ext cx="486013" cy="385105"/>
              </a:xfrm>
              <a:prstGeom prst="rect">
                <a:avLst/>
              </a:prstGeom>
              <a:blipFill>
                <a:blip r:embed="rId3"/>
                <a:stretch>
                  <a:fillRect l="-23077" t="-6250" r="-20513" b="-2187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E431E59E-F387-C049-836C-4A524933BBA7}"/>
              </a:ext>
            </a:extLst>
          </p:cNvPr>
          <p:cNvSpPr/>
          <p:nvPr/>
        </p:nvSpPr>
        <p:spPr>
          <a:xfrm>
            <a:off x="5630666" y="4619511"/>
            <a:ext cx="717051" cy="1325563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C48261B-EF51-8B43-89B1-C6C1B260B9FF}"/>
                  </a:ext>
                </a:extLst>
              </p:cNvPr>
              <p:cNvSpPr txBox="1"/>
              <p:nvPr/>
            </p:nvSpPr>
            <p:spPr>
              <a:xfrm>
                <a:off x="11167553" y="4792756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𝛚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C48261B-EF51-8B43-89B1-C6C1B260B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7553" y="4792756"/>
                <a:ext cx="486013" cy="385105"/>
              </a:xfrm>
              <a:prstGeom prst="rect">
                <a:avLst/>
              </a:prstGeom>
              <a:blipFill>
                <a:blip r:embed="rId4"/>
                <a:stretch>
                  <a:fillRect l="-15385" t="-9677" r="-3076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D7227B7-D16F-B94F-9E8A-9ACD04D614C7}"/>
                  </a:ext>
                </a:extLst>
              </p:cNvPr>
              <p:cNvSpPr txBox="1"/>
              <p:nvPr/>
            </p:nvSpPr>
            <p:spPr>
              <a:xfrm>
                <a:off x="11167553" y="5403442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D7227B7-D16F-B94F-9E8A-9ACD04D61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7553" y="5403442"/>
                <a:ext cx="486013" cy="385105"/>
              </a:xfrm>
              <a:prstGeom prst="rect">
                <a:avLst/>
              </a:prstGeom>
              <a:blipFill>
                <a:blip r:embed="rId5"/>
                <a:stretch>
                  <a:fillRect l="-23077" t="-6250" r="-17949" b="-2187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804675-CB0A-2D4F-A47F-A2EDF9D6DAE0}"/>
                  </a:ext>
                </a:extLst>
              </p:cNvPr>
              <p:cNvSpPr txBox="1"/>
              <p:nvPr/>
            </p:nvSpPr>
            <p:spPr>
              <a:xfrm>
                <a:off x="6606475" y="2460224"/>
                <a:ext cx="3925428" cy="3291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𝐑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Matrix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Rotate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𝐪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804675-CB0A-2D4F-A47F-A2EDF9D6D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475" y="2460224"/>
                <a:ext cx="3925428" cy="329129"/>
              </a:xfrm>
              <a:prstGeom prst="rect">
                <a:avLst/>
              </a:prstGeom>
              <a:blipFill>
                <a:blip r:embed="rId6"/>
                <a:stretch>
                  <a:fillRect l="-2258" b="-3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6AF12A1-0003-8046-AAB1-90BADF4DAA1B}"/>
                  </a:ext>
                </a:extLst>
              </p:cNvPr>
              <p:cNvSpPr txBox="1"/>
              <p:nvPr/>
            </p:nvSpPr>
            <p:spPr>
              <a:xfrm>
                <a:off x="6614455" y="2940906"/>
                <a:ext cx="3925428" cy="3929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𝛕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𝐑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[0]</m:t>
                          </m:r>
                        </m:sup>
                      </m:sSubSup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6AF12A1-0003-8046-AAB1-90BADF4DA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455" y="2940906"/>
                <a:ext cx="3925428" cy="392928"/>
              </a:xfrm>
              <a:prstGeom prst="rect">
                <a:avLst/>
              </a:prstGeom>
              <a:blipFill>
                <a:blip r:embed="rId7"/>
                <a:stretch>
                  <a:fillRect l="-1613" t="-6250" b="-187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6960CD-567D-DA47-A52F-B68905FEAA86}"/>
                  </a:ext>
                </a:extLst>
              </p:cNvPr>
              <p:cNvSpPr txBox="1"/>
              <p:nvPr/>
            </p:nvSpPr>
            <p:spPr>
              <a:xfrm>
                <a:off x="6614455" y="3443644"/>
                <a:ext cx="3925428" cy="7452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𝛕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𝛕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[0]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6960CD-567D-DA47-A52F-B68905FEA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455" y="3443644"/>
                <a:ext cx="3925428" cy="745269"/>
              </a:xfrm>
              <a:prstGeom prst="rect">
                <a:avLst/>
              </a:prstGeom>
              <a:blipFill>
                <a:blip r:embed="rId8"/>
                <a:stretch>
                  <a:fillRect l="-3871" t="-149153" b="-2050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57DF25F-DE39-5C42-92FF-FB0B817825FF}"/>
                  </a:ext>
                </a:extLst>
              </p:cNvPr>
              <p:cNvSpPr txBox="1"/>
              <p:nvPr/>
            </p:nvSpPr>
            <p:spPr>
              <a:xfrm>
                <a:off x="6625744" y="4289245"/>
                <a:ext cx="3925428" cy="3291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𝐈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⟵</m:t>
                    </m:r>
                    <m:sSup>
                      <m:sSupPr>
                        <m:ctrlP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𝐑</m:t>
                        </m:r>
                      </m:e>
                      <m:sup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𝐫𝐞𝐟</m:t>
                        </m:r>
                      </m:sub>
                    </m:sSub>
                    <m:sSup>
                      <m:sSup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𝐑</m:t>
                            </m:r>
                          </m:e>
                          <m:sup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CN" sz="2000" dirty="0"/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57DF25F-DE39-5C42-92FF-FB0B81782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744" y="4289245"/>
                <a:ext cx="3925428" cy="329129"/>
              </a:xfrm>
              <a:prstGeom prst="rect">
                <a:avLst/>
              </a:prstGeom>
              <a:blipFill>
                <a:blip r:embed="rId9"/>
                <a:stretch>
                  <a:fillRect l="-1935" b="-296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EB82BEC-C4DD-F440-AC83-4E3FB00E3576}"/>
                  </a:ext>
                </a:extLst>
              </p:cNvPr>
              <p:cNvSpPr txBox="1"/>
              <p:nvPr/>
            </p:nvSpPr>
            <p:spPr>
              <a:xfrm>
                <a:off x="6606475" y="5374660"/>
                <a:ext cx="5150641" cy="4583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⟵</m:t>
                    </m:r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[0]</m:t>
                        </m:r>
                      </m:sup>
                    </m:sSup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box>
                                    <m:boxPr>
                                      <m:ctrlPr>
                                        <a:rPr lang="en-US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boxPr>
                                    <m:e>
                                      <m:box>
                                        <m:boxPr>
                                          <m:ctrlPr>
                                            <a:rPr lang="en-US" sz="20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boxPr>
                                        <m:e>
                                          <m:f>
                                            <m:f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box>
                                                <m:box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box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∆</m:t>
                                                  </m:r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box>
                                            </m:num>
                                            <m:den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box>
                                    </m:e>
                                  </m:box>
                                  <m:r>
                                    <a:rPr lang="en-US" sz="2000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𝛚</m:t>
                                  </m:r>
                                </m:e>
                                <m:sup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[0]</m:t>
                        </m:r>
                      </m:sup>
                    </m:sSup>
                  </m:oMath>
                </a14:m>
                <a:r>
                  <a:rPr lang="en-CN" sz="2000" dirty="0"/>
                  <a:t>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EB82BEC-C4DD-F440-AC83-4E3FB00E3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475" y="5374660"/>
                <a:ext cx="5150641" cy="458395"/>
              </a:xfrm>
              <a:prstGeom prst="rect">
                <a:avLst/>
              </a:prstGeom>
              <a:blipFill>
                <a:blip r:embed="rId10"/>
                <a:stretch>
                  <a:fillRect l="-1724" b="-108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502118-E0AF-674F-8E75-4491BFCACB21}"/>
                  </a:ext>
                </a:extLst>
              </p:cNvPr>
              <p:cNvSpPr txBox="1"/>
              <p:nvPr/>
            </p:nvSpPr>
            <p:spPr>
              <a:xfrm>
                <a:off x="6626455" y="4875723"/>
                <a:ext cx="3947295" cy="3209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𝛚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⟵</m:t>
                    </m:r>
                    <m:sSup>
                      <m:sSup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𝛚</m:t>
                        </m:r>
                      </m:e>
                      <m:sup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box>
                          <m:box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box>
                        <m:sSup>
                          <m:sSup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𝐈</m:t>
                                </m:r>
                              </m:e>
                              <m:sup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sup>
                            </m:sSup>
                            <m:r>
                              <a:rPr lang="en-US" sz="2000" b="1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000" b="1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𝛕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CN" sz="2000" dirty="0"/>
                  <a:t>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502118-E0AF-674F-8E75-4491BFCAC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455" y="4875723"/>
                <a:ext cx="3947295" cy="320985"/>
              </a:xfrm>
              <a:prstGeom prst="rect">
                <a:avLst/>
              </a:prstGeom>
              <a:blipFill>
                <a:blip r:embed="rId11"/>
                <a:stretch>
                  <a:fillRect l="-1603" t="-4000" b="-36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>
            <a:extLst>
              <a:ext uri="{FF2B5EF4-FFF2-40B4-BE49-F238E27FC236}">
                <a16:creationId xmlns:a16="http://schemas.microsoft.com/office/drawing/2014/main" id="{51FBF19B-8A6A-4647-97B0-C8AC31465E56}"/>
              </a:ext>
            </a:extLst>
          </p:cNvPr>
          <p:cNvSpPr txBox="1">
            <a:spLocks/>
          </p:cNvSpPr>
          <p:nvPr/>
        </p:nvSpPr>
        <p:spPr>
          <a:xfrm>
            <a:off x="1108759" y="3558370"/>
            <a:ext cx="3578578" cy="2385363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65450B3-8142-3F47-95CA-EBBA7F60F162}"/>
                  </a:ext>
                </a:extLst>
              </p:cNvPr>
              <p:cNvSpPr txBox="1"/>
              <p:nvPr/>
            </p:nvSpPr>
            <p:spPr>
              <a:xfrm>
                <a:off x="423595" y="4792756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65450B3-8142-3F47-95CA-EBBA7F60F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95" y="4792756"/>
                <a:ext cx="486013" cy="385105"/>
              </a:xfrm>
              <a:prstGeom prst="rect">
                <a:avLst/>
              </a:prstGeom>
              <a:blipFill>
                <a:blip r:embed="rId14"/>
                <a:stretch>
                  <a:fillRect l="-15385" t="-9677" r="-1794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47B57B5-5EC9-E846-825A-E632E32487B6}"/>
                  </a:ext>
                </a:extLst>
              </p:cNvPr>
              <p:cNvSpPr txBox="1"/>
              <p:nvPr/>
            </p:nvSpPr>
            <p:spPr>
              <a:xfrm>
                <a:off x="423595" y="5403442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47B57B5-5EC9-E846-825A-E632E3248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95" y="5403442"/>
                <a:ext cx="486013" cy="385105"/>
              </a:xfrm>
              <a:prstGeom prst="rect">
                <a:avLst/>
              </a:prstGeom>
              <a:blipFill>
                <a:blip r:embed="rId15"/>
                <a:stretch>
                  <a:fillRect l="-15385" t="-6250" r="-1794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C63F8AE-E9D7-F045-A50F-5B25E63E99D9}"/>
              </a:ext>
            </a:extLst>
          </p:cNvPr>
          <p:cNvSpPr/>
          <p:nvPr/>
        </p:nvSpPr>
        <p:spPr>
          <a:xfrm>
            <a:off x="296107" y="4619511"/>
            <a:ext cx="717051" cy="1325563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62B8EE1-C6F7-F944-AA52-11391B9786D5}"/>
                  </a:ext>
                </a:extLst>
              </p:cNvPr>
              <p:cNvSpPr txBox="1"/>
              <p:nvPr/>
            </p:nvSpPr>
            <p:spPr>
              <a:xfrm>
                <a:off x="1324361" y="3709658"/>
                <a:ext cx="3432030" cy="4606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bSup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Force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62B8EE1-C6F7-F944-AA52-11391B978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361" y="3709658"/>
                <a:ext cx="3432030" cy="460639"/>
              </a:xfrm>
              <a:prstGeom prst="rect">
                <a:avLst/>
              </a:prstGeom>
              <a:blipFill>
                <a:blip r:embed="rId16"/>
                <a:stretch>
                  <a:fillRect l="-2952" t="-2703" b="-54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EEB3018-5944-E640-96B6-FC7DE139D9EE}"/>
                  </a:ext>
                </a:extLst>
              </p:cNvPr>
              <p:cNvSpPr txBox="1"/>
              <p:nvPr/>
            </p:nvSpPr>
            <p:spPr>
              <a:xfrm>
                <a:off x="1307082" y="4906323"/>
                <a:ext cx="3432030" cy="3291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sSup>
                        <m:sSup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box>
                        <m:box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[0]</m:t>
                              </m:r>
                            </m:sup>
                          </m:sSup>
                        </m:e>
                      </m:box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EEB3018-5944-E640-96B6-FC7DE139D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082" y="4906323"/>
                <a:ext cx="3432030" cy="329129"/>
              </a:xfrm>
              <a:prstGeom prst="rect">
                <a:avLst/>
              </a:prstGeom>
              <a:blipFill>
                <a:blip r:embed="rId14"/>
                <a:stretch>
                  <a:fillRect l="-1845" b="-111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7737F3C-31BF-EC4F-8371-71158020CF02}"/>
                  </a:ext>
                </a:extLst>
              </p:cNvPr>
              <p:cNvSpPr txBox="1"/>
              <p:nvPr/>
            </p:nvSpPr>
            <p:spPr>
              <a:xfrm>
                <a:off x="1328033" y="5438043"/>
                <a:ext cx="3432030" cy="3291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sSup>
                        <m:sSup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box>
                        <m:box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sSup>
                            <m:sSup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</m:e>
                      </m:box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7737F3C-31BF-EC4F-8371-71158020C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033" y="5438043"/>
                <a:ext cx="3432030" cy="329129"/>
              </a:xfrm>
              <a:prstGeom prst="rect">
                <a:avLst/>
              </a:prstGeom>
              <a:blipFill>
                <a:blip r:embed="rId15"/>
                <a:stretch>
                  <a:fillRect l="-1845" b="-740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9E777E9-A8C5-6041-A169-22663E255181}"/>
                  </a:ext>
                </a:extLst>
              </p:cNvPr>
              <p:cNvSpPr txBox="1"/>
              <p:nvPr/>
            </p:nvSpPr>
            <p:spPr>
              <a:xfrm>
                <a:off x="4904262" y="4796861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9E777E9-A8C5-6041-A169-22663E255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262" y="4796861"/>
                <a:ext cx="486013" cy="385105"/>
              </a:xfrm>
              <a:prstGeom prst="rect">
                <a:avLst/>
              </a:prstGeom>
              <a:blipFill>
                <a:blip r:embed="rId17"/>
                <a:stretch>
                  <a:fillRect l="-15385" t="-6250" r="-1794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A36F90D-6C0F-5644-9EBF-7A09D968DE59}"/>
                  </a:ext>
                </a:extLst>
              </p:cNvPr>
              <p:cNvSpPr txBox="1"/>
              <p:nvPr/>
            </p:nvSpPr>
            <p:spPr>
              <a:xfrm>
                <a:off x="4904262" y="5407547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A36F90D-6C0F-5644-9EBF-7A09D968D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262" y="5407547"/>
                <a:ext cx="486013" cy="385105"/>
              </a:xfrm>
              <a:prstGeom prst="rect">
                <a:avLst/>
              </a:prstGeom>
              <a:blipFill>
                <a:blip r:embed="rId18"/>
                <a:stretch>
                  <a:fillRect l="-15385" t="-6250" r="-1794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0B23175-B204-7C44-AE91-F3A8D1B65464}"/>
                  </a:ext>
                </a:extLst>
              </p:cNvPr>
              <p:cNvSpPr txBox="1"/>
              <p:nvPr/>
            </p:nvSpPr>
            <p:spPr>
              <a:xfrm>
                <a:off x="1322038" y="4219875"/>
                <a:ext cx="3925428" cy="7452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𝐟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[0]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0B23175-B204-7C44-AE91-F3A8D1B65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038" y="4219875"/>
                <a:ext cx="3925428" cy="745269"/>
              </a:xfrm>
              <a:prstGeom prst="rect">
                <a:avLst/>
              </a:prstGeom>
              <a:blipFill>
                <a:blip r:embed="rId21"/>
                <a:stretch>
                  <a:fillRect l="-4194" t="-149153" b="-2050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296BE354-7FBC-8743-B84E-9CD36A061A5B}"/>
              </a:ext>
            </a:extLst>
          </p:cNvPr>
          <p:cNvSpPr/>
          <p:nvPr/>
        </p:nvSpPr>
        <p:spPr>
          <a:xfrm>
            <a:off x="10968732" y="1304411"/>
            <a:ext cx="717051" cy="5626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8A99CD2-1160-9A4C-8007-D3D2E4F8665B}"/>
                  </a:ext>
                </a:extLst>
              </p:cNvPr>
              <p:cNvSpPr txBox="1"/>
              <p:nvPr/>
            </p:nvSpPr>
            <p:spPr>
              <a:xfrm>
                <a:off x="423595" y="1424869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𝐬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8A99CD2-1160-9A4C-8007-D3D2E4F86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95" y="1424869"/>
                <a:ext cx="486013" cy="385105"/>
              </a:xfrm>
              <a:prstGeom prst="rect">
                <a:avLst/>
              </a:prstGeom>
              <a:blipFill>
                <a:blip r:embed="rId22"/>
                <a:stretch>
                  <a:fillRect l="-12821" t="-9677" r="-153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FC59F39-DC3F-304F-96EF-F9043635D038}"/>
                  </a:ext>
                </a:extLst>
              </p:cNvPr>
              <p:cNvSpPr txBox="1"/>
              <p:nvPr/>
            </p:nvSpPr>
            <p:spPr>
              <a:xfrm>
                <a:off x="11110793" y="1419423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𝐬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FC59F39-DC3F-304F-96EF-F9043635D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0793" y="1419423"/>
                <a:ext cx="486013" cy="385105"/>
              </a:xfrm>
              <a:prstGeom prst="rect">
                <a:avLst/>
              </a:prstGeom>
              <a:blipFill>
                <a:blip r:embed="rId23"/>
                <a:stretch>
                  <a:fillRect l="-15789" t="-6250" r="-1842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E93034A-12CB-4444-A840-BFD1D41C2D06}"/>
              </a:ext>
            </a:extLst>
          </p:cNvPr>
          <p:cNvCxnSpPr>
            <a:cxnSpLocks/>
            <a:stCxn id="50" idx="3"/>
            <a:endCxn id="42" idx="1"/>
          </p:cNvCxnSpPr>
          <p:nvPr/>
        </p:nvCxnSpPr>
        <p:spPr>
          <a:xfrm flipV="1">
            <a:off x="1025127" y="1585726"/>
            <a:ext cx="9943605" cy="81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F68AB09-2609-6D4E-84D6-C09F5588A2FA}"/>
              </a:ext>
            </a:extLst>
          </p:cNvPr>
          <p:cNvSpPr/>
          <p:nvPr/>
        </p:nvSpPr>
        <p:spPr>
          <a:xfrm>
            <a:off x="2704468" y="1312598"/>
            <a:ext cx="6360510" cy="5879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400" dirty="0">
                <a:solidFill>
                  <a:schemeClr val="tx1"/>
                </a:solidFill>
              </a:rPr>
              <a:t>Simulator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97818FC6-3C7E-0D49-9ECE-334FF288B7B8}"/>
              </a:ext>
            </a:extLst>
          </p:cNvPr>
          <p:cNvSpPr/>
          <p:nvPr/>
        </p:nvSpPr>
        <p:spPr>
          <a:xfrm>
            <a:off x="308076" y="1312598"/>
            <a:ext cx="717051" cy="562630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3041985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0A88EC82-DC86-5142-ACDE-796B5D6A8482}"/>
              </a:ext>
            </a:extLst>
          </p:cNvPr>
          <p:cNvSpPr/>
          <p:nvPr/>
        </p:nvSpPr>
        <p:spPr>
          <a:xfrm>
            <a:off x="11040065" y="4619511"/>
            <a:ext cx="717051" cy="13255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 dirty="0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4A5F20A-749D-EE4C-8E74-AB8C851D8835}"/>
              </a:ext>
            </a:extLst>
          </p:cNvPr>
          <p:cNvSpPr/>
          <p:nvPr/>
        </p:nvSpPr>
        <p:spPr>
          <a:xfrm>
            <a:off x="4776774" y="4623616"/>
            <a:ext cx="717051" cy="13255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 dirty="0"/>
          </a:p>
        </p:txBody>
      </p:sp>
      <p:sp>
        <p:nvSpPr>
          <p:cNvPr id="98" name="Title 1">
            <a:extLst>
              <a:ext uri="{FF2B5EF4-FFF2-40B4-BE49-F238E27FC236}">
                <a16:creationId xmlns:a16="http://schemas.microsoft.com/office/drawing/2014/main" id="{79558A77-12A7-7046-B4DC-211BDA3A20B4}"/>
              </a:ext>
            </a:extLst>
          </p:cNvPr>
          <p:cNvSpPr txBox="1">
            <a:spLocks/>
          </p:cNvSpPr>
          <p:nvPr/>
        </p:nvSpPr>
        <p:spPr>
          <a:xfrm>
            <a:off x="6453308" y="2311820"/>
            <a:ext cx="4503642" cy="3637360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31</a:t>
            </a:fld>
            <a:endParaRPr kumimoji="1"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B5265C7-022B-EB49-BD66-B8E0F7693602}"/>
                  </a:ext>
                </a:extLst>
              </p:cNvPr>
              <p:cNvSpPr txBox="1"/>
              <p:nvPr/>
            </p:nvSpPr>
            <p:spPr>
              <a:xfrm>
                <a:off x="5758154" y="4792756"/>
                <a:ext cx="48601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𝛚</m:t>
                      </m:r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B5265C7-022B-EB49-BD66-B8E0F7693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154" y="4792756"/>
                <a:ext cx="486013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E795485-C2B4-FD43-B073-0EED9DD92123}"/>
                  </a:ext>
                </a:extLst>
              </p:cNvPr>
              <p:cNvSpPr txBox="1"/>
              <p:nvPr/>
            </p:nvSpPr>
            <p:spPr>
              <a:xfrm>
                <a:off x="5758154" y="5403442"/>
                <a:ext cx="48601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</a:rPr>
                        <m:t>𝐪</m:t>
                      </m:r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E795485-C2B4-FD43-B073-0EED9DD92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154" y="5403442"/>
                <a:ext cx="486013" cy="369332"/>
              </a:xfrm>
              <a:prstGeom prst="rect">
                <a:avLst/>
              </a:prstGeom>
              <a:blipFill>
                <a:blip r:embed="rId3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E431E59E-F387-C049-836C-4A524933BBA7}"/>
              </a:ext>
            </a:extLst>
          </p:cNvPr>
          <p:cNvSpPr/>
          <p:nvPr/>
        </p:nvSpPr>
        <p:spPr>
          <a:xfrm>
            <a:off x="5630666" y="4619511"/>
            <a:ext cx="717051" cy="1325563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C48261B-EF51-8B43-89B1-C6C1B260B9FF}"/>
                  </a:ext>
                </a:extLst>
              </p:cNvPr>
              <p:cNvSpPr txBox="1"/>
              <p:nvPr/>
            </p:nvSpPr>
            <p:spPr>
              <a:xfrm>
                <a:off x="11167553" y="4792756"/>
                <a:ext cx="48601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𝛚</m:t>
                      </m:r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C48261B-EF51-8B43-89B1-C6C1B260B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7553" y="4792756"/>
                <a:ext cx="486013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D7227B7-D16F-B94F-9E8A-9ACD04D614C7}"/>
                  </a:ext>
                </a:extLst>
              </p:cNvPr>
              <p:cNvSpPr txBox="1"/>
              <p:nvPr/>
            </p:nvSpPr>
            <p:spPr>
              <a:xfrm>
                <a:off x="11167553" y="5403442"/>
                <a:ext cx="48601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</a:rPr>
                        <m:t>𝐪</m:t>
                      </m:r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D7227B7-D16F-B94F-9E8A-9ACD04D61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7553" y="5403442"/>
                <a:ext cx="486013" cy="369332"/>
              </a:xfrm>
              <a:prstGeom prst="rect">
                <a:avLst/>
              </a:prstGeom>
              <a:blipFill>
                <a:blip r:embed="rId3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804675-CB0A-2D4F-A47F-A2EDF9D6DAE0}"/>
                  </a:ext>
                </a:extLst>
              </p:cNvPr>
              <p:cNvSpPr txBox="1"/>
              <p:nvPr/>
            </p:nvSpPr>
            <p:spPr>
              <a:xfrm>
                <a:off x="6606475" y="2460224"/>
                <a:ext cx="392542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𝐑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Matrix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Rotate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𝐪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804675-CB0A-2D4F-A47F-A2EDF9D6D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475" y="2460224"/>
                <a:ext cx="3925428" cy="307777"/>
              </a:xfrm>
              <a:prstGeom prst="rect">
                <a:avLst/>
              </a:prstGeom>
              <a:blipFill>
                <a:blip r:embed="rId4"/>
                <a:stretch>
                  <a:fillRect l="-2258" b="-36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6AF12A1-0003-8046-AAB1-90BADF4DAA1B}"/>
                  </a:ext>
                </a:extLst>
              </p:cNvPr>
              <p:cNvSpPr txBox="1"/>
              <p:nvPr/>
            </p:nvSpPr>
            <p:spPr>
              <a:xfrm>
                <a:off x="6614455" y="2940906"/>
                <a:ext cx="392542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𝛕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𝐑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6AF12A1-0003-8046-AAB1-90BADF4DA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455" y="2940906"/>
                <a:ext cx="3925428" cy="307777"/>
              </a:xfrm>
              <a:prstGeom prst="rect">
                <a:avLst/>
              </a:prstGeom>
              <a:blipFill>
                <a:blip r:embed="rId5"/>
                <a:stretch>
                  <a:fillRect l="-1613" b="-32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6960CD-567D-DA47-A52F-B68905FEAA86}"/>
                  </a:ext>
                </a:extLst>
              </p:cNvPr>
              <p:cNvSpPr txBox="1"/>
              <p:nvPr/>
            </p:nvSpPr>
            <p:spPr>
              <a:xfrm>
                <a:off x="6614455" y="3443644"/>
                <a:ext cx="3925428" cy="7452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𝛕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𝛕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6960CD-567D-DA47-A52F-B68905FEA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455" y="3443644"/>
                <a:ext cx="3925428" cy="745269"/>
              </a:xfrm>
              <a:prstGeom prst="rect">
                <a:avLst/>
              </a:prstGeom>
              <a:blipFill>
                <a:blip r:embed="rId6"/>
                <a:stretch>
                  <a:fillRect l="-10000" t="-149153" b="-2050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57DF25F-DE39-5C42-92FF-FB0B817825FF}"/>
                  </a:ext>
                </a:extLst>
              </p:cNvPr>
              <p:cNvSpPr txBox="1"/>
              <p:nvPr/>
            </p:nvSpPr>
            <p:spPr>
              <a:xfrm>
                <a:off x="6625744" y="4289245"/>
                <a:ext cx="3925428" cy="3132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𝐈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⟵</m:t>
                    </m:r>
                    <m:r>
                      <a:rPr lang="en-US" sz="20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𝐑</m:t>
                    </m:r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𝐫𝐞𝐟</m:t>
                        </m:r>
                      </m:sub>
                    </m:sSub>
                    <m:sSup>
                      <m:sSup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𝐑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CN" sz="2000" dirty="0"/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57DF25F-DE39-5C42-92FF-FB0B81782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744" y="4289245"/>
                <a:ext cx="3925428" cy="313291"/>
              </a:xfrm>
              <a:prstGeom prst="rect">
                <a:avLst/>
              </a:prstGeom>
              <a:blipFill>
                <a:blip r:embed="rId7"/>
                <a:stretch>
                  <a:fillRect l="-1935" b="-153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EB82BEC-C4DD-F440-AC83-4E3FB00E3576}"/>
                  </a:ext>
                </a:extLst>
              </p:cNvPr>
              <p:cNvSpPr txBox="1"/>
              <p:nvPr/>
            </p:nvSpPr>
            <p:spPr>
              <a:xfrm>
                <a:off x="6606476" y="5305087"/>
                <a:ext cx="3925428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>
                          <a:latin typeface="Cambria Math" panose="02040503050406030204" pitchFamily="18" charset="0"/>
                        </a:rPr>
                        <m:t>𝐪</m:t>
                      </m:r>
                      <m:r>
                        <a:rPr lang="en-US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r>
                        <a:rPr lang="en-US" sz="2000" b="1">
                          <a:latin typeface="Cambria Math" panose="02040503050406030204" pitchFamily="18" charset="0"/>
                        </a:rPr>
                        <m:t>𝐪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box>
                                  <m:boxPr>
                                    <m:ctrlP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box>
                                      <m:boxPr>
                                        <m:ctrlPr>
                                          <a:rPr lang="en-US" sz="20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f>
                                          <m:f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box>
                                              <m:boxPr>
                                                <m:ctrl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box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∆</m:t>
                                                </m:r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e>
                                            </m:box>
                                          </m:num>
                                          <m:den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</m:box>
                                <m:r>
                                  <a:rPr lang="en-US" sz="2000" b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𝛚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1">
                          <a:latin typeface="Cambria Math" panose="02040503050406030204" pitchFamily="18" charset="0"/>
                        </a:rPr>
                        <m:t>𝐪</m:t>
                      </m:r>
                    </m:oMath>
                  </m:oMathPara>
                </a14:m>
                <a:endParaRPr lang="en-CN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EB82BEC-C4DD-F440-AC83-4E3FB00E3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476" y="5305087"/>
                <a:ext cx="3925428" cy="576183"/>
              </a:xfrm>
              <a:prstGeom prst="rect">
                <a:avLst/>
              </a:prstGeom>
              <a:blipFill>
                <a:blip r:embed="rId8"/>
                <a:stretch>
                  <a:fillRect l="-2258" b="-1489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502118-E0AF-674F-8E75-4491BFCACB21}"/>
                  </a:ext>
                </a:extLst>
              </p:cNvPr>
              <p:cNvSpPr txBox="1"/>
              <p:nvPr/>
            </p:nvSpPr>
            <p:spPr>
              <a:xfrm>
                <a:off x="6626455" y="4875723"/>
                <a:ext cx="394729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𝛚</m:t>
                      </m:r>
                      <m:r>
                        <a:rPr lang="en-US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r>
                        <a:rPr lang="en-US" sz="2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𝛚</m:t>
                      </m:r>
                      <m:r>
                        <a:rPr lang="en-US" sz="2000" b="1">
                          <a:latin typeface="Cambria Math" panose="02040503050406030204" pitchFamily="18" charset="0"/>
                        </a:rPr>
                        <m:t>+</m:t>
                      </m:r>
                      <m:box>
                        <m:box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box>
                      <m:sSup>
                        <m:sSup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𝐈</m:t>
                          </m:r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𝛕</m:t>
                      </m:r>
                    </m:oMath>
                  </m:oMathPara>
                </a14:m>
                <a:endParaRPr lang="en-CN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502118-E0AF-674F-8E75-4491BFCAC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455" y="4875723"/>
                <a:ext cx="3947295" cy="307777"/>
              </a:xfrm>
              <a:prstGeom prst="rect">
                <a:avLst/>
              </a:prstGeom>
              <a:blipFill>
                <a:blip r:embed="rId9"/>
                <a:stretch>
                  <a:fillRect l="-1603" b="-32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>
            <a:extLst>
              <a:ext uri="{FF2B5EF4-FFF2-40B4-BE49-F238E27FC236}">
                <a16:creationId xmlns:a16="http://schemas.microsoft.com/office/drawing/2014/main" id="{51FBF19B-8A6A-4647-97B0-C8AC31465E56}"/>
              </a:ext>
            </a:extLst>
          </p:cNvPr>
          <p:cNvSpPr txBox="1">
            <a:spLocks/>
          </p:cNvSpPr>
          <p:nvPr/>
        </p:nvSpPr>
        <p:spPr>
          <a:xfrm>
            <a:off x="1108759" y="3558370"/>
            <a:ext cx="3578578" cy="2385363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65450B3-8142-3F47-95CA-EBBA7F60F162}"/>
                  </a:ext>
                </a:extLst>
              </p:cNvPr>
              <p:cNvSpPr txBox="1"/>
              <p:nvPr/>
            </p:nvSpPr>
            <p:spPr>
              <a:xfrm>
                <a:off x="423595" y="4792756"/>
                <a:ext cx="48601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</a:rPr>
                        <m:t>𝐯</m:t>
                      </m:r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65450B3-8142-3F47-95CA-EBBA7F60F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95" y="4792756"/>
                <a:ext cx="48601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47B57B5-5EC9-E846-825A-E632E32487B6}"/>
                  </a:ext>
                </a:extLst>
              </p:cNvPr>
              <p:cNvSpPr txBox="1"/>
              <p:nvPr/>
            </p:nvSpPr>
            <p:spPr>
              <a:xfrm>
                <a:off x="423595" y="5403442"/>
                <a:ext cx="48601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47B57B5-5EC9-E846-825A-E632E3248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95" y="5403442"/>
                <a:ext cx="48601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C63F8AE-E9D7-F045-A50F-5B25E63E99D9}"/>
              </a:ext>
            </a:extLst>
          </p:cNvPr>
          <p:cNvSpPr/>
          <p:nvPr/>
        </p:nvSpPr>
        <p:spPr>
          <a:xfrm>
            <a:off x="296107" y="4619511"/>
            <a:ext cx="717051" cy="1325563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62B8EE1-C6F7-F944-AA52-11391B9786D5}"/>
                  </a:ext>
                </a:extLst>
              </p:cNvPr>
              <p:cNvSpPr txBox="1"/>
              <p:nvPr/>
            </p:nvSpPr>
            <p:spPr>
              <a:xfrm>
                <a:off x="1324361" y="3709658"/>
                <a:ext cx="343203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Force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62B8EE1-C6F7-F944-AA52-11391B978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361" y="3709658"/>
                <a:ext cx="3432030" cy="307777"/>
              </a:xfrm>
              <a:prstGeom prst="rect">
                <a:avLst/>
              </a:prstGeom>
              <a:blipFill>
                <a:blip r:embed="rId12"/>
                <a:stretch>
                  <a:fillRect l="-2952" b="-16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EEB3018-5944-E640-96B6-FC7DE139D9EE}"/>
                  </a:ext>
                </a:extLst>
              </p:cNvPr>
              <p:cNvSpPr txBox="1"/>
              <p:nvPr/>
            </p:nvSpPr>
            <p:spPr>
              <a:xfrm>
                <a:off x="1307082" y="4906323"/>
                <a:ext cx="343203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r>
                        <a:rPr lang="en-US" sz="2000" b="1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box>
                        <m:box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2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𝐟</m:t>
                          </m:r>
                        </m:e>
                      </m:box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EEB3018-5944-E640-96B6-FC7DE139D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082" y="4906323"/>
                <a:ext cx="3432030" cy="307777"/>
              </a:xfrm>
              <a:prstGeom prst="rect">
                <a:avLst/>
              </a:prstGeom>
              <a:blipFill>
                <a:blip r:embed="rId13"/>
                <a:stretch>
                  <a:fillRect l="-1845" b="-12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7737F3C-31BF-EC4F-8371-71158020CF02}"/>
                  </a:ext>
                </a:extLst>
              </p:cNvPr>
              <p:cNvSpPr txBox="1"/>
              <p:nvPr/>
            </p:nvSpPr>
            <p:spPr>
              <a:xfrm>
                <a:off x="1328033" y="5438043"/>
                <a:ext cx="343203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𝐱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r>
                        <a:rPr lang="en-US" sz="2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𝐱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box>
                        <m:box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box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7737F3C-31BF-EC4F-8371-71158020C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033" y="5438043"/>
                <a:ext cx="3432030" cy="307777"/>
              </a:xfrm>
              <a:prstGeom prst="rect">
                <a:avLst/>
              </a:prstGeom>
              <a:blipFill>
                <a:blip r:embed="rId14"/>
                <a:stretch>
                  <a:fillRect l="-1845" b="-12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9E777E9-A8C5-6041-A169-22663E255181}"/>
                  </a:ext>
                </a:extLst>
              </p:cNvPr>
              <p:cNvSpPr txBox="1"/>
              <p:nvPr/>
            </p:nvSpPr>
            <p:spPr>
              <a:xfrm>
                <a:off x="4904262" y="4796861"/>
                <a:ext cx="48601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</a:rPr>
                        <m:t>𝐯</m:t>
                      </m:r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9E777E9-A8C5-6041-A169-22663E255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262" y="4796861"/>
                <a:ext cx="486013" cy="369332"/>
              </a:xfrm>
              <a:prstGeom prst="rect">
                <a:avLst/>
              </a:prstGeom>
              <a:blipFill>
                <a:blip r:embed="rId1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A36F90D-6C0F-5644-9EBF-7A09D968DE59}"/>
                  </a:ext>
                </a:extLst>
              </p:cNvPr>
              <p:cNvSpPr txBox="1"/>
              <p:nvPr/>
            </p:nvSpPr>
            <p:spPr>
              <a:xfrm>
                <a:off x="4904262" y="5407547"/>
                <a:ext cx="48601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A36F90D-6C0F-5644-9EBF-7A09D968D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262" y="5407547"/>
                <a:ext cx="486013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0B23175-B204-7C44-AE91-F3A8D1B65464}"/>
                  </a:ext>
                </a:extLst>
              </p:cNvPr>
              <p:cNvSpPr txBox="1"/>
              <p:nvPr/>
            </p:nvSpPr>
            <p:spPr>
              <a:xfrm>
                <a:off x="1322038" y="4219875"/>
                <a:ext cx="3925428" cy="7452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𝐟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⟵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CN" sz="2000" i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0B23175-B204-7C44-AE91-F3A8D1B65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038" y="4219875"/>
                <a:ext cx="3925428" cy="745269"/>
              </a:xfrm>
              <a:prstGeom prst="rect">
                <a:avLst/>
              </a:prstGeom>
              <a:blipFill>
                <a:blip r:embed="rId17"/>
                <a:stretch>
                  <a:fillRect l="-10645" t="-149153" b="-2050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C89D149E-53A1-014C-9C89-9E63601947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7331" y="919825"/>
                <a:ext cx="10839785" cy="119519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/>
                  <a:t>In practice, we update the same state variable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𝐬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sz="2400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𝛚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400" b="1">
                        <a:latin typeface="Cambria Math" panose="02040503050406030204" pitchFamily="18" charset="0"/>
                      </a:rPr>
                      <m:t>𝐪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/>
                  <a:t>over time.  </a:t>
                </a:r>
                <a:endParaRPr lang="en-CN" sz="2400" dirty="0"/>
              </a:p>
            </p:txBody>
          </p:sp>
        </mc:Choice>
        <mc:Fallback xmlns=""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C89D149E-53A1-014C-9C89-9E6360194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331" y="919825"/>
                <a:ext cx="10839785" cy="1195196"/>
              </a:xfrm>
              <a:prstGeom prst="rect">
                <a:avLst/>
              </a:prstGeom>
              <a:blipFill>
                <a:blip r:embed="rId18"/>
                <a:stretch>
                  <a:fillRect l="-93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5489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32</a:t>
            </a:fld>
            <a:endParaRPr kumimoji="1" lang="zh-CN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Some More Implementation Issues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97F1DBD7-7E5A-D24F-971E-749CBB6053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3355" y="1363089"/>
                <a:ext cx="10515600" cy="4371667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latin typeface="+mj-lt"/>
                  </a:rPr>
                  <a:t>T</a:t>
                </a:r>
                <a:r>
                  <a:rPr lang="en-CN" sz="2400" dirty="0">
                    <a:latin typeface="+mj-lt"/>
                  </a:rPr>
                  <a:t>ranslational motion is much easier to implement than rotational motion.</a:t>
                </a:r>
              </a:p>
              <a:p>
                <a:endParaRPr lang="en-CN" sz="2400" dirty="0">
                  <a:latin typeface="+mj-lt"/>
                </a:endParaRPr>
              </a:p>
              <a:p>
                <a:r>
                  <a:rPr lang="en-CN" sz="2400" dirty="0">
                    <a:latin typeface="+mj-lt"/>
                  </a:rPr>
                  <a:t>You can implement the update of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</a:rPr>
                      <m:t>𝐪</m:t>
                    </m:r>
                  </m:oMath>
                </a14:m>
                <a:r>
                  <a:rPr lang="en-CN" sz="2400" dirty="0">
                    <a:latin typeface="+mj-lt"/>
                  </a:rPr>
                  <a:t> first using a constant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𝛚</m:t>
                    </m:r>
                  </m:oMath>
                </a14:m>
                <a:r>
                  <a:rPr lang="en-CN" sz="2400" dirty="0">
                    <a:latin typeface="+mj-lt"/>
                  </a:rPr>
                  <a:t>.  In that case, the object should spin constantly.</a:t>
                </a:r>
              </a:p>
              <a:p>
                <a:endParaRPr lang="en-CN" sz="2400" dirty="0">
                  <a:latin typeface="+mj-lt"/>
                </a:endParaRPr>
              </a:p>
              <a:p>
                <a:r>
                  <a:rPr lang="en-CN" sz="2400" dirty="0">
                    <a:latin typeface="+mj-lt"/>
                  </a:rPr>
                  <a:t>Gravity doesn’t cause any torque!  If your simulator does not contain any other force, there is no need to update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𝛚</m:t>
                    </m:r>
                  </m:oMath>
                </a14:m>
                <a:r>
                  <a:rPr lang="en-CN" sz="2400" dirty="0">
                    <a:latin typeface="+mj-lt"/>
                  </a:rPr>
                  <a:t>.</a:t>
                </a:r>
              </a:p>
              <a:p>
                <a:endParaRPr lang="en-CN" sz="2400" dirty="0">
                  <a:latin typeface="+mj-lt"/>
                </a:endParaRPr>
              </a:p>
              <a:p>
                <a:r>
                  <a:rPr lang="en-CN" sz="2400" dirty="0">
                    <a:latin typeface="+mj-lt"/>
                  </a:rPr>
                  <a:t>Do the lab assignment to learn more details.</a:t>
                </a:r>
              </a:p>
            </p:txBody>
          </p:sp>
        </mc:Choice>
        <mc:Fallback xmlns="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97F1DBD7-7E5A-D24F-971E-749CBB6053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3355" y="1363089"/>
                <a:ext cx="10515600" cy="4371667"/>
              </a:xfrm>
              <a:blipFill>
                <a:blip r:embed="rId2"/>
                <a:stretch>
                  <a:fillRect l="-844" t="-173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166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E9DDDD-6DCA-3148-9213-5701CDE46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0" t="9504" r="25235" b="33217"/>
          <a:stretch/>
        </p:blipFill>
        <p:spPr>
          <a:xfrm>
            <a:off x="4506319" y="962428"/>
            <a:ext cx="7685681" cy="58773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44B2B0-F661-9345-AD4D-A4C1EC2F269A}"/>
              </a:ext>
            </a:extLst>
          </p:cNvPr>
          <p:cNvSpPr/>
          <p:nvPr/>
        </p:nvSpPr>
        <p:spPr>
          <a:xfrm>
            <a:off x="679547" y="3487403"/>
            <a:ext cx="4691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N" sz="2400" dirty="0">
                <a:latin typeface="+mj-lt"/>
              </a:rPr>
              <a:t>https://graphics.pixar.com/pbm2001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1DD6C3-2219-4D4E-9361-3D773152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1" y="18255"/>
            <a:ext cx="11080331" cy="1325563"/>
          </a:xfrm>
        </p:spPr>
        <p:txBody>
          <a:bodyPr/>
          <a:lstStyle/>
          <a:p>
            <a:r>
              <a:rPr lang="en-CN" b="1" dirty="0"/>
              <a:t>After-Class Reading (Before Collision)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D9E42D0-0AE0-4949-8B03-7E6525B0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B226B15-CD18-AD48-B4A6-8B862AAA934E}" type="slidenum">
              <a:rPr kumimoji="1" lang="zh-CN" altLang="en-US" smtClean="0"/>
              <a:t>33</a:t>
            </a:fld>
            <a:endParaRPr kumimoji="1" lang="zh-CN" alt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0F36465-A47F-5440-A6B6-1CA93EE96247}"/>
              </a:ext>
            </a:extLst>
          </p:cNvPr>
          <p:cNvSpPr/>
          <p:nvPr/>
        </p:nvSpPr>
        <p:spPr>
          <a:xfrm>
            <a:off x="6227180" y="5162309"/>
            <a:ext cx="1794076" cy="567159"/>
          </a:xfrm>
          <a:prstGeom prst="round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77915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7FA5A-4350-5843-97F8-51487A3D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Rigid Bodies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A4222A-46DB-6D44-BC20-9862E8346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4</a:t>
            </a:fld>
            <a:endParaRPr kumimoji="1" lang="zh-CN" altLang="en-US"/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4189FCA7-B53D-1249-A2AA-6D59A3A80E00}"/>
              </a:ext>
            </a:extLst>
          </p:cNvPr>
          <p:cNvSpPr txBox="1">
            <a:spLocks/>
          </p:cNvSpPr>
          <p:nvPr/>
        </p:nvSpPr>
        <p:spPr>
          <a:xfrm>
            <a:off x="811658" y="1066698"/>
            <a:ext cx="10839785" cy="940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In virtual worlds, we want to simulate rigid body motions as well.</a:t>
            </a:r>
            <a:endParaRPr lang="en-CN" sz="2400" dirty="0"/>
          </a:p>
        </p:txBody>
      </p:sp>
      <p:pic>
        <p:nvPicPr>
          <p:cNvPr id="3" name="angry_bird" descr="angry_bird">
            <a:hlinkClick r:id="" action="ppaction://media"/>
            <a:extLst>
              <a:ext uri="{FF2B5EF4-FFF2-40B4-BE49-F238E27FC236}">
                <a16:creationId xmlns:a16="http://schemas.microsoft.com/office/drawing/2014/main" id="{280F3ACD-8340-CB49-A2BC-B1B097345C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83" y="2086740"/>
            <a:ext cx="5586775" cy="4190081"/>
          </a:xfrm>
          <a:prstGeom prst="rect">
            <a:avLst/>
          </a:prstGeom>
        </p:spPr>
      </p:pic>
      <p:pic>
        <p:nvPicPr>
          <p:cNvPr id="6" name="Sequence 01" descr="Sequence 01">
            <a:hlinkClick r:id="" action="ppaction://media"/>
            <a:extLst>
              <a:ext uri="{FF2B5EF4-FFF2-40B4-BE49-F238E27FC236}">
                <a16:creationId xmlns:a16="http://schemas.microsoft.com/office/drawing/2014/main" id="{A74A0652-79CD-9943-B445-D8A874A339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24142" y="2086740"/>
            <a:ext cx="5586775" cy="419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3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5</a:t>
            </a:fld>
            <a:endParaRPr kumimoji="1"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9061B5-0AA3-1A4B-8FFD-DE4291846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6" b="1587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id="{F0C80551-E00D-F74A-97FB-0B5F71B9C547}"/>
              </a:ext>
            </a:extLst>
          </p:cNvPr>
          <p:cNvSpPr txBox="1">
            <a:spLocks/>
          </p:cNvSpPr>
          <p:nvPr/>
        </p:nvSpPr>
        <p:spPr>
          <a:xfrm>
            <a:off x="597168" y="3572200"/>
            <a:ext cx="8671009" cy="909950"/>
          </a:xfrm>
          <a:prstGeom prst="rect">
            <a:avLst/>
          </a:prstGeom>
          <a:solidFill>
            <a:schemeClr val="bg1">
              <a:alpha val="42559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dirty="0"/>
              <a:t>Since rigid body dynamics is very basic, it’s provided almost in every engine.</a:t>
            </a:r>
          </a:p>
          <a:p>
            <a:pPr algn="ctr"/>
            <a:r>
              <a:rPr lang="en-US" sz="2400" dirty="0"/>
              <a:t>We will learn how it works, not how to use it.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416510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6</a:t>
            </a:fld>
            <a:endParaRPr kumimoji="1"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Rigid Body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C6219202-8721-A04A-8EF9-9F50928E3E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1658" y="1066698"/>
                <a:ext cx="10839785" cy="9405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/>
                  <a:t>The goal of simulation is to update the state variable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𝐬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US" altLang="zh-CN" sz="2400" dirty="0"/>
                  <a:t> over time. </a:t>
                </a:r>
                <a:endParaRPr lang="en-CN" sz="2400" dirty="0"/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C6219202-8721-A04A-8EF9-9F50928E3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58" y="1066698"/>
                <a:ext cx="10839785" cy="940514"/>
              </a:xfrm>
              <a:prstGeom prst="rect">
                <a:avLst/>
              </a:prstGeom>
              <a:blipFill>
                <a:blip r:embed="rId2"/>
                <a:stretch>
                  <a:fillRect l="-8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41B22E-3019-6445-86CE-9864C2E6B442}"/>
              </a:ext>
            </a:extLst>
          </p:cNvPr>
          <p:cNvCxnSpPr/>
          <p:nvPr/>
        </p:nvCxnSpPr>
        <p:spPr>
          <a:xfrm>
            <a:off x="1038581" y="2573868"/>
            <a:ext cx="1069172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>
            <a:extLst>
              <a:ext uri="{FF2B5EF4-FFF2-40B4-BE49-F238E27FC236}">
                <a16:creationId xmlns:a16="http://schemas.microsoft.com/office/drawing/2014/main" id="{39E5970D-D6B3-AD42-8443-34459348B6C7}"/>
              </a:ext>
            </a:extLst>
          </p:cNvPr>
          <p:cNvSpPr txBox="1">
            <a:spLocks/>
          </p:cNvSpPr>
          <p:nvPr/>
        </p:nvSpPr>
        <p:spPr>
          <a:xfrm>
            <a:off x="11202139" y="2097492"/>
            <a:ext cx="900861" cy="462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Time</a:t>
            </a:r>
            <a:endParaRPr lang="en-CN" sz="2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F606B1-72A9-4E4A-970A-B257F367A535}"/>
              </a:ext>
            </a:extLst>
          </p:cNvPr>
          <p:cNvCxnSpPr/>
          <p:nvPr/>
        </p:nvCxnSpPr>
        <p:spPr>
          <a:xfrm>
            <a:off x="1761074" y="2365023"/>
            <a:ext cx="0" cy="4176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C1492A0-AAFA-5940-B69E-6046D974B8EA}"/>
              </a:ext>
            </a:extLst>
          </p:cNvPr>
          <p:cNvCxnSpPr/>
          <p:nvPr/>
        </p:nvCxnSpPr>
        <p:spPr>
          <a:xfrm>
            <a:off x="3990629" y="2365023"/>
            <a:ext cx="0" cy="4176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9D50247-FA3A-0E4A-8CFD-37FB3453FF36}"/>
              </a:ext>
            </a:extLst>
          </p:cNvPr>
          <p:cNvCxnSpPr/>
          <p:nvPr/>
        </p:nvCxnSpPr>
        <p:spPr>
          <a:xfrm>
            <a:off x="6220184" y="2365022"/>
            <a:ext cx="0" cy="4176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A118033-B575-B54E-A786-2176A34AEE3B}"/>
              </a:ext>
            </a:extLst>
          </p:cNvPr>
          <p:cNvCxnSpPr/>
          <p:nvPr/>
        </p:nvCxnSpPr>
        <p:spPr>
          <a:xfrm>
            <a:off x="10679294" y="2365021"/>
            <a:ext cx="0" cy="4176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4FC4129-2110-DE4F-AEAB-3070AB614107}"/>
              </a:ext>
            </a:extLst>
          </p:cNvPr>
          <p:cNvCxnSpPr/>
          <p:nvPr/>
        </p:nvCxnSpPr>
        <p:spPr>
          <a:xfrm>
            <a:off x="8449739" y="2365021"/>
            <a:ext cx="0" cy="4176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4122905-41A8-9345-A0E4-9A5839E53E44}"/>
                  </a:ext>
                </a:extLst>
              </p:cNvPr>
              <p:cNvSpPr txBox="1"/>
              <p:nvPr/>
            </p:nvSpPr>
            <p:spPr>
              <a:xfrm>
                <a:off x="1552091" y="1963856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4122905-41A8-9345-A0E4-9A5839E53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91" y="1963856"/>
                <a:ext cx="486013" cy="385105"/>
              </a:xfrm>
              <a:prstGeom prst="rect">
                <a:avLst/>
              </a:prstGeom>
              <a:blipFill>
                <a:blip r:embed="rId3"/>
                <a:stretch>
                  <a:fillRect l="-12821" t="-6452" r="-15385" b="-32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631964C-B99A-2041-85B0-FC3FBF022552}"/>
                  </a:ext>
                </a:extLst>
              </p:cNvPr>
              <p:cNvSpPr txBox="1"/>
              <p:nvPr/>
            </p:nvSpPr>
            <p:spPr>
              <a:xfrm>
                <a:off x="3781489" y="1958410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631964C-B99A-2041-85B0-FC3FBF022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1489" y="1958410"/>
                <a:ext cx="486013" cy="385105"/>
              </a:xfrm>
              <a:prstGeom prst="rect">
                <a:avLst/>
              </a:prstGeom>
              <a:blipFill>
                <a:blip r:embed="rId4"/>
                <a:stretch>
                  <a:fillRect l="-12821" t="-6452" r="-15385" b="-32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C339EC6-B93C-8048-A119-BF1316EB3D0C}"/>
                  </a:ext>
                </a:extLst>
              </p:cNvPr>
              <p:cNvSpPr txBox="1"/>
              <p:nvPr/>
            </p:nvSpPr>
            <p:spPr>
              <a:xfrm>
                <a:off x="10450224" y="1963856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[4]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C339EC6-B93C-8048-A119-BF1316EB3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0224" y="1963856"/>
                <a:ext cx="486013" cy="385105"/>
              </a:xfrm>
              <a:prstGeom prst="rect">
                <a:avLst/>
              </a:prstGeom>
              <a:blipFill>
                <a:blip r:embed="rId5"/>
                <a:stretch>
                  <a:fillRect l="-12500" t="-6452" r="-12500" b="-32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50F9B46-BB8E-DB40-ACE4-153908D118D2}"/>
                  </a:ext>
                </a:extLst>
              </p:cNvPr>
              <p:cNvSpPr txBox="1"/>
              <p:nvPr/>
            </p:nvSpPr>
            <p:spPr>
              <a:xfrm>
                <a:off x="8256153" y="1954409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[3]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50F9B46-BB8E-DB40-ACE4-153908D11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153" y="1954409"/>
                <a:ext cx="486013" cy="385105"/>
              </a:xfrm>
              <a:prstGeom prst="rect">
                <a:avLst/>
              </a:prstGeom>
              <a:blipFill>
                <a:blip r:embed="rId6"/>
                <a:stretch>
                  <a:fillRect l="-12500" t="-9677" r="-15000" b="-32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C2C377C-2BD4-6F44-9597-ED81B3284D33}"/>
                  </a:ext>
                </a:extLst>
              </p:cNvPr>
              <p:cNvSpPr txBox="1"/>
              <p:nvPr/>
            </p:nvSpPr>
            <p:spPr>
              <a:xfrm>
                <a:off x="6012446" y="1954409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[2]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C2C377C-2BD4-6F44-9597-ED81B3284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446" y="1954409"/>
                <a:ext cx="486013" cy="385105"/>
              </a:xfrm>
              <a:prstGeom prst="rect">
                <a:avLst/>
              </a:prstGeom>
              <a:blipFill>
                <a:blip r:embed="rId7"/>
                <a:stretch>
                  <a:fillRect l="-12821" t="-9677" r="-15385" b="-32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8445DC5-5529-C84C-995D-4BCE63AF3AA9}"/>
                  </a:ext>
                </a:extLst>
              </p:cNvPr>
              <p:cNvSpPr txBox="1"/>
              <p:nvPr/>
            </p:nvSpPr>
            <p:spPr>
              <a:xfrm>
                <a:off x="1540802" y="3128727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𝐬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8445DC5-5529-C84C-995D-4BCE63AF3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802" y="3128727"/>
                <a:ext cx="486013" cy="385105"/>
              </a:xfrm>
              <a:prstGeom prst="rect">
                <a:avLst/>
              </a:prstGeom>
              <a:blipFill>
                <a:blip r:embed="rId8"/>
                <a:stretch>
                  <a:fillRect l="-12821" t="-9677" r="-1794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5460A49-3F2C-B84D-8366-C1662AD1340E}"/>
                  </a:ext>
                </a:extLst>
              </p:cNvPr>
              <p:cNvSpPr txBox="1"/>
              <p:nvPr/>
            </p:nvSpPr>
            <p:spPr>
              <a:xfrm>
                <a:off x="3770200" y="3123281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𝐬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[1]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5460A49-3F2C-B84D-8366-C1662AD13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200" y="3123281"/>
                <a:ext cx="486013" cy="385105"/>
              </a:xfrm>
              <a:prstGeom prst="rect">
                <a:avLst/>
              </a:prstGeom>
              <a:blipFill>
                <a:blip r:embed="rId9"/>
                <a:stretch>
                  <a:fillRect l="-12500" t="-6250" r="-15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7B62FFC-199D-C04E-A377-556E09061866}"/>
                  </a:ext>
                </a:extLst>
              </p:cNvPr>
              <p:cNvSpPr txBox="1"/>
              <p:nvPr/>
            </p:nvSpPr>
            <p:spPr>
              <a:xfrm>
                <a:off x="10450224" y="3128727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𝐬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[4]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7B62FFC-199D-C04E-A377-556E09061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0224" y="3128727"/>
                <a:ext cx="486013" cy="385105"/>
              </a:xfrm>
              <a:prstGeom prst="rect">
                <a:avLst/>
              </a:prstGeom>
              <a:blipFill>
                <a:blip r:embed="rId10"/>
                <a:stretch>
                  <a:fillRect l="-12500" t="-9677" r="-15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F4B4E12-AEF2-E342-93C0-EB427EA1232D}"/>
                  </a:ext>
                </a:extLst>
              </p:cNvPr>
              <p:cNvSpPr txBox="1"/>
              <p:nvPr/>
            </p:nvSpPr>
            <p:spPr>
              <a:xfrm>
                <a:off x="8267442" y="3119280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𝐬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[3]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F4B4E12-AEF2-E342-93C0-EB427EA12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7442" y="3119280"/>
                <a:ext cx="486013" cy="385105"/>
              </a:xfrm>
              <a:prstGeom prst="rect">
                <a:avLst/>
              </a:prstGeom>
              <a:blipFill>
                <a:blip r:embed="rId11"/>
                <a:stretch>
                  <a:fillRect l="-10000" t="-6452" r="-15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4210592-F59A-5245-903E-AA1DC73FAA1E}"/>
                  </a:ext>
                </a:extLst>
              </p:cNvPr>
              <p:cNvSpPr txBox="1"/>
              <p:nvPr/>
            </p:nvSpPr>
            <p:spPr>
              <a:xfrm>
                <a:off x="6001157" y="3119280"/>
                <a:ext cx="486013" cy="385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𝐬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[2]</m:t>
                          </m:r>
                        </m:sup>
                      </m:sSup>
                    </m:oMath>
                  </m:oMathPara>
                </a14:m>
                <a:endParaRPr lang="en-CN" sz="2400" i="1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4210592-F59A-5245-903E-AA1DC73FA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1157" y="3119280"/>
                <a:ext cx="486013" cy="385105"/>
              </a:xfrm>
              <a:prstGeom prst="rect">
                <a:avLst/>
              </a:prstGeom>
              <a:blipFill>
                <a:blip r:embed="rId12"/>
                <a:stretch>
                  <a:fillRect l="-12821" t="-6452" r="-153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itle 1">
            <a:extLst>
              <a:ext uri="{FF2B5EF4-FFF2-40B4-BE49-F238E27FC236}">
                <a16:creationId xmlns:a16="http://schemas.microsoft.com/office/drawing/2014/main" id="{1E9CEA79-9D5B-4B41-9B38-2C2A44E1E8CC}"/>
              </a:ext>
            </a:extLst>
          </p:cNvPr>
          <p:cNvSpPr txBox="1">
            <a:spLocks/>
          </p:cNvSpPr>
          <p:nvPr/>
        </p:nvSpPr>
        <p:spPr>
          <a:xfrm rot="16200000">
            <a:off x="-582451" y="2788561"/>
            <a:ext cx="2052866" cy="900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dirty="0"/>
              <a:t>Physics Engine</a:t>
            </a:r>
            <a:endParaRPr lang="en-CN" sz="2400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88C9F8C7-1D40-1C4E-8C79-3D409180F2F9}"/>
              </a:ext>
            </a:extLst>
          </p:cNvPr>
          <p:cNvSpPr txBox="1">
            <a:spLocks/>
          </p:cNvSpPr>
          <p:nvPr/>
        </p:nvSpPr>
        <p:spPr>
          <a:xfrm>
            <a:off x="759758" y="4769141"/>
            <a:ext cx="2002632" cy="1459265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pic>
        <p:nvPicPr>
          <p:cNvPr id="65" name="Picture 2">
            <a:extLst>
              <a:ext uri="{FF2B5EF4-FFF2-40B4-BE49-F238E27FC236}">
                <a16:creationId xmlns:a16="http://schemas.microsoft.com/office/drawing/2014/main" id="{831B2FFE-10C2-7C4D-A76C-38533B3C7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01" y="4977984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itle 1">
            <a:extLst>
              <a:ext uri="{FF2B5EF4-FFF2-40B4-BE49-F238E27FC236}">
                <a16:creationId xmlns:a16="http://schemas.microsoft.com/office/drawing/2014/main" id="{917F5A3C-69CF-8D4D-ADE7-7DEBE44EED45}"/>
              </a:ext>
            </a:extLst>
          </p:cNvPr>
          <p:cNvSpPr txBox="1">
            <a:spLocks/>
          </p:cNvSpPr>
          <p:nvPr/>
        </p:nvSpPr>
        <p:spPr>
          <a:xfrm>
            <a:off x="2989313" y="4769140"/>
            <a:ext cx="2002632" cy="1459265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D42E8273-0076-F743-8E92-1FB9926B00DF}"/>
              </a:ext>
            </a:extLst>
          </p:cNvPr>
          <p:cNvSpPr txBox="1">
            <a:spLocks/>
          </p:cNvSpPr>
          <p:nvPr/>
        </p:nvSpPr>
        <p:spPr>
          <a:xfrm>
            <a:off x="5218868" y="4791820"/>
            <a:ext cx="2002632" cy="1459265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8FE08E19-D9D1-8342-9603-29B8A353A3F2}"/>
              </a:ext>
            </a:extLst>
          </p:cNvPr>
          <p:cNvSpPr txBox="1">
            <a:spLocks/>
          </p:cNvSpPr>
          <p:nvPr/>
        </p:nvSpPr>
        <p:spPr>
          <a:xfrm>
            <a:off x="7448423" y="4791820"/>
            <a:ext cx="2002632" cy="1459265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8C8EEE2B-F090-C346-89C2-D5666C30CAF3}"/>
              </a:ext>
            </a:extLst>
          </p:cNvPr>
          <p:cNvSpPr txBox="1">
            <a:spLocks/>
          </p:cNvSpPr>
          <p:nvPr/>
        </p:nvSpPr>
        <p:spPr>
          <a:xfrm>
            <a:off x="9691914" y="4791820"/>
            <a:ext cx="2002632" cy="1459265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pic>
        <p:nvPicPr>
          <p:cNvPr id="74" name="Picture 2">
            <a:extLst>
              <a:ext uri="{FF2B5EF4-FFF2-40B4-BE49-F238E27FC236}">
                <a16:creationId xmlns:a16="http://schemas.microsoft.com/office/drawing/2014/main" id="{6FE14D30-D692-674F-AF09-1F8812F0F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5877">
            <a:off x="7634913" y="5180892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0AD460EF-62E7-DD4C-B97D-8607EB594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1042">
            <a:off x="3256476" y="5281695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0590200A-A220-F94A-9916-86D4A345B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6437">
            <a:off x="6000431" y="5312500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0FEF5787-5D2A-B145-9CB7-B6F4FD6FB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9986">
            <a:off x="10758809" y="4881966"/>
            <a:ext cx="768019" cy="7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FE588A7-042C-F64A-B3FB-C731F99AC30F}"/>
              </a:ext>
            </a:extLst>
          </p:cNvPr>
          <p:cNvCxnSpPr>
            <a:cxnSpLocks/>
          </p:cNvCxnSpPr>
          <p:nvPr/>
        </p:nvCxnSpPr>
        <p:spPr>
          <a:xfrm>
            <a:off x="1755440" y="3913004"/>
            <a:ext cx="0" cy="72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05961F2-D470-184A-ADB9-EABB0069C172}"/>
              </a:ext>
            </a:extLst>
          </p:cNvPr>
          <p:cNvCxnSpPr>
            <a:cxnSpLocks/>
          </p:cNvCxnSpPr>
          <p:nvPr/>
        </p:nvCxnSpPr>
        <p:spPr>
          <a:xfrm>
            <a:off x="3979349" y="3913004"/>
            <a:ext cx="0" cy="72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776A9FE-806A-C046-9591-5C646FED8360}"/>
              </a:ext>
            </a:extLst>
          </p:cNvPr>
          <p:cNvCxnSpPr>
            <a:cxnSpLocks/>
          </p:cNvCxnSpPr>
          <p:nvPr/>
        </p:nvCxnSpPr>
        <p:spPr>
          <a:xfrm>
            <a:off x="6272392" y="3913004"/>
            <a:ext cx="0" cy="72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C8A6DAC-190D-B547-B28D-5891264669F6}"/>
              </a:ext>
            </a:extLst>
          </p:cNvPr>
          <p:cNvCxnSpPr>
            <a:cxnSpLocks/>
          </p:cNvCxnSpPr>
          <p:nvPr/>
        </p:nvCxnSpPr>
        <p:spPr>
          <a:xfrm>
            <a:off x="8496301" y="3913004"/>
            <a:ext cx="0" cy="72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0559810-0CE6-A545-8764-EF28567DC001}"/>
              </a:ext>
            </a:extLst>
          </p:cNvPr>
          <p:cNvCxnSpPr>
            <a:cxnSpLocks/>
          </p:cNvCxnSpPr>
          <p:nvPr/>
        </p:nvCxnSpPr>
        <p:spPr>
          <a:xfrm>
            <a:off x="10691992" y="3924633"/>
            <a:ext cx="0" cy="72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D964434-C10B-4C4D-92FB-CE1C61779DD7}"/>
              </a:ext>
            </a:extLst>
          </p:cNvPr>
          <p:cNvCxnSpPr>
            <a:cxnSpLocks/>
          </p:cNvCxnSpPr>
          <p:nvPr/>
        </p:nvCxnSpPr>
        <p:spPr>
          <a:xfrm>
            <a:off x="124176" y="4265080"/>
            <a:ext cx="11943647" cy="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itle 1">
            <a:extLst>
              <a:ext uri="{FF2B5EF4-FFF2-40B4-BE49-F238E27FC236}">
                <a16:creationId xmlns:a16="http://schemas.microsoft.com/office/drawing/2014/main" id="{C4EB695F-519F-AD45-8711-7879C015CE0A}"/>
              </a:ext>
            </a:extLst>
          </p:cNvPr>
          <p:cNvSpPr txBox="1">
            <a:spLocks/>
          </p:cNvSpPr>
          <p:nvPr/>
        </p:nvSpPr>
        <p:spPr>
          <a:xfrm rot="16200000">
            <a:off x="-586228" y="5012325"/>
            <a:ext cx="2052866" cy="900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N" sz="2400" dirty="0"/>
              <a:t>Game Engine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823A292-F0D2-FD46-B15C-8CF4E424BC02}"/>
              </a:ext>
            </a:extLst>
          </p:cNvPr>
          <p:cNvCxnSpPr>
            <a:cxnSpLocks/>
            <a:stCxn id="58" idx="3"/>
            <a:endCxn id="59" idx="1"/>
          </p:cNvCxnSpPr>
          <p:nvPr/>
        </p:nvCxnSpPr>
        <p:spPr>
          <a:xfrm flipV="1">
            <a:off x="2026815" y="3315834"/>
            <a:ext cx="1743385" cy="544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2B713BDC-7E8E-374F-9223-21C762FA0847}"/>
              </a:ext>
            </a:extLst>
          </p:cNvPr>
          <p:cNvSpPr/>
          <p:nvPr/>
        </p:nvSpPr>
        <p:spPr>
          <a:xfrm>
            <a:off x="2268446" y="3016697"/>
            <a:ext cx="1219894" cy="5879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Simulator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D45D64B-3BB7-1F43-ABAA-E605A1AA3169}"/>
              </a:ext>
            </a:extLst>
          </p:cNvPr>
          <p:cNvCxnSpPr>
            <a:cxnSpLocks/>
          </p:cNvCxnSpPr>
          <p:nvPr/>
        </p:nvCxnSpPr>
        <p:spPr>
          <a:xfrm flipV="1">
            <a:off x="4246484" y="3302501"/>
            <a:ext cx="1743385" cy="544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CEDB50C8-2E4C-B44F-8C49-7DB5922BE3B7}"/>
              </a:ext>
            </a:extLst>
          </p:cNvPr>
          <p:cNvSpPr/>
          <p:nvPr/>
        </p:nvSpPr>
        <p:spPr>
          <a:xfrm>
            <a:off x="4476826" y="3011251"/>
            <a:ext cx="1219894" cy="5879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Simulator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E33A28DC-990D-A74A-A570-01F2E547CE21}"/>
              </a:ext>
            </a:extLst>
          </p:cNvPr>
          <p:cNvCxnSpPr>
            <a:cxnSpLocks/>
          </p:cNvCxnSpPr>
          <p:nvPr/>
        </p:nvCxnSpPr>
        <p:spPr>
          <a:xfrm flipV="1">
            <a:off x="6523618" y="3302501"/>
            <a:ext cx="1743385" cy="544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4BFA2AE3-DC35-6B4D-9794-38F7732E6941}"/>
              </a:ext>
            </a:extLst>
          </p:cNvPr>
          <p:cNvSpPr/>
          <p:nvPr/>
        </p:nvSpPr>
        <p:spPr>
          <a:xfrm>
            <a:off x="6753960" y="3011251"/>
            <a:ext cx="1219894" cy="5879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Simulator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827BF27C-D8B8-6A4E-99E1-8E31EB4257C1}"/>
              </a:ext>
            </a:extLst>
          </p:cNvPr>
          <p:cNvCxnSpPr>
            <a:cxnSpLocks/>
          </p:cNvCxnSpPr>
          <p:nvPr/>
        </p:nvCxnSpPr>
        <p:spPr>
          <a:xfrm flipV="1">
            <a:off x="8713074" y="3272320"/>
            <a:ext cx="1743385" cy="544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08B1EAD4-8167-484D-AB55-F39720EED899}"/>
              </a:ext>
            </a:extLst>
          </p:cNvPr>
          <p:cNvSpPr/>
          <p:nvPr/>
        </p:nvSpPr>
        <p:spPr>
          <a:xfrm>
            <a:off x="8943416" y="2981070"/>
            <a:ext cx="1219894" cy="5879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Simulator</a:t>
            </a:r>
          </a:p>
        </p:txBody>
      </p:sp>
    </p:spTree>
    <p:extLst>
      <p:ext uri="{BB962C8B-B14F-4D97-AF65-F5344CB8AC3E}">
        <p14:creationId xmlns:p14="http://schemas.microsoft.com/office/powerpoint/2010/main" val="358949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8" grpId="0" animBg="1"/>
      <p:bldP spid="69" grpId="0" animBg="1"/>
      <p:bldP spid="70" grpId="0" animBg="1"/>
      <p:bldP spid="73" grpId="0" animBg="1"/>
      <p:bldP spid="84" grpId="0" animBg="1"/>
      <p:bldP spid="89" grpId="0" animBg="1"/>
      <p:bldP spid="91" grpId="0" animBg="1"/>
      <p:bldP spid="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1">
            <a:extLst>
              <a:ext uri="{FF2B5EF4-FFF2-40B4-BE49-F238E27FC236}">
                <a16:creationId xmlns:a16="http://schemas.microsoft.com/office/drawing/2014/main" id="{1E1D7B4C-E62F-2245-ADB2-D8394380D5C5}"/>
              </a:ext>
            </a:extLst>
          </p:cNvPr>
          <p:cNvSpPr txBox="1">
            <a:spLocks/>
          </p:cNvSpPr>
          <p:nvPr/>
        </p:nvSpPr>
        <p:spPr>
          <a:xfrm>
            <a:off x="8454578" y="1854021"/>
            <a:ext cx="3529618" cy="4404169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2AB15F20-5275-2148-9A85-DD602E60B050}"/>
              </a:ext>
            </a:extLst>
          </p:cNvPr>
          <p:cNvSpPr txBox="1">
            <a:spLocks/>
          </p:cNvSpPr>
          <p:nvPr/>
        </p:nvSpPr>
        <p:spPr>
          <a:xfrm>
            <a:off x="4302523" y="1854021"/>
            <a:ext cx="3412771" cy="4404169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11FC8644-F2F8-E046-8839-CA2F6FC75623}"/>
              </a:ext>
            </a:extLst>
          </p:cNvPr>
          <p:cNvSpPr txBox="1">
            <a:spLocks/>
          </p:cNvSpPr>
          <p:nvPr/>
        </p:nvSpPr>
        <p:spPr>
          <a:xfrm>
            <a:off x="152234" y="1854020"/>
            <a:ext cx="3412771" cy="4404169"/>
          </a:xfrm>
          <a:prstGeom prst="rect">
            <a:avLst/>
          </a:prstGeom>
          <a:solidFill>
            <a:schemeClr val="bg2"/>
          </a:solidFill>
          <a:ln>
            <a:solidFill>
              <a:schemeClr val="dk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N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7</a:t>
            </a:fld>
            <a:endParaRPr kumimoji="1"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320045-E404-D540-8B0D-0A5D6E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42" y="18255"/>
            <a:ext cx="10515600" cy="1325563"/>
          </a:xfrm>
        </p:spPr>
        <p:txBody>
          <a:bodyPr/>
          <a:lstStyle/>
          <a:p>
            <a:r>
              <a:rPr lang="en-CN" b="1" dirty="0"/>
              <a:t>Rigid Body Motion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219202-8721-A04A-8EF9-9F50928E3EA0}"/>
              </a:ext>
            </a:extLst>
          </p:cNvPr>
          <p:cNvSpPr txBox="1">
            <a:spLocks/>
          </p:cNvSpPr>
          <p:nvPr/>
        </p:nvSpPr>
        <p:spPr>
          <a:xfrm>
            <a:off x="850758" y="1175103"/>
            <a:ext cx="11341242" cy="602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If a rigid body cannot deform,</a:t>
            </a:r>
            <a:r>
              <a:rPr lang="zh-CN" altLang="en-US" sz="2400" dirty="0"/>
              <a:t> </a:t>
            </a:r>
            <a:r>
              <a:rPr lang="en-US" altLang="zh-CN" sz="2400" dirty="0"/>
              <a:t>its motion consists of two parts: translation and rotation. </a:t>
            </a:r>
            <a:endParaRPr lang="en-CN" sz="2400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99C42F-E6B5-5746-85F4-4150985C2D68}"/>
              </a:ext>
            </a:extLst>
          </p:cNvPr>
          <p:cNvCxnSpPr>
            <a:cxnSpLocks/>
          </p:cNvCxnSpPr>
          <p:nvPr/>
        </p:nvCxnSpPr>
        <p:spPr>
          <a:xfrm flipV="1">
            <a:off x="1775912" y="2392237"/>
            <a:ext cx="0" cy="333694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08BCD3-FF62-9D46-830C-47ABCDB64382}"/>
              </a:ext>
            </a:extLst>
          </p:cNvPr>
          <p:cNvCxnSpPr>
            <a:cxnSpLocks/>
          </p:cNvCxnSpPr>
          <p:nvPr/>
        </p:nvCxnSpPr>
        <p:spPr>
          <a:xfrm>
            <a:off x="244521" y="4320906"/>
            <a:ext cx="32400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>
            <a:extLst>
              <a:ext uri="{FF2B5EF4-FFF2-40B4-BE49-F238E27FC236}">
                <a16:creationId xmlns:a16="http://schemas.microsoft.com/office/drawing/2014/main" id="{C37EE7A5-9C39-4245-AB34-B82C493D5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06" y="2870773"/>
            <a:ext cx="2112013" cy="204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416E6DB-11D7-A342-A1D4-D23DCAE013C6}"/>
              </a:ext>
            </a:extLst>
          </p:cNvPr>
          <p:cNvCxnSpPr>
            <a:cxnSpLocks/>
          </p:cNvCxnSpPr>
          <p:nvPr/>
        </p:nvCxnSpPr>
        <p:spPr>
          <a:xfrm flipV="1">
            <a:off x="5933626" y="2392237"/>
            <a:ext cx="0" cy="333694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12F5C5-79DF-B24F-AEDF-F1AE6A71D344}"/>
              </a:ext>
            </a:extLst>
          </p:cNvPr>
          <p:cNvCxnSpPr>
            <a:cxnSpLocks/>
          </p:cNvCxnSpPr>
          <p:nvPr/>
        </p:nvCxnSpPr>
        <p:spPr>
          <a:xfrm>
            <a:off x="4402235" y="4320906"/>
            <a:ext cx="32400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>
            <a:extLst>
              <a:ext uri="{FF2B5EF4-FFF2-40B4-BE49-F238E27FC236}">
                <a16:creationId xmlns:a16="http://schemas.microsoft.com/office/drawing/2014/main" id="{D4D5334B-23AC-C043-889C-B24062538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94086">
            <a:off x="4763832" y="2921569"/>
            <a:ext cx="2112013" cy="204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497CC2A-86A2-864E-BDA8-3FAAE869C011}"/>
              </a:ext>
            </a:extLst>
          </p:cNvPr>
          <p:cNvCxnSpPr>
            <a:cxnSpLocks/>
          </p:cNvCxnSpPr>
          <p:nvPr/>
        </p:nvCxnSpPr>
        <p:spPr>
          <a:xfrm flipV="1">
            <a:off x="10072102" y="2392237"/>
            <a:ext cx="0" cy="3184474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CF497A2-506D-BE4D-AD9F-1481347E6974}"/>
              </a:ext>
            </a:extLst>
          </p:cNvPr>
          <p:cNvCxnSpPr>
            <a:cxnSpLocks/>
          </p:cNvCxnSpPr>
          <p:nvPr/>
        </p:nvCxnSpPr>
        <p:spPr>
          <a:xfrm>
            <a:off x="8540711" y="4320906"/>
            <a:ext cx="32400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>
            <a:extLst>
              <a:ext uri="{FF2B5EF4-FFF2-40B4-BE49-F238E27FC236}">
                <a16:creationId xmlns:a16="http://schemas.microsoft.com/office/drawing/2014/main" id="{AA4DE135-6097-ED43-B481-14F614F48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94086">
            <a:off x="9643347" y="1855492"/>
            <a:ext cx="2112013" cy="204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ight Arrow 36">
            <a:extLst>
              <a:ext uri="{FF2B5EF4-FFF2-40B4-BE49-F238E27FC236}">
                <a16:creationId xmlns:a16="http://schemas.microsoft.com/office/drawing/2014/main" id="{B8B37D28-D600-DA47-819F-8865CD8323BB}"/>
              </a:ext>
            </a:extLst>
          </p:cNvPr>
          <p:cNvSpPr/>
          <p:nvPr/>
        </p:nvSpPr>
        <p:spPr>
          <a:xfrm>
            <a:off x="7801941" y="3719282"/>
            <a:ext cx="593827" cy="1288549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B01E1DB-8EB9-544D-9C6C-922846BE1D8B}"/>
              </a:ext>
            </a:extLst>
          </p:cNvPr>
          <p:cNvSpPr/>
          <p:nvPr/>
        </p:nvSpPr>
        <p:spPr>
          <a:xfrm>
            <a:off x="2244446" y="3638632"/>
            <a:ext cx="183288" cy="1832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B341185-0198-E34A-AF7F-41C0B2A4CAF1}"/>
                  </a:ext>
                </a:extLst>
              </p:cNvPr>
              <p:cNvSpPr txBox="1"/>
              <p:nvPr/>
            </p:nvSpPr>
            <p:spPr>
              <a:xfrm>
                <a:off x="2304992" y="3349655"/>
                <a:ext cx="48601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B341185-0198-E34A-AF7F-41C0B2A4C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992" y="3349655"/>
                <a:ext cx="486013" cy="369332"/>
              </a:xfrm>
              <a:prstGeom prst="rect">
                <a:avLst/>
              </a:prstGeom>
              <a:blipFill>
                <a:blip r:embed="rId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>
            <a:extLst>
              <a:ext uri="{FF2B5EF4-FFF2-40B4-BE49-F238E27FC236}">
                <a16:creationId xmlns:a16="http://schemas.microsoft.com/office/drawing/2014/main" id="{0F6B2CD0-EF00-814D-A06D-F8CFF4D1CF3D}"/>
              </a:ext>
            </a:extLst>
          </p:cNvPr>
          <p:cNvSpPr/>
          <p:nvPr/>
        </p:nvSpPr>
        <p:spPr>
          <a:xfrm>
            <a:off x="6344862" y="3439699"/>
            <a:ext cx="183288" cy="1832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AF6B26C-FFDB-D748-A14F-8A6296046570}"/>
              </a:ext>
            </a:extLst>
          </p:cNvPr>
          <p:cNvSpPr/>
          <p:nvPr/>
        </p:nvSpPr>
        <p:spPr>
          <a:xfrm>
            <a:off x="10884373" y="2300592"/>
            <a:ext cx="183288" cy="1832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976A723-0CDB-5C42-A43D-DBE77059A7FE}"/>
              </a:ext>
            </a:extLst>
          </p:cNvPr>
          <p:cNvSpPr/>
          <p:nvPr/>
        </p:nvSpPr>
        <p:spPr>
          <a:xfrm>
            <a:off x="10766640" y="3028253"/>
            <a:ext cx="183288" cy="1832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E96BDB0-BF62-A940-86AE-02921FCFB53A}"/>
              </a:ext>
            </a:extLst>
          </p:cNvPr>
          <p:cNvSpPr/>
          <p:nvPr/>
        </p:nvSpPr>
        <p:spPr>
          <a:xfrm>
            <a:off x="5855230" y="4229262"/>
            <a:ext cx="183288" cy="1832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D48C49E-7A24-7B4C-8AD7-AB42B98D5AA9}"/>
              </a:ext>
            </a:extLst>
          </p:cNvPr>
          <p:cNvSpPr/>
          <p:nvPr/>
        </p:nvSpPr>
        <p:spPr>
          <a:xfrm>
            <a:off x="1632070" y="4225688"/>
            <a:ext cx="183288" cy="1832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8B972CF-5650-BE4C-AEB7-D11F41DB2A83}"/>
                  </a:ext>
                </a:extLst>
              </p:cNvPr>
              <p:cNvSpPr txBox="1"/>
              <p:nvPr/>
            </p:nvSpPr>
            <p:spPr>
              <a:xfrm>
                <a:off x="6227100" y="3070367"/>
                <a:ext cx="48601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𝐑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8B972CF-5650-BE4C-AEB7-D11F41DB2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100" y="3070367"/>
                <a:ext cx="486013" cy="369332"/>
              </a:xfrm>
              <a:prstGeom prst="rect">
                <a:avLst/>
              </a:prstGeom>
              <a:blipFill>
                <a:blip r:embed="rId4"/>
                <a:stretch>
                  <a:fillRect l="-15385" r="-5128" b="-1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1EF7BB1-4205-9943-9389-489CD0B732F0}"/>
                  </a:ext>
                </a:extLst>
              </p:cNvPr>
              <p:cNvSpPr txBox="1"/>
              <p:nvPr/>
            </p:nvSpPr>
            <p:spPr>
              <a:xfrm>
                <a:off x="10699353" y="1933994"/>
                <a:ext cx="10813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𝐑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1EF7BB1-4205-9943-9389-489CD0B73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9353" y="1933994"/>
                <a:ext cx="1081358" cy="369332"/>
              </a:xfrm>
              <a:prstGeom prst="rect">
                <a:avLst/>
              </a:prstGeom>
              <a:blipFill>
                <a:blip r:embed="rId5"/>
                <a:stretch>
                  <a:fillRect l="-1163" b="-1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EC601BA-7861-3B49-BAAC-041D0EBFB4AB}"/>
                  </a:ext>
                </a:extLst>
              </p:cNvPr>
              <p:cNvSpPr txBox="1"/>
              <p:nvPr/>
            </p:nvSpPr>
            <p:spPr>
              <a:xfrm>
                <a:off x="10544868" y="2857803"/>
                <a:ext cx="10813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EC601BA-7861-3B49-BAAC-041D0EBFB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4868" y="2857803"/>
                <a:ext cx="1081358" cy="369332"/>
              </a:xfrm>
              <a:prstGeom prst="rect">
                <a:avLst/>
              </a:prstGeom>
              <a:blipFill>
                <a:blip r:embed="rId12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1CE1934-F530-BD4F-9FE8-C91C3F530B67}"/>
                  </a:ext>
                </a:extLst>
              </p:cNvPr>
              <p:cNvSpPr txBox="1"/>
              <p:nvPr/>
            </p:nvSpPr>
            <p:spPr>
              <a:xfrm>
                <a:off x="5206546" y="4304563"/>
                <a:ext cx="10813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𝐨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1CE1934-F530-BD4F-9FE8-C91C3F530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546" y="4304563"/>
                <a:ext cx="108135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376380-D0DF-1B44-BC24-FA7BB8F52513}"/>
                  </a:ext>
                </a:extLst>
              </p:cNvPr>
              <p:cNvSpPr txBox="1"/>
              <p:nvPr/>
            </p:nvSpPr>
            <p:spPr>
              <a:xfrm>
                <a:off x="966464" y="4295009"/>
                <a:ext cx="10813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𝐨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376380-D0DF-1B44-BC24-FA7BB8F52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464" y="4295009"/>
                <a:ext cx="108135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>
            <a:extLst>
              <a:ext uri="{FF2B5EF4-FFF2-40B4-BE49-F238E27FC236}">
                <a16:creationId xmlns:a16="http://schemas.microsoft.com/office/drawing/2014/main" id="{1F31BC85-1238-C24E-AC90-8B905AE3AC3E}"/>
              </a:ext>
            </a:extLst>
          </p:cNvPr>
          <p:cNvSpPr/>
          <p:nvPr/>
        </p:nvSpPr>
        <p:spPr>
          <a:xfrm>
            <a:off x="9983414" y="4233684"/>
            <a:ext cx="183288" cy="1832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C70B538-A95C-954E-AF85-76F6CF372F8B}"/>
                  </a:ext>
                </a:extLst>
              </p:cNvPr>
              <p:cNvSpPr txBox="1"/>
              <p:nvPr/>
            </p:nvSpPr>
            <p:spPr>
              <a:xfrm>
                <a:off x="9334730" y="4308985"/>
                <a:ext cx="10813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𝐨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C70B538-A95C-954E-AF85-76F6CF372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730" y="4308985"/>
                <a:ext cx="108135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itle 1">
                <a:extLst>
                  <a:ext uri="{FF2B5EF4-FFF2-40B4-BE49-F238E27FC236}">
                    <a16:creationId xmlns:a16="http://schemas.microsoft.com/office/drawing/2014/main" id="{CEB76302-CC6A-A44C-8C41-403C9D67C80F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3021988" y="2167739"/>
                <a:ext cx="1804789" cy="6591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dirty="0"/>
                  <a:t>rotate by </a:t>
                </a:r>
                <a14:m>
                  <m:oMath xmlns:m="http://schemas.openxmlformats.org/officeDocument/2006/math">
                    <m:r>
                      <a:rPr lang="en-US" sz="2400" b="1" smtClean="0">
                        <a:latin typeface="Cambria Math" panose="02040503050406030204" pitchFamily="18" charset="0"/>
                      </a:rPr>
                      <m:t>𝐑</m:t>
                    </m:r>
                  </m:oMath>
                </a14:m>
                <a:endParaRPr lang="en-CN" sz="2400" dirty="0"/>
              </a:p>
            </p:txBody>
          </p:sp>
        </mc:Choice>
        <mc:Fallback xmlns="">
          <p:sp>
            <p:nvSpPr>
              <p:cNvPr id="53" name="Title 1">
                <a:extLst>
                  <a:ext uri="{FF2B5EF4-FFF2-40B4-BE49-F238E27FC236}">
                    <a16:creationId xmlns:a16="http://schemas.microsoft.com/office/drawing/2014/main" id="{CEB76302-CC6A-A44C-8C41-403C9D67C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021988" y="2167739"/>
                <a:ext cx="1804789" cy="659170"/>
              </a:xfrm>
              <a:prstGeom prst="rect">
                <a:avLst/>
              </a:prstGeom>
              <a:blipFill>
                <a:blip r:embed="rId16"/>
                <a:stretch>
                  <a:fillRect r="-1887" b="-559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itle 1">
                <a:extLst>
                  <a:ext uri="{FF2B5EF4-FFF2-40B4-BE49-F238E27FC236}">
                    <a16:creationId xmlns:a16="http://schemas.microsoft.com/office/drawing/2014/main" id="{EBB94EA5-D1F8-474E-ACCB-F7720AB73E31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7199236" y="2426829"/>
                <a:ext cx="1804789" cy="6591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dirty="0"/>
                  <a:t>translate by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CN" sz="2400" b="1" dirty="0"/>
              </a:p>
            </p:txBody>
          </p:sp>
        </mc:Choice>
        <mc:Fallback xmlns="">
          <p:sp>
            <p:nvSpPr>
              <p:cNvPr id="54" name="Title 1">
                <a:extLst>
                  <a:ext uri="{FF2B5EF4-FFF2-40B4-BE49-F238E27FC236}">
                    <a16:creationId xmlns:a16="http://schemas.microsoft.com/office/drawing/2014/main" id="{EBB94EA5-D1F8-474E-ACCB-F7720AB73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199236" y="2426829"/>
                <a:ext cx="1804789" cy="659170"/>
              </a:xfrm>
              <a:prstGeom prst="rect">
                <a:avLst/>
              </a:prstGeom>
              <a:blipFill>
                <a:blip r:embed="rId17"/>
                <a:stretch>
                  <a:fillRect b="-489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ight Arrow 57">
            <a:extLst>
              <a:ext uri="{FF2B5EF4-FFF2-40B4-BE49-F238E27FC236}">
                <a16:creationId xmlns:a16="http://schemas.microsoft.com/office/drawing/2014/main" id="{E141AFC9-5EFE-9045-94E6-AC7096EDEB50}"/>
              </a:ext>
            </a:extLst>
          </p:cNvPr>
          <p:cNvSpPr/>
          <p:nvPr/>
        </p:nvSpPr>
        <p:spPr>
          <a:xfrm>
            <a:off x="3653142" y="3718987"/>
            <a:ext cx="593827" cy="1288549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9461EC7C-B75C-B547-A210-43AE8CEBD78E}"/>
              </a:ext>
            </a:extLst>
          </p:cNvPr>
          <p:cNvSpPr txBox="1">
            <a:spLocks/>
          </p:cNvSpPr>
          <p:nvPr/>
        </p:nvSpPr>
        <p:spPr>
          <a:xfrm>
            <a:off x="304718" y="5656789"/>
            <a:ext cx="3078201" cy="602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Local Space (reference)</a:t>
            </a:r>
            <a:endParaRPr lang="en-CN" sz="2400" dirty="0"/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A0B8A201-DE41-1C4E-BC30-688457CE0834}"/>
              </a:ext>
            </a:extLst>
          </p:cNvPr>
          <p:cNvSpPr txBox="1">
            <a:spLocks/>
          </p:cNvSpPr>
          <p:nvPr/>
        </p:nvSpPr>
        <p:spPr>
          <a:xfrm>
            <a:off x="8758922" y="5673371"/>
            <a:ext cx="2934883" cy="602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World Space (current)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367248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6" grpId="0" animBg="1"/>
      <p:bldP spid="37" grpId="0" animBg="1"/>
      <p:bldP spid="40" grpId="0" animBg="1"/>
      <p:bldP spid="41" grpId="0" animBg="1"/>
      <p:bldP spid="42" grpId="0" animBg="1"/>
      <p:bldP spid="43" grpId="0" animBg="1"/>
      <p:bldP spid="45" grpId="0"/>
      <p:bldP spid="47" grpId="0"/>
      <p:bldP spid="48" grpId="0"/>
      <p:bldP spid="49" grpId="0"/>
      <p:bldP spid="51" grpId="0" animBg="1"/>
      <p:bldP spid="52" grpId="0"/>
      <p:bldP spid="53" grpId="0"/>
      <p:bldP spid="54" grpId="0"/>
      <p:bldP spid="58" grpId="0" animBg="1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85F81-06D9-4141-AF43-393666E1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9061B5-0AA3-1A4B-8FFD-DE4291846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6" b="1587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id="{F0C80551-E00D-F74A-97FB-0B5F71B9C547}"/>
              </a:ext>
            </a:extLst>
          </p:cNvPr>
          <p:cNvSpPr txBox="1">
            <a:spLocks/>
          </p:cNvSpPr>
          <p:nvPr/>
        </p:nvSpPr>
        <p:spPr>
          <a:xfrm>
            <a:off x="597168" y="3572200"/>
            <a:ext cx="9167721" cy="909950"/>
          </a:xfrm>
          <a:prstGeom prst="rect">
            <a:avLst/>
          </a:prstGeom>
          <a:solidFill>
            <a:schemeClr val="bg1">
              <a:alpha val="42559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dirty="0"/>
              <a:t>Unity assigns position and rotation as transform variables to every object.</a:t>
            </a:r>
          </a:p>
          <a:p>
            <a:pPr algn="ctr"/>
            <a:r>
              <a:rPr lang="en-US" altLang="zh-CN" sz="2400" dirty="0"/>
              <a:t>We modify these variables to animate the object.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5C8EE5E-08B7-9342-91F4-7618267A7552}"/>
              </a:ext>
            </a:extLst>
          </p:cNvPr>
          <p:cNvSpPr/>
          <p:nvPr/>
        </p:nvSpPr>
        <p:spPr>
          <a:xfrm>
            <a:off x="9245600" y="903111"/>
            <a:ext cx="2946400" cy="1264356"/>
          </a:xfrm>
          <a:prstGeom prst="roundRect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01855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5D6BC9-A515-5142-9D5A-2798727F8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915" y="2705662"/>
            <a:ext cx="11024170" cy="1058238"/>
          </a:xfrm>
        </p:spPr>
        <p:txBody>
          <a:bodyPr>
            <a:normAutofit/>
          </a:bodyPr>
          <a:lstStyle/>
          <a:p>
            <a:r>
              <a:rPr kumimoji="1" lang="en-US" altLang="zh-CN" b="1" dirty="0"/>
              <a:t>Translational Motion</a:t>
            </a:r>
            <a:endParaRPr kumimoji="1" lang="zh-CN" alt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34C85-CD8E-2241-BDD3-BFE470CD7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6B15-CD18-AD48-B4A6-8B862AAA934E}" type="slidenum">
              <a:rPr kumimoji="1" lang="zh-CN" altLang="en-US" smtClean="0"/>
              <a:t>9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1907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14226</TotalTime>
  <Words>1528</Words>
  <Application>Microsoft Macintosh PowerPoint</Application>
  <PresentationFormat>Widescreen</PresentationFormat>
  <Paragraphs>367</Paragraphs>
  <Slides>33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Office Theme</vt:lpstr>
      <vt:lpstr>Image</vt:lpstr>
      <vt:lpstr>GAMES103: Intro to Physics-Based Animation</vt:lpstr>
      <vt:lpstr>What is rigid body dynamics?</vt:lpstr>
      <vt:lpstr>Rigid Bodies</vt:lpstr>
      <vt:lpstr>Rigid Bodies</vt:lpstr>
      <vt:lpstr>PowerPoint Presentation</vt:lpstr>
      <vt:lpstr>Rigid Body Simulation</vt:lpstr>
      <vt:lpstr>Rigid Body Motion</vt:lpstr>
      <vt:lpstr>PowerPoint Presentation</vt:lpstr>
      <vt:lpstr>Translational Motion</vt:lpstr>
      <vt:lpstr>Translational Motion</vt:lpstr>
      <vt:lpstr>Integration Methods Explained</vt:lpstr>
      <vt:lpstr>Integration Methods Explained</vt:lpstr>
      <vt:lpstr>Integration Methods Explained</vt:lpstr>
      <vt:lpstr>Integration Methods Explained</vt:lpstr>
      <vt:lpstr>Translational Motion</vt:lpstr>
      <vt:lpstr>Leapfrog Integration</vt:lpstr>
      <vt:lpstr>Types of Forces </vt:lpstr>
      <vt:lpstr>Rigid Body Simulation (Translation Only)</vt:lpstr>
      <vt:lpstr>Rotational Motion</vt:lpstr>
      <vt:lpstr>Rotation Represented by Matrix</vt:lpstr>
      <vt:lpstr>Rotation Represented by Euler Angles</vt:lpstr>
      <vt:lpstr>Gimbal Lock</vt:lpstr>
      <vt:lpstr>Rotation Represented by Quaternion</vt:lpstr>
      <vt:lpstr>Quaternion Arithematic</vt:lpstr>
      <vt:lpstr>Rotation Represented by Quaternion</vt:lpstr>
      <vt:lpstr>Rotation Representations in Unity</vt:lpstr>
      <vt:lpstr>Rotational Motion</vt:lpstr>
      <vt:lpstr>Torque and Inertia</vt:lpstr>
      <vt:lpstr>Translational and Rotational Motion</vt:lpstr>
      <vt:lpstr>Rigid Body Simulation</vt:lpstr>
      <vt:lpstr>Implementation</vt:lpstr>
      <vt:lpstr>Some More Implementation Issues</vt:lpstr>
      <vt:lpstr>After-Class Reading (Before Collision)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GAMES 103: Intro to Physics-Based Animation</dc:title>
  <dc:creator>Huamin Wang</dc:creator>
  <cp:lastModifiedBy>Microsoft Office User</cp:lastModifiedBy>
  <cp:revision>152</cp:revision>
  <dcterms:created xsi:type="dcterms:W3CDTF">2021-10-05T05:44:54Z</dcterms:created>
  <dcterms:modified xsi:type="dcterms:W3CDTF">2021-11-16T02:40:15Z</dcterms:modified>
</cp:coreProperties>
</file>