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413" r:id="rId3"/>
    <p:sldId id="416" r:id="rId4"/>
    <p:sldId id="417" r:id="rId5"/>
    <p:sldId id="418" r:id="rId6"/>
    <p:sldId id="419" r:id="rId7"/>
    <p:sldId id="420" r:id="rId8"/>
    <p:sldId id="421" r:id="rId9"/>
    <p:sldId id="387" r:id="rId10"/>
    <p:sldId id="339" r:id="rId11"/>
    <p:sldId id="258" r:id="rId12"/>
    <p:sldId id="360" r:id="rId13"/>
    <p:sldId id="388" r:id="rId14"/>
    <p:sldId id="389" r:id="rId15"/>
    <p:sldId id="395" r:id="rId16"/>
    <p:sldId id="396" r:id="rId17"/>
    <p:sldId id="397" r:id="rId18"/>
    <p:sldId id="398" r:id="rId19"/>
    <p:sldId id="391" r:id="rId20"/>
    <p:sldId id="392" r:id="rId21"/>
    <p:sldId id="393" r:id="rId22"/>
    <p:sldId id="400" r:id="rId23"/>
    <p:sldId id="390" r:id="rId24"/>
    <p:sldId id="394" r:id="rId25"/>
    <p:sldId id="401" r:id="rId26"/>
    <p:sldId id="317" r:id="rId27"/>
    <p:sldId id="402" r:id="rId28"/>
    <p:sldId id="403" r:id="rId29"/>
    <p:sldId id="405" r:id="rId30"/>
    <p:sldId id="404" r:id="rId31"/>
    <p:sldId id="386" r:id="rId32"/>
    <p:sldId id="369" r:id="rId33"/>
    <p:sldId id="318" r:id="rId34"/>
    <p:sldId id="407" r:id="rId35"/>
    <p:sldId id="408" r:id="rId36"/>
    <p:sldId id="347" r:id="rId37"/>
    <p:sldId id="409" r:id="rId38"/>
    <p:sldId id="412" r:id="rId39"/>
    <p:sldId id="410" r:id="rId40"/>
    <p:sldId id="411" r:id="rId41"/>
    <p:sldId id="406" r:id="rId42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F4"/>
    <a:srgbClr val="00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8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15DB-1FD1-6041-A475-2D3895381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D5305-2ABA-A34E-843A-D906DEF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F136F-4673-7E4C-8BB0-79C3593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8051-66BA-7F4A-A390-15D185AC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62E4-8205-B24C-A1CA-A07A85F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48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0DA0-8FF4-EF44-9FD8-83DC68F7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68EC3-BA57-CF4D-AD3E-0BA6C17A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B03B3-94FF-0843-A152-E9EBD22F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5F020-CA9E-C74A-A1C5-77AE67CC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B04A-BBD0-EA4C-81DF-BC1FB3ED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6713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63712-1A48-A844-8D65-6E335EA04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B6E0C-A0E9-124F-947C-794B7D30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D7245-31F2-7043-97D0-8196FD45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4340-7479-014E-A57C-4410C761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9AB6B-5785-9B4F-B615-04671E8A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0847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39FC-C4CF-B54C-BD21-4A29C64D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8B46-F421-F545-ADF2-7878331B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E60C7-54F9-8E44-B2B5-7CC5DBAD1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7EF1-9416-0F46-BA6D-4F53F874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95E47-C747-6149-A008-5F525680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863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B5F9-2143-D54B-9213-1CC210FA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42B0B-C55E-1B46-B34B-9F1BA0F26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0275-6CAE-2A46-9F4C-016AD691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300CE-7E3B-8147-B9B3-116B1C6A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971C9-1D59-5148-AC4B-88DEEE30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7821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F5AC-F084-854F-B9FE-F9F8DFA4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ABD4-37D2-9848-9D48-7B956CF0A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3DCED-78DD-7340-A0D1-4F23BACAC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919BC-A222-1749-A503-B6B37C6E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A224E-CEF3-3945-B0B3-1004AB9B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01BC0-6C04-3D48-93D2-CA819E14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1700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1A64-02CE-7241-9786-4F5012EC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88599-2C34-2340-B6C6-96A651D4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1152-2012-1E43-85E0-CE82DE3B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ADB07-E1AB-C145-B587-95F8B60ED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F5745-E6C5-664B-B934-E119FE11A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D0683-EF81-304D-BE14-39828290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A7099-D91A-8F4B-8E2E-D51FB8C1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6D073-E448-0145-B38C-0F49711B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056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1911-E922-3844-A380-705E8C53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7B7295-A75B-4142-8840-C674FD14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43E3-87C8-1C47-87A9-13BCE47D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22826-B996-BA4A-AF1D-250A92CE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56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2405B-AFC6-A243-992E-FCD28570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A300A-CBA2-EF43-90D7-CB028092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50203-A9C1-1647-9D11-9DE62AA0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0604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6BA78-C642-294A-A73F-F994BE10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56C1-C4BC-4847-BED4-2701F61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1A6F1-1FB3-3A4E-8D30-97AB014A5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59231-63B7-DE44-8B93-F6416FA2D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4FDD-2D42-F14F-90C2-06078D85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1AAF-68FB-1746-BC5F-74921092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576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F119-680C-D841-B34B-3490973B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A0F81-AE05-D546-B8C8-07DF9512C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FCC85-CFE3-9245-AD1A-9C93E52A3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93AEA-BCE0-BF4E-B430-B91A2B98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B9818-1E5F-3844-BB7B-D48E3BC3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0522B-A541-8A41-A3C1-92110A50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637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7AD3C-4906-A343-AC8A-390B87BC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CCFA-CB8C-7045-A25C-E6E4615E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25C4-F73C-834C-A494-F403BCBA6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5EF6-B753-6845-8DDE-8B2F1383A3EE}" type="datetimeFigureOut">
              <a:rPr lang="en-CN" smtClean="0"/>
              <a:t>2021/11/22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FAA9-F77B-EE4F-96DA-679042F4F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CCD5-FF31-CB47-936E-B99A5C00D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383C-656E-944C-AAED-D27292B9513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188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1.png"/><Relationship Id="rId7" Type="http://schemas.openxmlformats.org/officeDocument/2006/relationships/image" Target="../media/image6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24.png"/><Relationship Id="rId3" Type="http://schemas.openxmlformats.org/officeDocument/2006/relationships/image" Target="../media/image910.png"/><Relationship Id="rId7" Type="http://schemas.openxmlformats.org/officeDocument/2006/relationships/image" Target="../media/image1310.png"/><Relationship Id="rId12" Type="http://schemas.openxmlformats.org/officeDocument/2006/relationships/image" Target="../media/image181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11" Type="http://schemas.openxmlformats.org/officeDocument/2006/relationships/image" Target="../media/image171.png"/><Relationship Id="rId5" Type="http://schemas.openxmlformats.org/officeDocument/2006/relationships/image" Target="../media/image1110.png"/><Relationship Id="rId10" Type="http://schemas.openxmlformats.org/officeDocument/2006/relationships/image" Target="../media/image161.png"/><Relationship Id="rId4" Type="http://schemas.openxmlformats.org/officeDocument/2006/relationships/image" Target="../media/image1010.png"/><Relationship Id="rId9" Type="http://schemas.openxmlformats.org/officeDocument/2006/relationships/image" Target="../media/image23.png"/><Relationship Id="rId14" Type="http://schemas.openxmlformats.org/officeDocument/2006/relationships/image" Target="../media/image2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1.png"/><Relationship Id="rId7" Type="http://schemas.openxmlformats.org/officeDocument/2006/relationships/image" Target="../media/image24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5.png"/><Relationship Id="rId4" Type="http://schemas.openxmlformats.org/officeDocument/2006/relationships/image" Target="../media/image2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8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0.png"/><Relationship Id="rId5" Type="http://schemas.openxmlformats.org/officeDocument/2006/relationships/image" Target="../media/image143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37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90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image" Target="../media/image191.png"/><Relationship Id="rId12" Type="http://schemas.openxmlformats.org/officeDocument/2006/relationships/image" Target="../media/image201.png"/><Relationship Id="rId17" Type="http://schemas.openxmlformats.org/officeDocument/2006/relationships/image" Target="../media/image210.png"/><Relationship Id="rId2" Type="http://schemas.openxmlformats.org/officeDocument/2006/relationships/image" Target="../media/image11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15" Type="http://schemas.openxmlformats.org/officeDocument/2006/relationships/image" Target="../media/image190.png"/><Relationship Id="rId4" Type="http://schemas.openxmlformats.org/officeDocument/2006/relationships/image" Target="../media/image202.png"/><Relationship Id="rId14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3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3" Type="http://schemas.openxmlformats.org/officeDocument/2006/relationships/image" Target="../media/image740.png"/><Relationship Id="rId7" Type="http://schemas.openxmlformats.org/officeDocument/2006/relationships/image" Target="../media/image67.png"/><Relationship Id="rId12" Type="http://schemas.openxmlformats.org/officeDocument/2006/relationships/image" Target="../media/image79.png"/><Relationship Id="rId17" Type="http://schemas.openxmlformats.org/officeDocument/2006/relationships/image" Target="../media/image83.png"/><Relationship Id="rId2" Type="http://schemas.openxmlformats.org/officeDocument/2006/relationships/image" Target="../media/image11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8.png"/><Relationship Id="rId15" Type="http://schemas.openxmlformats.org/officeDocument/2006/relationships/image" Target="../media/image82.png"/><Relationship Id="rId10" Type="http://schemas.openxmlformats.org/officeDocument/2006/relationships/image" Target="../media/image69.png"/><Relationship Id="rId4" Type="http://schemas.openxmlformats.org/officeDocument/2006/relationships/image" Target="../media/image750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9.png"/><Relationship Id="rId3" Type="http://schemas.openxmlformats.org/officeDocument/2006/relationships/image" Target="../media/image750.png"/><Relationship Id="rId7" Type="http://schemas.openxmlformats.org/officeDocument/2006/relationships/image" Target="../media/image69.png"/><Relationship Id="rId12" Type="http://schemas.openxmlformats.org/officeDocument/2006/relationships/image" Target="../media/image8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7.png"/><Relationship Id="rId5" Type="http://schemas.openxmlformats.org/officeDocument/2006/relationships/image" Target="../media/image67.png"/><Relationship Id="rId10" Type="http://schemas.openxmlformats.org/officeDocument/2006/relationships/image" Target="../media/image86.png"/><Relationship Id="rId9" Type="http://schemas.openxmlformats.org/officeDocument/2006/relationships/image" Target="../media/image85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3" Type="http://schemas.openxmlformats.org/officeDocument/2006/relationships/image" Target="../media/image133.png"/><Relationship Id="rId7" Type="http://schemas.openxmlformats.org/officeDocument/2006/relationships/image" Target="../media/image137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0.png"/><Relationship Id="rId11" Type="http://schemas.openxmlformats.org/officeDocument/2006/relationships/image" Target="../media/image1420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0.png"/><Relationship Id="rId4" Type="http://schemas.openxmlformats.org/officeDocument/2006/relationships/image" Target="../media/image14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3" Type="http://schemas.openxmlformats.org/officeDocument/2006/relationships/image" Target="../media/image158.png"/><Relationship Id="rId7" Type="http://schemas.openxmlformats.org/officeDocument/2006/relationships/image" Target="../media/image1520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1.png"/><Relationship Id="rId5" Type="http://schemas.openxmlformats.org/officeDocument/2006/relationships/image" Target="../media/image1500.png"/><Relationship Id="rId10" Type="http://schemas.openxmlformats.org/officeDocument/2006/relationships/image" Target="../media/image1550.png"/><Relationship Id="rId4" Type="http://schemas.openxmlformats.org/officeDocument/2006/relationships/image" Target="../media/image1490.png"/><Relationship Id="rId9" Type="http://schemas.openxmlformats.org/officeDocument/2006/relationships/image" Target="../media/image15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0.png"/><Relationship Id="rId5" Type="http://schemas.openxmlformats.org/officeDocument/2006/relationships/image" Target="../media/image143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37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0.png"/><Relationship Id="rId5" Type="http://schemas.openxmlformats.org/officeDocument/2006/relationships/image" Target="../media/image143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37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7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0.png"/><Relationship Id="rId5" Type="http://schemas.openxmlformats.org/officeDocument/2006/relationships/image" Target="../media/image143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37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15" y="1963982"/>
            <a:ext cx="11024170" cy="1058238"/>
          </a:xfrm>
        </p:spPr>
        <p:txBody>
          <a:bodyPr>
            <a:normAutofit/>
          </a:bodyPr>
          <a:lstStyle/>
          <a:p>
            <a:r>
              <a:rPr kumimoji="1" lang="en-US" altLang="zh-CN" sz="4400" b="1" dirty="0"/>
              <a:t>GAMES103: Intro to Physics-Based Animation</a:t>
            </a:r>
            <a:endParaRPr kumimoji="1"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371EAF-5867-374F-AC96-758B0A75D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386" y="3429000"/>
            <a:ext cx="8065228" cy="1493500"/>
          </a:xfrm>
        </p:spPr>
        <p:txBody>
          <a:bodyPr>
            <a:normAutofit/>
          </a:bodyPr>
          <a:lstStyle/>
          <a:p>
            <a:r>
              <a:rPr kumimoji="1" lang="en-US" altLang="zh-CN" sz="4000" dirty="0"/>
              <a:t>Rigid Contacts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E79CBADE-7EE9-5B45-99A0-F550D5D1C20C}"/>
              </a:ext>
            </a:extLst>
          </p:cNvPr>
          <p:cNvSpPr txBox="1">
            <a:spLocks/>
          </p:cNvSpPr>
          <p:nvPr/>
        </p:nvSpPr>
        <p:spPr>
          <a:xfrm>
            <a:off x="2196330" y="4689285"/>
            <a:ext cx="8065228" cy="1493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dirty="0"/>
              <a:t>Huamin Wang</a:t>
            </a:r>
          </a:p>
          <a:p>
            <a:endParaRPr kumimoji="1" lang="en-US" altLang="zh-CN" sz="4000" dirty="0"/>
          </a:p>
          <a:p>
            <a:r>
              <a:rPr kumimoji="1" lang="en-US" altLang="zh-CN" sz="4000" dirty="0"/>
              <a:t>Nov 2021</a:t>
            </a:r>
          </a:p>
        </p:txBody>
      </p:sp>
    </p:spTree>
    <p:extLst>
      <p:ext uri="{BB962C8B-B14F-4D97-AF65-F5344CB8AC3E}">
        <p14:creationId xmlns:p14="http://schemas.microsoft.com/office/powerpoint/2010/main" val="182899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9" y="2013995"/>
            <a:ext cx="11353442" cy="2037145"/>
          </a:xfrm>
        </p:spPr>
        <p:txBody>
          <a:bodyPr>
            <a:normAutofit/>
          </a:bodyPr>
          <a:lstStyle/>
          <a:p>
            <a:r>
              <a:rPr lang="en-US" b="1" dirty="0"/>
              <a:t>Particle Collision </a:t>
            </a:r>
            <a:br>
              <a:rPr lang="en-US" b="1" dirty="0"/>
            </a:br>
            <a:r>
              <a:rPr lang="en-US" b="1" dirty="0"/>
              <a:t>Detection and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91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Signed Distance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11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4189FCA7-B53D-1249-A2AA-6D59A3A80E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8" y="1182731"/>
                <a:ext cx="10839785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A </a:t>
                </a:r>
                <a:r>
                  <a:rPr lang="en-US" altLang="zh-CN" sz="2400" u="sng" dirty="0"/>
                  <a:t>signed</a:t>
                </a:r>
                <a:r>
                  <a:rPr lang="en-US" altLang="zh-CN" sz="2400" dirty="0"/>
                  <a:t> distance function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defines the distance from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to a surface with a sign.  The sign indicates on which side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zh-CN" sz="2400" dirty="0"/>
                  <a:t> is located.</a:t>
                </a:r>
                <a:endParaRPr lang="en-CN" sz="2400" dirty="0"/>
              </a:p>
            </p:txBody>
          </p:sp>
        </mc:Choice>
        <mc:Fallback xmlns=""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4189FCA7-B53D-1249-A2AA-6D59A3A8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" y="1182731"/>
                <a:ext cx="10839785" cy="1325563"/>
              </a:xfrm>
              <a:prstGeom prst="rect">
                <a:avLst/>
              </a:prstGeom>
              <a:blipFill>
                <a:blip r:embed="rId2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18F891B2-C698-4B42-A805-7A9685D0FB63}"/>
              </a:ext>
            </a:extLst>
          </p:cNvPr>
          <p:cNvSpPr/>
          <p:nvPr/>
        </p:nvSpPr>
        <p:spPr>
          <a:xfrm>
            <a:off x="1481558" y="4244716"/>
            <a:ext cx="8808335" cy="4074005"/>
          </a:xfrm>
          <a:custGeom>
            <a:avLst/>
            <a:gdLst>
              <a:gd name="connsiteX0" fmla="*/ 11575 w 7176304"/>
              <a:gd name="connsiteY0" fmla="*/ 694481 h 3206187"/>
              <a:gd name="connsiteX1" fmla="*/ 7164730 w 7176304"/>
              <a:gd name="connsiteY1" fmla="*/ 0 h 3206187"/>
              <a:gd name="connsiteX2" fmla="*/ 7176304 w 7176304"/>
              <a:gd name="connsiteY2" fmla="*/ 3206187 h 3206187"/>
              <a:gd name="connsiteX3" fmla="*/ 0 w 7176304"/>
              <a:gd name="connsiteY3" fmla="*/ 3148314 h 3206187"/>
              <a:gd name="connsiteX4" fmla="*/ 11575 w 7176304"/>
              <a:gd name="connsiteY4" fmla="*/ 694481 h 32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6304" h="3206187">
                <a:moveTo>
                  <a:pt x="11575" y="694481"/>
                </a:moveTo>
                <a:lnTo>
                  <a:pt x="7164730" y="0"/>
                </a:lnTo>
                <a:lnTo>
                  <a:pt x="7176304" y="3206187"/>
                </a:lnTo>
                <a:lnTo>
                  <a:pt x="0" y="3148314"/>
                </a:lnTo>
                <a:cubicBezTo>
                  <a:pt x="3858" y="2330370"/>
                  <a:pt x="7717" y="1512425"/>
                  <a:pt x="11575" y="6944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AB5A1D-AA52-954E-B78A-18C1CBDB6C7C}"/>
              </a:ext>
            </a:extLst>
          </p:cNvPr>
          <p:cNvSpPr/>
          <p:nvPr/>
        </p:nvSpPr>
        <p:spPr>
          <a:xfrm>
            <a:off x="1481558" y="3914555"/>
            <a:ext cx="8808335" cy="1218118"/>
          </a:xfrm>
          <a:custGeom>
            <a:avLst/>
            <a:gdLst>
              <a:gd name="connsiteX0" fmla="*/ 0 w 7222603"/>
              <a:gd name="connsiteY0" fmla="*/ 997488 h 997488"/>
              <a:gd name="connsiteX1" fmla="*/ 3055717 w 7222603"/>
              <a:gd name="connsiteY1" fmla="*/ 36789 h 997488"/>
              <a:gd name="connsiteX2" fmla="*/ 7222603 w 7222603"/>
              <a:gd name="connsiteY2" fmla="*/ 291432 h 99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2603" h="997488">
                <a:moveTo>
                  <a:pt x="0" y="997488"/>
                </a:moveTo>
                <a:cubicBezTo>
                  <a:pt x="925975" y="575976"/>
                  <a:pt x="1851950" y="154465"/>
                  <a:pt x="3055717" y="36789"/>
                </a:cubicBezTo>
                <a:cubicBezTo>
                  <a:pt x="4259484" y="-80887"/>
                  <a:pt x="5741043" y="105272"/>
                  <a:pt x="7222603" y="291432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77B0B-2F77-FC4B-8244-B07DA270F4A8}"/>
              </a:ext>
            </a:extLst>
          </p:cNvPr>
          <p:cNvSpPr txBox="1">
            <a:spLocks/>
          </p:cNvSpPr>
          <p:nvPr/>
        </p:nvSpPr>
        <p:spPr>
          <a:xfrm>
            <a:off x="678550" y="4523614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tx2"/>
                </a:solidFill>
              </a:rPr>
              <a:t>Surface</a:t>
            </a:r>
            <a:endParaRPr lang="en-CN" sz="2400" b="1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FF3BF8-878F-2F41-9067-A66B693449E8}"/>
              </a:ext>
            </a:extLst>
          </p:cNvPr>
          <p:cNvSpPr txBox="1">
            <a:spLocks/>
          </p:cNvSpPr>
          <p:nvPr/>
        </p:nvSpPr>
        <p:spPr>
          <a:xfrm>
            <a:off x="9066337" y="4362598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inside</a:t>
            </a:r>
            <a:endParaRPr lang="en-CN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766410-FEE0-F94D-8280-BE879422B9D5}"/>
              </a:ext>
            </a:extLst>
          </p:cNvPr>
          <p:cNvSpPr txBox="1">
            <a:spLocks/>
          </p:cNvSpPr>
          <p:nvPr/>
        </p:nvSpPr>
        <p:spPr>
          <a:xfrm>
            <a:off x="9066336" y="3558064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outside</a:t>
            </a:r>
            <a:endParaRPr lang="en-CN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174880-3C78-4E43-8169-0981D7B2967C}"/>
              </a:ext>
            </a:extLst>
          </p:cNvPr>
          <p:cNvSpPr/>
          <p:nvPr/>
        </p:nvSpPr>
        <p:spPr>
          <a:xfrm>
            <a:off x="3734769" y="266191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CE4719-10DC-4D4E-84B0-D3140CF038B3}"/>
              </a:ext>
            </a:extLst>
          </p:cNvPr>
          <p:cNvSpPr/>
          <p:nvPr/>
        </p:nvSpPr>
        <p:spPr>
          <a:xfrm>
            <a:off x="6502386" y="565253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4110D0-54DF-5745-AC39-B707ED576744}"/>
                  </a:ext>
                </a:extLst>
              </p:cNvPr>
              <p:cNvSpPr/>
              <p:nvPr/>
            </p:nvSpPr>
            <p:spPr>
              <a:xfrm>
                <a:off x="3319271" y="2484560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4110D0-54DF-5745-AC39-B707ED576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271" y="2484560"/>
                <a:ext cx="41549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/>
              <p:nvPr/>
            </p:nvSpPr>
            <p:spPr>
              <a:xfrm>
                <a:off x="6636467" y="5481168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467" y="5481168"/>
                <a:ext cx="41549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D34E71-2E5E-6640-95F5-33C0DC54EB9C}"/>
              </a:ext>
            </a:extLst>
          </p:cNvPr>
          <p:cNvCxnSpPr>
            <a:cxnSpLocks/>
          </p:cNvCxnSpPr>
          <p:nvPr/>
        </p:nvCxnSpPr>
        <p:spPr>
          <a:xfrm>
            <a:off x="3861138" y="2872286"/>
            <a:ext cx="368269" cy="122026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8AFEF3-2CD5-A946-8301-1452E54D05F7}"/>
              </a:ext>
            </a:extLst>
          </p:cNvPr>
          <p:cNvCxnSpPr>
            <a:cxnSpLocks/>
          </p:cNvCxnSpPr>
          <p:nvPr/>
        </p:nvCxnSpPr>
        <p:spPr>
          <a:xfrm flipH="1">
            <a:off x="6599819" y="3937705"/>
            <a:ext cx="73291" cy="171483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35C54F1-36C8-2D49-8D93-788C6BA16392}"/>
              </a:ext>
            </a:extLst>
          </p:cNvPr>
          <p:cNvSpPr/>
          <p:nvPr/>
        </p:nvSpPr>
        <p:spPr>
          <a:xfrm>
            <a:off x="2705115" y="447013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2C51C47-B54E-9246-A9CC-2FB464889135}"/>
                  </a:ext>
                </a:extLst>
              </p:cNvPr>
              <p:cNvSpPr/>
              <p:nvPr/>
            </p:nvSpPr>
            <p:spPr>
              <a:xfrm>
                <a:off x="2289617" y="4292781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2C51C47-B54E-9246-A9CC-2FB464889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617" y="4292781"/>
                <a:ext cx="41549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3E9001-15E6-B94B-863F-9259E6C3857C}"/>
                  </a:ext>
                </a:extLst>
              </p:cNvPr>
              <p:cNvSpPr/>
              <p:nvPr/>
            </p:nvSpPr>
            <p:spPr>
              <a:xfrm>
                <a:off x="4068422" y="3082873"/>
                <a:ext cx="1459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3E9001-15E6-B94B-863F-9259E6C38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422" y="3082873"/>
                <a:ext cx="1459246" cy="461665"/>
              </a:xfrm>
              <a:prstGeom prst="rect">
                <a:avLst/>
              </a:prstGeom>
              <a:blipFill>
                <a:blip r:embed="rId6"/>
                <a:stretch>
                  <a:fillRect l="-3448" b="-18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A9423A-6F4A-A841-AA3F-40C8527E398B}"/>
                  </a:ext>
                </a:extLst>
              </p:cNvPr>
              <p:cNvSpPr/>
              <p:nvPr/>
            </p:nvSpPr>
            <p:spPr>
              <a:xfrm>
                <a:off x="6685674" y="4635165"/>
                <a:ext cx="1459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A9423A-6F4A-A841-AA3F-40C8527E3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674" y="4635165"/>
                <a:ext cx="1459246" cy="461665"/>
              </a:xfrm>
              <a:prstGeom prst="rect">
                <a:avLst/>
              </a:prstGeom>
              <a:blipFill>
                <a:blip r:embed="rId7"/>
                <a:stretch>
                  <a:fillRect l="-3448"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19673B-B616-9E4D-B406-EEC57ABC2920}"/>
                  </a:ext>
                </a:extLst>
              </p:cNvPr>
              <p:cNvSpPr/>
              <p:nvPr/>
            </p:nvSpPr>
            <p:spPr>
              <a:xfrm>
                <a:off x="2583045" y="4662213"/>
                <a:ext cx="14576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19673B-B616-9E4D-B406-EEC57ABC2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45" y="4662213"/>
                <a:ext cx="1457643" cy="461665"/>
              </a:xfrm>
              <a:prstGeom prst="rect">
                <a:avLst/>
              </a:prstGeom>
              <a:blipFill>
                <a:blip r:embed="rId8"/>
                <a:stretch>
                  <a:fillRect l="-3448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8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875256F4-D230-1A4F-B977-9770F24353B3}"/>
              </a:ext>
            </a:extLst>
          </p:cNvPr>
          <p:cNvSpPr/>
          <p:nvPr/>
        </p:nvSpPr>
        <p:spPr>
          <a:xfrm rot="20882174">
            <a:off x="10763475" y="2298495"/>
            <a:ext cx="631848" cy="10767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C18DCD8-9DC4-534F-886D-B70E41F989CB}"/>
              </a:ext>
            </a:extLst>
          </p:cNvPr>
          <p:cNvSpPr/>
          <p:nvPr/>
        </p:nvSpPr>
        <p:spPr>
          <a:xfrm>
            <a:off x="8403918" y="2305401"/>
            <a:ext cx="2824223" cy="2442259"/>
          </a:xfrm>
          <a:custGeom>
            <a:avLst/>
            <a:gdLst>
              <a:gd name="connsiteX0" fmla="*/ 0 w 2824223"/>
              <a:gd name="connsiteY0" fmla="*/ 1388962 h 2442259"/>
              <a:gd name="connsiteX1" fmla="*/ 2523281 w 2824223"/>
              <a:gd name="connsiteY1" fmla="*/ 0 h 2442259"/>
              <a:gd name="connsiteX2" fmla="*/ 2824223 w 2824223"/>
              <a:gd name="connsiteY2" fmla="*/ 1053297 h 2442259"/>
              <a:gd name="connsiteX3" fmla="*/ 266218 w 2824223"/>
              <a:gd name="connsiteY3" fmla="*/ 2442259 h 2442259"/>
              <a:gd name="connsiteX4" fmla="*/ 0 w 2824223"/>
              <a:gd name="connsiteY4" fmla="*/ 1388962 h 244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223" h="2442259">
                <a:moveTo>
                  <a:pt x="0" y="1388962"/>
                </a:moveTo>
                <a:lnTo>
                  <a:pt x="2523281" y="0"/>
                </a:lnTo>
                <a:lnTo>
                  <a:pt x="2824223" y="1053297"/>
                </a:lnTo>
                <a:lnTo>
                  <a:pt x="266218" y="2442259"/>
                </a:lnTo>
                <a:lnTo>
                  <a:pt x="0" y="13889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5859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Signed Distance Function</a:t>
            </a:r>
            <a:r>
              <a:rPr lang="zh-CN" altLang="en-US" b="1" dirty="0"/>
              <a:t> </a:t>
            </a:r>
            <a:r>
              <a:rPr lang="en-US" altLang="zh-CN" b="1" dirty="0"/>
              <a:t>Examples</a:t>
            </a:r>
            <a:endParaRPr lang="en-CN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EA95F40-878E-7147-8F85-CD73B0D1C06D}"/>
              </a:ext>
            </a:extLst>
          </p:cNvPr>
          <p:cNvSpPr/>
          <p:nvPr/>
        </p:nvSpPr>
        <p:spPr>
          <a:xfrm rot="20560851">
            <a:off x="174108" y="3221492"/>
            <a:ext cx="3210067" cy="1031479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B8E68-7965-1B45-979E-2F28925579DF}"/>
              </a:ext>
            </a:extLst>
          </p:cNvPr>
          <p:cNvCxnSpPr>
            <a:cxnSpLocks/>
          </p:cNvCxnSpPr>
          <p:nvPr/>
        </p:nvCxnSpPr>
        <p:spPr>
          <a:xfrm flipH="1" flipV="1">
            <a:off x="1423684" y="2433490"/>
            <a:ext cx="343882" cy="13037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9BCEDC6-95BF-EC42-9630-5B700D10B605}"/>
              </a:ext>
            </a:extLst>
          </p:cNvPr>
          <p:cNvSpPr txBox="1">
            <a:spLocks/>
          </p:cNvSpPr>
          <p:nvPr/>
        </p:nvSpPr>
        <p:spPr>
          <a:xfrm>
            <a:off x="2500307" y="3977510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inside</a:t>
            </a:r>
            <a:endParaRPr lang="en-CN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9384DD1-B08B-1F41-9722-40A05DF43BEA}"/>
              </a:ext>
            </a:extLst>
          </p:cNvPr>
          <p:cNvSpPr txBox="1">
            <a:spLocks/>
          </p:cNvSpPr>
          <p:nvPr/>
        </p:nvSpPr>
        <p:spPr>
          <a:xfrm>
            <a:off x="2098373" y="3450652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outside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7DC7E72-C78E-4A49-9DB5-86083EDBCB2F}"/>
                  </a:ext>
                </a:extLst>
              </p:cNvPr>
              <p:cNvSpPr/>
              <p:nvPr/>
            </p:nvSpPr>
            <p:spPr>
              <a:xfrm>
                <a:off x="1345764" y="3609143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7DC7E72-C78E-4A49-9DB5-86083EDBC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64" y="3609143"/>
                <a:ext cx="441146" cy="461665"/>
              </a:xfrm>
              <a:prstGeom prst="rect">
                <a:avLst/>
              </a:prstGeom>
              <a:blipFill>
                <a:blip r:embed="rId2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DD4B0E-37B9-6945-A61C-A7ABE3DF0BC3}"/>
                  </a:ext>
                </a:extLst>
              </p:cNvPr>
              <p:cNvSpPr/>
              <p:nvPr/>
            </p:nvSpPr>
            <p:spPr>
              <a:xfrm>
                <a:off x="528937" y="5231013"/>
                <a:ext cx="2673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DD4B0E-37B9-6945-A61C-A7ABE3DF0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37" y="5231013"/>
                <a:ext cx="2673874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35BC000-39BB-EB4A-A42F-1276D13A926A}"/>
              </a:ext>
            </a:extLst>
          </p:cNvPr>
          <p:cNvSpPr/>
          <p:nvPr/>
        </p:nvSpPr>
        <p:spPr>
          <a:xfrm>
            <a:off x="1682586" y="364558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792054-8AB0-5D45-BBC6-7A4278A3E791}"/>
                  </a:ext>
                </a:extLst>
              </p:cNvPr>
              <p:cNvSpPr/>
              <p:nvPr/>
            </p:nvSpPr>
            <p:spPr>
              <a:xfrm>
                <a:off x="1040413" y="2200421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792054-8AB0-5D45-BBC6-7A4278A3E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13" y="2200421"/>
                <a:ext cx="4411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45C8F7A-0903-3A4D-9801-F2723DB3C693}"/>
                  </a:ext>
                </a:extLst>
              </p:cNvPr>
              <p:cNvSpPr/>
              <p:nvPr/>
            </p:nvSpPr>
            <p:spPr>
              <a:xfrm>
                <a:off x="9543683" y="2386730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45C8F7A-0903-3A4D-9801-F2723DB3C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683" y="2386730"/>
                <a:ext cx="41549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8E1EC8B5-4CD5-8549-976C-C892683A9F18}"/>
              </a:ext>
            </a:extLst>
          </p:cNvPr>
          <p:cNvSpPr/>
          <p:nvPr/>
        </p:nvSpPr>
        <p:spPr>
          <a:xfrm>
            <a:off x="9880505" y="242317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639359-DA52-FF4C-8FE8-D6AD6A0D4B37}"/>
              </a:ext>
            </a:extLst>
          </p:cNvPr>
          <p:cNvSpPr/>
          <p:nvPr/>
        </p:nvSpPr>
        <p:spPr>
          <a:xfrm>
            <a:off x="4442561" y="2169000"/>
            <a:ext cx="2520000" cy="252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E5AB757-F6D4-F741-966E-92FF88E686B8}"/>
              </a:ext>
            </a:extLst>
          </p:cNvPr>
          <p:cNvSpPr txBox="1">
            <a:spLocks/>
          </p:cNvSpPr>
          <p:nvPr/>
        </p:nvSpPr>
        <p:spPr>
          <a:xfrm>
            <a:off x="5280158" y="2208493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inside</a:t>
            </a:r>
            <a:endParaRPr lang="en-CN" sz="2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789D105-5EDA-D843-AEF1-5DF8DDB03086}"/>
              </a:ext>
            </a:extLst>
          </p:cNvPr>
          <p:cNvSpPr txBox="1">
            <a:spLocks/>
          </p:cNvSpPr>
          <p:nvPr/>
        </p:nvSpPr>
        <p:spPr>
          <a:xfrm>
            <a:off x="5179166" y="1727935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outside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8ABBF60-0C4F-6741-AE48-C093E036E02B}"/>
                  </a:ext>
                </a:extLst>
              </p:cNvPr>
              <p:cNvSpPr/>
              <p:nvPr/>
            </p:nvSpPr>
            <p:spPr>
              <a:xfrm>
                <a:off x="5256717" y="3349066"/>
                <a:ext cx="40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8ABBF60-0C4F-6741-AE48-C093E036E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717" y="3349066"/>
                <a:ext cx="4026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BD1073E2-B967-9A42-8B3C-23CEC5CA23CF}"/>
              </a:ext>
            </a:extLst>
          </p:cNvPr>
          <p:cNvSpPr/>
          <p:nvPr/>
        </p:nvSpPr>
        <p:spPr>
          <a:xfrm>
            <a:off x="5593304" y="333809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F98DD77-A904-5D4C-A151-D13AC9199894}"/>
                  </a:ext>
                </a:extLst>
              </p:cNvPr>
              <p:cNvSpPr/>
              <p:nvPr/>
            </p:nvSpPr>
            <p:spPr>
              <a:xfrm>
                <a:off x="4097835" y="2305401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F98DD77-A904-5D4C-A151-D13AC9199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35" y="2305401"/>
                <a:ext cx="41549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64F4A09-F295-7A45-B398-A016197BFD23}"/>
              </a:ext>
            </a:extLst>
          </p:cNvPr>
          <p:cNvSpPr/>
          <p:nvPr/>
        </p:nvSpPr>
        <p:spPr>
          <a:xfrm>
            <a:off x="4434657" y="234184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885444-F7CB-BF47-BF23-C2981B36A164}"/>
              </a:ext>
            </a:extLst>
          </p:cNvPr>
          <p:cNvCxnSpPr>
            <a:cxnSpLocks/>
          </p:cNvCxnSpPr>
          <p:nvPr/>
        </p:nvCxnSpPr>
        <p:spPr>
          <a:xfrm flipH="1">
            <a:off x="5761326" y="2896205"/>
            <a:ext cx="1025658" cy="47272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CFA0038-A174-1C4A-B9D5-86E01872F35F}"/>
                  </a:ext>
                </a:extLst>
              </p:cNvPr>
              <p:cNvSpPr/>
              <p:nvPr/>
            </p:nvSpPr>
            <p:spPr>
              <a:xfrm>
                <a:off x="6069277" y="3085361"/>
                <a:ext cx="418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CFA0038-A174-1C4A-B9D5-86E01872F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77" y="3085361"/>
                <a:ext cx="41870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E556CE4-1B27-C74F-ADB3-FFB063158EEC}"/>
                  </a:ext>
                </a:extLst>
              </p:cNvPr>
              <p:cNvSpPr/>
              <p:nvPr/>
            </p:nvSpPr>
            <p:spPr>
              <a:xfrm>
                <a:off x="4212163" y="5233150"/>
                <a:ext cx="28021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E556CE4-1B27-C74F-ADB3-FFB063158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163" y="5233150"/>
                <a:ext cx="2802177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62790B01-7993-2147-83E4-474CC44DAEA2}"/>
              </a:ext>
            </a:extLst>
          </p:cNvPr>
          <p:cNvSpPr/>
          <p:nvPr/>
        </p:nvSpPr>
        <p:spPr>
          <a:xfrm rot="20882174">
            <a:off x="8199591" y="3699382"/>
            <a:ext cx="631848" cy="10767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9E3778-F7AA-674C-B7D1-67A25EEB8823}"/>
              </a:ext>
            </a:extLst>
          </p:cNvPr>
          <p:cNvCxnSpPr>
            <a:cxnSpLocks/>
            <a:stCxn id="30" idx="0"/>
            <a:endCxn id="33" idx="0"/>
          </p:cNvCxnSpPr>
          <p:nvPr/>
        </p:nvCxnSpPr>
        <p:spPr>
          <a:xfrm flipV="1">
            <a:off x="8403918" y="2310189"/>
            <a:ext cx="2563884" cy="1400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54EEC1-0D47-0B4A-AFF8-157228DCB1B0}"/>
              </a:ext>
            </a:extLst>
          </p:cNvPr>
          <p:cNvCxnSpPr>
            <a:cxnSpLocks/>
          </p:cNvCxnSpPr>
          <p:nvPr/>
        </p:nvCxnSpPr>
        <p:spPr>
          <a:xfrm flipV="1">
            <a:off x="8700659" y="3341990"/>
            <a:ext cx="2563884" cy="1400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948A40-81CF-DC46-9A16-548ABE083FA4}"/>
              </a:ext>
            </a:extLst>
          </p:cNvPr>
          <p:cNvCxnSpPr>
            <a:cxnSpLocks/>
          </p:cNvCxnSpPr>
          <p:nvPr/>
        </p:nvCxnSpPr>
        <p:spPr>
          <a:xfrm flipV="1">
            <a:off x="7925748" y="4078364"/>
            <a:ext cx="892562" cy="4876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DFADDA3-21E9-CA4F-8DA2-E83897CFEB6F}"/>
              </a:ext>
            </a:extLst>
          </p:cNvPr>
          <p:cNvCxnSpPr>
            <a:cxnSpLocks/>
          </p:cNvCxnSpPr>
          <p:nvPr/>
        </p:nvCxnSpPr>
        <p:spPr>
          <a:xfrm flipV="1">
            <a:off x="8800216" y="2689051"/>
            <a:ext cx="2563884" cy="1400887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ED1EDCC-9DF1-0F44-A5DE-8FE4D5B5CA3B}"/>
              </a:ext>
            </a:extLst>
          </p:cNvPr>
          <p:cNvCxnSpPr>
            <a:cxnSpLocks/>
          </p:cNvCxnSpPr>
          <p:nvPr/>
        </p:nvCxnSpPr>
        <p:spPr>
          <a:xfrm flipV="1">
            <a:off x="11371550" y="2480153"/>
            <a:ext cx="388848" cy="212463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A030D38E-DD3A-AC4E-BB13-A03379B7EE81}"/>
              </a:ext>
            </a:extLst>
          </p:cNvPr>
          <p:cNvSpPr/>
          <p:nvPr/>
        </p:nvSpPr>
        <p:spPr>
          <a:xfrm>
            <a:off x="8399301" y="415124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A48A1D6-D9A7-D749-A300-6CF70202D953}"/>
                  </a:ext>
                </a:extLst>
              </p:cNvPr>
              <p:cNvSpPr/>
              <p:nvPr/>
            </p:nvSpPr>
            <p:spPr>
              <a:xfrm>
                <a:off x="8324235" y="4245732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A48A1D6-D9A7-D749-A300-6CF70202D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35" y="4245732"/>
                <a:ext cx="441146" cy="461665"/>
              </a:xfrm>
              <a:prstGeom prst="rect">
                <a:avLst/>
              </a:prstGeom>
              <a:blipFill>
                <a:blip r:embed="rId10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954F528-0BB3-DE40-AE32-1ADD42983582}"/>
                  </a:ext>
                </a:extLst>
              </p:cNvPr>
              <p:cNvSpPr/>
              <p:nvPr/>
            </p:nvSpPr>
            <p:spPr>
              <a:xfrm>
                <a:off x="11316631" y="207456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954F528-0BB3-DE40-AE32-1ADD42983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631" y="2074568"/>
                <a:ext cx="44114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561F137-FD7D-8B49-8C9A-AE36DCF055BD}"/>
              </a:ext>
            </a:extLst>
          </p:cNvPr>
          <p:cNvCxnSpPr>
            <a:cxnSpLocks/>
            <a:stCxn id="30" idx="0"/>
          </p:cNvCxnSpPr>
          <p:nvPr/>
        </p:nvCxnSpPr>
        <p:spPr>
          <a:xfrm>
            <a:off x="8403918" y="3711076"/>
            <a:ext cx="63673" cy="42520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95E8FA-C970-6440-B050-70BDAEEB912F}"/>
                  </a:ext>
                </a:extLst>
              </p:cNvPr>
              <p:cNvSpPr/>
              <p:nvPr/>
            </p:nvSpPr>
            <p:spPr>
              <a:xfrm>
                <a:off x="8109296" y="3747502"/>
                <a:ext cx="4187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95E8FA-C970-6440-B050-70BDAEEB9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296" y="3747502"/>
                <a:ext cx="41870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itle 1">
            <a:extLst>
              <a:ext uri="{FF2B5EF4-FFF2-40B4-BE49-F238E27FC236}">
                <a16:creationId xmlns:a16="http://schemas.microsoft.com/office/drawing/2014/main" id="{9C7F74AB-0D7B-3E4A-BB68-2E2DF8728EB8}"/>
              </a:ext>
            </a:extLst>
          </p:cNvPr>
          <p:cNvSpPr txBox="1">
            <a:spLocks/>
          </p:cNvSpPr>
          <p:nvPr/>
        </p:nvSpPr>
        <p:spPr>
          <a:xfrm>
            <a:off x="9570019" y="3489704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inside</a:t>
            </a:r>
            <a:endParaRPr lang="en-CN" sz="2400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C43936D4-B3C4-864A-8EA7-01B883CE241C}"/>
              </a:ext>
            </a:extLst>
          </p:cNvPr>
          <p:cNvSpPr txBox="1">
            <a:spLocks/>
          </p:cNvSpPr>
          <p:nvPr/>
        </p:nvSpPr>
        <p:spPr>
          <a:xfrm>
            <a:off x="10153104" y="3830785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outside</a:t>
            </a:r>
            <a:endParaRPr lang="en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2D4B96-1CDE-0D43-AA2F-F444CB3317F2}"/>
                  </a:ext>
                </a:extLst>
              </p:cNvPr>
              <p:cNvSpPr/>
              <p:nvPr/>
            </p:nvSpPr>
            <p:spPr>
              <a:xfrm>
                <a:off x="6987845" y="5085004"/>
                <a:ext cx="539602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</m:d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2D4B96-1CDE-0D43-AA2F-F444CB331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45" y="5085004"/>
                <a:ext cx="5396029" cy="6560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0D05D16-B16F-BB4C-93A1-A5471CDBF6B1}"/>
                  </a:ext>
                </a:extLst>
              </p:cNvPr>
              <p:cNvSpPr/>
              <p:nvPr/>
            </p:nvSpPr>
            <p:spPr>
              <a:xfrm>
                <a:off x="398352" y="2855267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0D05D16-B16F-BB4C-93A1-A5471CDBF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52" y="2855267"/>
                <a:ext cx="41549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0B278D8-11DF-4340-9A12-91B70A0B94AA}"/>
              </a:ext>
            </a:extLst>
          </p:cNvPr>
          <p:cNvSpPr/>
          <p:nvPr/>
        </p:nvSpPr>
        <p:spPr>
          <a:xfrm>
            <a:off x="735174" y="289171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05053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8FFBEA24-6724-CD44-939A-E28B2E2FA331}"/>
              </a:ext>
            </a:extLst>
          </p:cNvPr>
          <p:cNvSpPr/>
          <p:nvPr/>
        </p:nvSpPr>
        <p:spPr>
          <a:xfrm>
            <a:off x="5646781" y="2833401"/>
            <a:ext cx="5707019" cy="231733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5D8C825-E8C7-444A-B462-6C32A59594CC}"/>
              </a:ext>
            </a:extLst>
          </p:cNvPr>
          <p:cNvSpPr/>
          <p:nvPr/>
        </p:nvSpPr>
        <p:spPr>
          <a:xfrm>
            <a:off x="540315" y="1794896"/>
            <a:ext cx="3600000" cy="3600000"/>
          </a:xfrm>
          <a:prstGeom prst="arc">
            <a:avLst>
              <a:gd name="adj1" fmla="val 18545800"/>
              <a:gd name="adj2" fmla="val 167803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C2DE6D1-F39F-AA47-B8CD-472A9F7587A4}"/>
              </a:ext>
            </a:extLst>
          </p:cNvPr>
          <p:cNvSpPr/>
          <p:nvPr/>
        </p:nvSpPr>
        <p:spPr>
          <a:xfrm>
            <a:off x="551890" y="1789693"/>
            <a:ext cx="3600000" cy="360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Intersection of Signed Distance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13</a:t>
            </a:fld>
            <a:endParaRPr kumimoji="1" lang="zh-CN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B50283-8AEF-2148-A625-D10013F76FF5}"/>
              </a:ext>
            </a:extLst>
          </p:cNvPr>
          <p:cNvCxnSpPr>
            <a:cxnSpLocks/>
          </p:cNvCxnSpPr>
          <p:nvPr/>
        </p:nvCxnSpPr>
        <p:spPr>
          <a:xfrm flipV="1">
            <a:off x="2351890" y="1829621"/>
            <a:ext cx="1440000" cy="17483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673D362-F677-B94B-9162-6656B05EAF46}"/>
              </a:ext>
            </a:extLst>
          </p:cNvPr>
          <p:cNvCxnSpPr>
            <a:cxnSpLocks/>
          </p:cNvCxnSpPr>
          <p:nvPr/>
        </p:nvCxnSpPr>
        <p:spPr>
          <a:xfrm>
            <a:off x="2351890" y="3589693"/>
            <a:ext cx="2007357" cy="10545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C26317E-D1E5-BF48-895E-03967BDD0239}"/>
                  </a:ext>
                </a:extLst>
              </p:cNvPr>
              <p:cNvSpPr/>
              <p:nvPr/>
            </p:nvSpPr>
            <p:spPr>
              <a:xfrm>
                <a:off x="3348725" y="2891275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C26317E-D1E5-BF48-895E-03967BDD0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725" y="2891275"/>
                <a:ext cx="41549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33156A8-7B53-294E-899D-1918F67EE8A4}"/>
              </a:ext>
            </a:extLst>
          </p:cNvPr>
          <p:cNvCxnSpPr>
            <a:cxnSpLocks/>
          </p:cNvCxnSpPr>
          <p:nvPr/>
        </p:nvCxnSpPr>
        <p:spPr>
          <a:xfrm>
            <a:off x="3148702" y="2639849"/>
            <a:ext cx="249717" cy="26619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D24469-C77C-E746-A81E-C989B7F2D400}"/>
              </a:ext>
            </a:extLst>
          </p:cNvPr>
          <p:cNvCxnSpPr>
            <a:cxnSpLocks/>
          </p:cNvCxnSpPr>
          <p:nvPr/>
        </p:nvCxnSpPr>
        <p:spPr>
          <a:xfrm flipH="1">
            <a:off x="3394242" y="2623041"/>
            <a:ext cx="428023" cy="3190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31572A3-2D5C-084D-B850-7E3A2DC02A74}"/>
              </a:ext>
            </a:extLst>
          </p:cNvPr>
          <p:cNvCxnSpPr>
            <a:cxnSpLocks/>
          </p:cNvCxnSpPr>
          <p:nvPr/>
        </p:nvCxnSpPr>
        <p:spPr>
          <a:xfrm flipV="1">
            <a:off x="2810715" y="2956647"/>
            <a:ext cx="603528" cy="869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DF124B1B-9192-6446-8B1E-E2BD9CDFB798}"/>
              </a:ext>
            </a:extLst>
          </p:cNvPr>
          <p:cNvSpPr/>
          <p:nvPr/>
        </p:nvSpPr>
        <p:spPr>
          <a:xfrm>
            <a:off x="3318350" y="283604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495A39B-E929-E74A-926A-506C1DCDED13}"/>
                  </a:ext>
                </a:extLst>
              </p:cNvPr>
              <p:cNvSpPr/>
              <p:nvPr/>
            </p:nvSpPr>
            <p:spPr>
              <a:xfrm>
                <a:off x="3822265" y="2242120"/>
                <a:ext cx="1023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495A39B-E929-E74A-926A-506C1DCDE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65" y="2242120"/>
                <a:ext cx="1023549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C7D2D83-5557-C74B-9E15-4EE931F6CA2E}"/>
                  </a:ext>
                </a:extLst>
              </p:cNvPr>
              <p:cNvSpPr/>
              <p:nvPr/>
            </p:nvSpPr>
            <p:spPr>
              <a:xfrm>
                <a:off x="2210359" y="2214117"/>
                <a:ext cx="10235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C7D2D83-5557-C74B-9E15-4EE931F6C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359" y="2214117"/>
                <a:ext cx="1023550" cy="461665"/>
              </a:xfrm>
              <a:prstGeom prst="rect">
                <a:avLst/>
              </a:prstGeom>
              <a:blipFill>
                <a:blip r:embed="rId4"/>
                <a:stretch>
                  <a:fillRect l="-1235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9B0194D-A48C-FD41-B47B-FD87EB0C04EC}"/>
                  </a:ext>
                </a:extLst>
              </p:cNvPr>
              <p:cNvSpPr/>
              <p:nvPr/>
            </p:nvSpPr>
            <p:spPr>
              <a:xfrm>
                <a:off x="2147447" y="3878387"/>
                <a:ext cx="10164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9B0194D-A48C-FD41-B47B-FD87EB0C0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47" y="3878387"/>
                <a:ext cx="1016432" cy="461665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155C31F-A421-6449-88FC-167439114D36}"/>
                  </a:ext>
                </a:extLst>
              </p:cNvPr>
              <p:cNvSpPr/>
              <p:nvPr/>
            </p:nvSpPr>
            <p:spPr>
              <a:xfrm>
                <a:off x="6561544" y="3673817"/>
                <a:ext cx="465082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155C31F-A421-6449-88FC-167439114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44" y="3673817"/>
                <a:ext cx="4650825" cy="509178"/>
              </a:xfrm>
              <a:prstGeom prst="rect">
                <a:avLst/>
              </a:prstGeom>
              <a:blipFill>
                <a:blip r:embed="rId6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05D6A3-1E7A-9E41-AD9F-B659387F0580}"/>
                  </a:ext>
                </a:extLst>
              </p:cNvPr>
              <p:cNvSpPr/>
              <p:nvPr/>
            </p:nvSpPr>
            <p:spPr>
              <a:xfrm>
                <a:off x="5735771" y="2936030"/>
                <a:ext cx="57077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/>
                  <a:t> </a:t>
                </a:r>
              </a:p>
              <a:p>
                <a:r>
                  <a:rPr lang="en-CN" sz="2400" dirty="0">
                    <a:latin typeface="+mj-lt"/>
                  </a:rPr>
                  <a:t>	then inside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A05D6A3-1E7A-9E41-AD9F-B659387F0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71" y="2936030"/>
                <a:ext cx="5707716" cy="830997"/>
              </a:xfrm>
              <a:prstGeom prst="rect">
                <a:avLst/>
              </a:prstGeom>
              <a:blipFill>
                <a:blip r:embed="rId7"/>
                <a:stretch>
                  <a:fillRect l="-1556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8FD92421-F3D5-5D43-AEA7-5982BF0A8527}"/>
              </a:ext>
            </a:extLst>
          </p:cNvPr>
          <p:cNvSpPr/>
          <p:nvPr/>
        </p:nvSpPr>
        <p:spPr>
          <a:xfrm>
            <a:off x="5730227" y="4192488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Else outside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21DB576-F288-DD45-A444-AF11F4DB7EF3}"/>
                  </a:ext>
                </a:extLst>
              </p:cNvPr>
              <p:cNvSpPr/>
              <p:nvPr/>
            </p:nvSpPr>
            <p:spPr>
              <a:xfrm>
                <a:off x="6576345" y="4548083"/>
                <a:ext cx="13320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21DB576-F288-DD45-A444-AF11F4DB7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45" y="4548083"/>
                <a:ext cx="1332095" cy="461665"/>
              </a:xfrm>
              <a:prstGeom prst="rect">
                <a:avLst/>
              </a:prstGeom>
              <a:blipFill>
                <a:blip r:embed="rId8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2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96F21377-205C-E244-9BEB-30B448A08289}"/>
              </a:ext>
            </a:extLst>
          </p:cNvPr>
          <p:cNvSpPr/>
          <p:nvPr/>
        </p:nvSpPr>
        <p:spPr>
          <a:xfrm>
            <a:off x="1361032" y="1416551"/>
            <a:ext cx="2880000" cy="288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834865-C052-504C-AD1D-B6DCD44A43E1}"/>
              </a:ext>
            </a:extLst>
          </p:cNvPr>
          <p:cNvSpPr/>
          <p:nvPr/>
        </p:nvSpPr>
        <p:spPr>
          <a:xfrm>
            <a:off x="1333182" y="3397695"/>
            <a:ext cx="2880000" cy="288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C2DE6D1-F39F-AA47-B8CD-472A9F7587A4}"/>
              </a:ext>
            </a:extLst>
          </p:cNvPr>
          <p:cNvSpPr/>
          <p:nvPr/>
        </p:nvSpPr>
        <p:spPr>
          <a:xfrm>
            <a:off x="1365732" y="1416551"/>
            <a:ext cx="2880000" cy="288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Union of Signed Distance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AF5117-F024-A042-9A19-F3FDB2C8F9F6}"/>
              </a:ext>
            </a:extLst>
          </p:cNvPr>
          <p:cNvSpPr/>
          <p:nvPr/>
        </p:nvSpPr>
        <p:spPr>
          <a:xfrm>
            <a:off x="1333182" y="3397695"/>
            <a:ext cx="2880000" cy="2880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F048CB8-B6D9-D849-9CA9-9C903DA1F39D}"/>
                  </a:ext>
                </a:extLst>
              </p:cNvPr>
              <p:cNvSpPr/>
              <p:nvPr/>
            </p:nvSpPr>
            <p:spPr>
              <a:xfrm>
                <a:off x="2477392" y="3834886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F048CB8-B6D9-D849-9CA9-9C903DA1F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392" y="3834886"/>
                <a:ext cx="41549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607EE4-7623-AB4F-99A7-CC40C57F020D}"/>
              </a:ext>
            </a:extLst>
          </p:cNvPr>
          <p:cNvCxnSpPr>
            <a:cxnSpLocks/>
          </p:cNvCxnSpPr>
          <p:nvPr/>
        </p:nvCxnSpPr>
        <p:spPr>
          <a:xfrm>
            <a:off x="2461117" y="3420845"/>
            <a:ext cx="89119" cy="45195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839B553-B608-D24D-B293-B0E678F661AC}"/>
                  </a:ext>
                </a:extLst>
              </p:cNvPr>
              <p:cNvSpPr/>
              <p:nvPr/>
            </p:nvSpPr>
            <p:spPr>
              <a:xfrm>
                <a:off x="1731814" y="2863297"/>
                <a:ext cx="15952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839B553-B608-D24D-B293-B0E678F66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14" y="2863297"/>
                <a:ext cx="1595244" cy="461665"/>
              </a:xfrm>
              <a:prstGeom prst="rect">
                <a:avLst/>
              </a:prstGeom>
              <a:blipFill>
                <a:blip r:embed="rId3"/>
                <a:stretch>
                  <a:fillRect l="-787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3F11A9-383F-9C41-BFD6-90C064043D23}"/>
              </a:ext>
            </a:extLst>
          </p:cNvPr>
          <p:cNvCxnSpPr>
            <a:cxnSpLocks/>
          </p:cNvCxnSpPr>
          <p:nvPr/>
        </p:nvCxnSpPr>
        <p:spPr>
          <a:xfrm flipV="1">
            <a:off x="2376958" y="3863782"/>
            <a:ext cx="152478" cy="34468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90EB707-B9E6-5E42-81B7-85BD362EF478}"/>
              </a:ext>
            </a:extLst>
          </p:cNvPr>
          <p:cNvSpPr/>
          <p:nvPr/>
        </p:nvSpPr>
        <p:spPr>
          <a:xfrm>
            <a:off x="2447017" y="377965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DFEAA26-B6A1-054D-B90B-8B5929155E98}"/>
                  </a:ext>
                </a:extLst>
              </p:cNvPr>
              <p:cNvSpPr/>
              <p:nvPr/>
            </p:nvSpPr>
            <p:spPr>
              <a:xfrm>
                <a:off x="1843796" y="4329069"/>
                <a:ext cx="15881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DFEAA26-B6A1-054D-B90B-8B5929155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96" y="4329069"/>
                <a:ext cx="1588127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BB1EC9E5-3A3C-8D44-BC10-39D4350A0109}"/>
              </a:ext>
            </a:extLst>
          </p:cNvPr>
          <p:cNvSpPr/>
          <p:nvPr/>
        </p:nvSpPr>
        <p:spPr>
          <a:xfrm>
            <a:off x="5646781" y="2833401"/>
            <a:ext cx="5707019" cy="231733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BD88B6-2913-1C4C-8121-4816FE7CA726}"/>
                  </a:ext>
                </a:extLst>
              </p:cNvPr>
              <p:cNvSpPr/>
              <p:nvPr/>
            </p:nvSpPr>
            <p:spPr>
              <a:xfrm>
                <a:off x="6561544" y="3673817"/>
                <a:ext cx="372056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BD88B6-2913-1C4C-8121-4816FE7CA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44" y="3673817"/>
                <a:ext cx="3720569" cy="509178"/>
              </a:xfrm>
              <a:prstGeom prst="rect">
                <a:avLst/>
              </a:prstGeom>
              <a:blipFill>
                <a:blip r:embed="rId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D0916D-35FD-BC4F-BB1D-5D84900896DF}"/>
                  </a:ext>
                </a:extLst>
              </p:cNvPr>
              <p:cNvSpPr/>
              <p:nvPr/>
            </p:nvSpPr>
            <p:spPr>
              <a:xfrm>
                <a:off x="5735771" y="2936030"/>
                <a:ext cx="349563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CN" sz="2400" dirty="0"/>
              </a:p>
              <a:p>
                <a:r>
                  <a:rPr lang="en-CN" sz="2400" dirty="0">
                    <a:latin typeface="+mj-lt"/>
                  </a:rPr>
                  <a:t>	then inside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D0916D-35FD-BC4F-BB1D-5D8490089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71" y="2936030"/>
                <a:ext cx="3495637" cy="830997"/>
              </a:xfrm>
              <a:prstGeom prst="rect">
                <a:avLst/>
              </a:prstGeom>
              <a:blipFill>
                <a:blip r:embed="rId6"/>
                <a:stretch>
                  <a:fillRect l="-2536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38A2A7EF-2A11-8E4C-A0D3-73869BC4D1E8}"/>
              </a:ext>
            </a:extLst>
          </p:cNvPr>
          <p:cNvSpPr/>
          <p:nvPr/>
        </p:nvSpPr>
        <p:spPr>
          <a:xfrm>
            <a:off x="5730227" y="4192488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Else outside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688718-76BA-B146-9680-789EFC0BAAB1}"/>
                  </a:ext>
                </a:extLst>
              </p:cNvPr>
              <p:cNvSpPr/>
              <p:nvPr/>
            </p:nvSpPr>
            <p:spPr>
              <a:xfrm>
                <a:off x="6576345" y="4548083"/>
                <a:ext cx="3723776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688718-76BA-B146-9680-789EFC0BAA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345" y="4548083"/>
                <a:ext cx="3723776" cy="509178"/>
              </a:xfrm>
              <a:prstGeom prst="rect">
                <a:avLst/>
              </a:prstGeom>
              <a:blipFill>
                <a:blip r:embed="rId7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D547D16-14CB-D347-905D-CE654E084263}"/>
              </a:ext>
            </a:extLst>
          </p:cNvPr>
          <p:cNvSpPr/>
          <p:nvPr/>
        </p:nvSpPr>
        <p:spPr>
          <a:xfrm>
            <a:off x="7369712" y="3720729"/>
            <a:ext cx="314184" cy="457686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E37EEBC-EF8F-BA47-8184-F1BFB0F86B28}"/>
              </a:ext>
            </a:extLst>
          </p:cNvPr>
          <p:cNvSpPr txBox="1">
            <a:spLocks/>
          </p:cNvSpPr>
          <p:nvPr/>
        </p:nvSpPr>
        <p:spPr>
          <a:xfrm>
            <a:off x="7360087" y="4157711"/>
            <a:ext cx="3102480" cy="424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accent2"/>
                </a:solidFill>
              </a:rPr>
              <a:t>Correct near outer boundary</a:t>
            </a:r>
            <a:endParaRPr lang="en-CN" sz="1800" dirty="0">
              <a:solidFill>
                <a:schemeClr val="accent2"/>
              </a:solidFill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98CE1A5-EFD5-0543-AB2B-BD3031FBB54A}"/>
              </a:ext>
            </a:extLst>
          </p:cNvPr>
          <p:cNvSpPr txBox="1">
            <a:spLocks/>
          </p:cNvSpPr>
          <p:nvPr/>
        </p:nvSpPr>
        <p:spPr>
          <a:xfrm>
            <a:off x="5126386" y="5160227"/>
            <a:ext cx="6590883" cy="955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/>
              <a:t>Intuitively, we can consider collision detection with the union of two objects as collision detection with two separate objects.</a:t>
            </a:r>
            <a:endParaRPr lang="en-CN" sz="2000" dirty="0"/>
          </a:p>
        </p:txBody>
      </p:sp>
    </p:spTree>
    <p:extLst>
      <p:ext uri="{BB962C8B-B14F-4D97-AF65-F5344CB8AC3E}">
        <p14:creationId xmlns:p14="http://schemas.microsoft.com/office/powerpoint/2010/main" val="38686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 animBg="1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8F891B2-C698-4B42-A805-7A9685D0FB63}"/>
              </a:ext>
            </a:extLst>
          </p:cNvPr>
          <p:cNvSpPr/>
          <p:nvPr/>
        </p:nvSpPr>
        <p:spPr>
          <a:xfrm>
            <a:off x="1481558" y="5553023"/>
            <a:ext cx="8808335" cy="4074005"/>
          </a:xfrm>
          <a:custGeom>
            <a:avLst/>
            <a:gdLst>
              <a:gd name="connsiteX0" fmla="*/ 11575 w 7176304"/>
              <a:gd name="connsiteY0" fmla="*/ 694481 h 3206187"/>
              <a:gd name="connsiteX1" fmla="*/ 7164730 w 7176304"/>
              <a:gd name="connsiteY1" fmla="*/ 0 h 3206187"/>
              <a:gd name="connsiteX2" fmla="*/ 7176304 w 7176304"/>
              <a:gd name="connsiteY2" fmla="*/ 3206187 h 3206187"/>
              <a:gd name="connsiteX3" fmla="*/ 0 w 7176304"/>
              <a:gd name="connsiteY3" fmla="*/ 3148314 h 3206187"/>
              <a:gd name="connsiteX4" fmla="*/ 11575 w 7176304"/>
              <a:gd name="connsiteY4" fmla="*/ 694481 h 32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6304" h="3206187">
                <a:moveTo>
                  <a:pt x="11575" y="694481"/>
                </a:moveTo>
                <a:lnTo>
                  <a:pt x="7164730" y="0"/>
                </a:lnTo>
                <a:lnTo>
                  <a:pt x="7176304" y="3206187"/>
                </a:lnTo>
                <a:lnTo>
                  <a:pt x="0" y="3148314"/>
                </a:lnTo>
                <a:cubicBezTo>
                  <a:pt x="3858" y="2330370"/>
                  <a:pt x="7717" y="1512425"/>
                  <a:pt x="11575" y="6944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AB5A1D-AA52-954E-B78A-18C1CBDB6C7C}"/>
              </a:ext>
            </a:extLst>
          </p:cNvPr>
          <p:cNvSpPr/>
          <p:nvPr/>
        </p:nvSpPr>
        <p:spPr>
          <a:xfrm>
            <a:off x="1481558" y="5234067"/>
            <a:ext cx="8808335" cy="1218118"/>
          </a:xfrm>
          <a:custGeom>
            <a:avLst/>
            <a:gdLst>
              <a:gd name="connsiteX0" fmla="*/ 0 w 7222603"/>
              <a:gd name="connsiteY0" fmla="*/ 997488 h 997488"/>
              <a:gd name="connsiteX1" fmla="*/ 3055717 w 7222603"/>
              <a:gd name="connsiteY1" fmla="*/ 36789 h 997488"/>
              <a:gd name="connsiteX2" fmla="*/ 7222603 w 7222603"/>
              <a:gd name="connsiteY2" fmla="*/ 291432 h 99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2603" h="997488">
                <a:moveTo>
                  <a:pt x="0" y="997488"/>
                </a:moveTo>
                <a:cubicBezTo>
                  <a:pt x="925975" y="575976"/>
                  <a:pt x="1851950" y="154465"/>
                  <a:pt x="3055717" y="36789"/>
                </a:cubicBezTo>
                <a:cubicBezTo>
                  <a:pt x="4259484" y="-80887"/>
                  <a:pt x="5741043" y="105272"/>
                  <a:pt x="7222603" y="291432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B5111D-1B09-4447-BE92-4FDBDAA85744}"/>
              </a:ext>
            </a:extLst>
          </p:cNvPr>
          <p:cNvSpPr/>
          <p:nvPr/>
        </p:nvSpPr>
        <p:spPr>
          <a:xfrm>
            <a:off x="4332981" y="2435826"/>
            <a:ext cx="5956906" cy="993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2CB232-681B-8E47-BD40-46DA9AB5DA40}"/>
              </a:ext>
            </a:extLst>
          </p:cNvPr>
          <p:cNvCxnSpPr>
            <a:cxnSpLocks/>
          </p:cNvCxnSpPr>
          <p:nvPr/>
        </p:nvCxnSpPr>
        <p:spPr>
          <a:xfrm flipH="1">
            <a:off x="6629204" y="4467151"/>
            <a:ext cx="110746" cy="169536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Quadratic Penalty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15</a:t>
            </a:fld>
            <a:endParaRPr kumimoji="1" lang="zh-CN" altLang="en-US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189FCA7-B53D-1249-A2AA-6D59A3A80E00}"/>
              </a:ext>
            </a:extLst>
          </p:cNvPr>
          <p:cNvSpPr txBox="1">
            <a:spLocks/>
          </p:cNvSpPr>
          <p:nvPr/>
        </p:nvSpPr>
        <p:spPr>
          <a:xfrm>
            <a:off x="811658" y="1030194"/>
            <a:ext cx="10839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penalty method applies a penalty force in the next update.  When the penalty potential is quadratic, the force is linear.</a:t>
            </a:r>
            <a:endParaRPr lang="en-CN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77B0B-2F77-FC4B-8244-B07DA270F4A8}"/>
              </a:ext>
            </a:extLst>
          </p:cNvPr>
          <p:cNvSpPr txBox="1">
            <a:spLocks/>
          </p:cNvSpPr>
          <p:nvPr/>
        </p:nvSpPr>
        <p:spPr>
          <a:xfrm>
            <a:off x="678550" y="5843126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tx2"/>
                </a:solidFill>
              </a:rPr>
              <a:t>Surface</a:t>
            </a:r>
            <a:endParaRPr lang="en-CN" sz="2400" b="1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FF3BF8-878F-2F41-9067-A66B693449E8}"/>
              </a:ext>
            </a:extLst>
          </p:cNvPr>
          <p:cNvSpPr txBox="1">
            <a:spLocks/>
          </p:cNvSpPr>
          <p:nvPr/>
        </p:nvSpPr>
        <p:spPr>
          <a:xfrm>
            <a:off x="9066337" y="5682110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inside</a:t>
            </a:r>
            <a:endParaRPr lang="en-CN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766410-FEE0-F94D-8280-BE879422B9D5}"/>
              </a:ext>
            </a:extLst>
          </p:cNvPr>
          <p:cNvSpPr txBox="1">
            <a:spLocks/>
          </p:cNvSpPr>
          <p:nvPr/>
        </p:nvSpPr>
        <p:spPr>
          <a:xfrm>
            <a:off x="9066336" y="4877576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outside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/>
              <p:nvPr/>
            </p:nvSpPr>
            <p:spPr>
              <a:xfrm>
                <a:off x="6178532" y="6162520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32" y="6162520"/>
                <a:ext cx="41549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8AFEF3-2CD5-A946-8301-1452E54D05F7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621867" y="5564228"/>
            <a:ext cx="41644" cy="598440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35C54F1-36C8-2D49-8D93-788C6BA16392}"/>
              </a:ext>
            </a:extLst>
          </p:cNvPr>
          <p:cNvSpPr/>
          <p:nvPr/>
        </p:nvSpPr>
        <p:spPr>
          <a:xfrm>
            <a:off x="6594030" y="515399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A9423A-6F4A-A841-AA3F-40C8527E398B}"/>
                  </a:ext>
                </a:extLst>
              </p:cNvPr>
              <p:cNvSpPr/>
              <p:nvPr/>
            </p:nvSpPr>
            <p:spPr>
              <a:xfrm>
                <a:off x="6972902" y="5568435"/>
                <a:ext cx="11167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A9423A-6F4A-A841-AA3F-40C8527E3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02" y="5568435"/>
                <a:ext cx="1116781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ACE4719-10DC-4D4E-84B0-D3140CF038B3}"/>
              </a:ext>
            </a:extLst>
          </p:cNvPr>
          <p:cNvSpPr/>
          <p:nvPr/>
        </p:nvSpPr>
        <p:spPr>
          <a:xfrm>
            <a:off x="6530223" y="616266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D3D5EF-56AE-2C49-955F-DC4A6AA88D82}"/>
              </a:ext>
            </a:extLst>
          </p:cNvPr>
          <p:cNvSpPr/>
          <p:nvPr/>
        </p:nvSpPr>
        <p:spPr>
          <a:xfrm>
            <a:off x="1463919" y="2633474"/>
            <a:ext cx="2180665" cy="6304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BE4FB-4156-4146-8645-3776CE2C5AA7}"/>
                  </a:ext>
                </a:extLst>
              </p:cNvPr>
              <p:cNvSpPr/>
              <p:nvPr/>
            </p:nvSpPr>
            <p:spPr>
              <a:xfrm>
                <a:off x="1676789" y="2735219"/>
                <a:ext cx="17958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BE4FB-4156-4146-8645-3776CE2C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89" y="2735219"/>
                <a:ext cx="1795876" cy="461665"/>
              </a:xfrm>
              <a:prstGeom prst="rect">
                <a:avLst/>
              </a:prstGeom>
              <a:blipFill>
                <a:blip r:embed="rId4"/>
                <a:stretch>
                  <a:fillRect l="-5634" t="-8108" r="-4225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5BBC3-5716-BD46-95D0-981DBE6373D0}"/>
                  </a:ext>
                </a:extLst>
              </p:cNvPr>
              <p:cNvSpPr/>
              <p:nvPr/>
            </p:nvSpPr>
            <p:spPr>
              <a:xfrm>
                <a:off x="5228884" y="2533200"/>
                <a:ext cx="427052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Apply a force in the next update: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zh-CN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5BBC3-5716-BD46-95D0-981DBE63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84" y="2533200"/>
                <a:ext cx="4270528" cy="830997"/>
              </a:xfrm>
              <a:prstGeom prst="rect">
                <a:avLst/>
              </a:prstGeom>
              <a:blipFill>
                <a:blip r:embed="rId5"/>
                <a:stretch>
                  <a:fillRect l="-2077" t="-6061" r="-1484" b="-757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819FD-9B6A-F444-96D5-FFC520CAFFAA}"/>
                  </a:ext>
                </a:extLst>
              </p:cNvPr>
              <p:cNvSpPr/>
              <p:nvPr/>
            </p:nvSpPr>
            <p:spPr>
              <a:xfrm>
                <a:off x="6713512" y="4556665"/>
                <a:ext cx="16836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819FD-9B6A-F444-96D5-FFC520CAF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12" y="4556665"/>
                <a:ext cx="1683666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D6B3FAB4-0ED5-6540-964D-F7D6777EDAEE}"/>
              </a:ext>
            </a:extLst>
          </p:cNvPr>
          <p:cNvSpPr/>
          <p:nvPr/>
        </p:nvSpPr>
        <p:spPr>
          <a:xfrm>
            <a:off x="2185071" y="3459132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Done</a:t>
            </a:r>
            <a:endParaRPr lang="en-CN" sz="2400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1736D0-85D3-4F43-883E-F2FB774A9D7E}"/>
              </a:ext>
            </a:extLst>
          </p:cNvPr>
          <p:cNvSpPr/>
          <p:nvPr/>
        </p:nvSpPr>
        <p:spPr>
          <a:xfrm>
            <a:off x="2012142" y="3164112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no</a:t>
            </a:r>
            <a:endParaRPr lang="en-CN" sz="2400" dirty="0">
              <a:latin typeface="+mj-lt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BB32DE-B945-164E-B3D2-08E836894B5A}"/>
              </a:ext>
            </a:extLst>
          </p:cNvPr>
          <p:cNvCxnSpPr>
            <a:cxnSpLocks/>
          </p:cNvCxnSpPr>
          <p:nvPr/>
        </p:nvCxnSpPr>
        <p:spPr>
          <a:xfrm>
            <a:off x="2576761" y="3267482"/>
            <a:ext cx="0" cy="2844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9DCB12A-0082-3A41-8587-D4D0D832220E}"/>
              </a:ext>
            </a:extLst>
          </p:cNvPr>
          <p:cNvCxnSpPr>
            <a:cxnSpLocks/>
          </p:cNvCxnSpPr>
          <p:nvPr/>
        </p:nvCxnSpPr>
        <p:spPr>
          <a:xfrm>
            <a:off x="3633226" y="2966614"/>
            <a:ext cx="5391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933F081-0C27-BD42-A80F-FD2020487D51}"/>
              </a:ext>
            </a:extLst>
          </p:cNvPr>
          <p:cNvSpPr/>
          <p:nvPr/>
        </p:nvSpPr>
        <p:spPr>
          <a:xfrm>
            <a:off x="3644584" y="2547310"/>
            <a:ext cx="588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yes</a:t>
            </a:r>
            <a:endParaRPr lang="en-CN" sz="2400" dirty="0">
              <a:latin typeface="+mj-lt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0DCD8AA-4EEE-4F4C-B34B-5B335F59E00B}"/>
              </a:ext>
            </a:extLst>
          </p:cNvPr>
          <p:cNvSpPr txBox="1">
            <a:spLocks/>
          </p:cNvSpPr>
          <p:nvPr/>
        </p:nvSpPr>
        <p:spPr>
          <a:xfrm>
            <a:off x="6739950" y="3595888"/>
            <a:ext cx="1954691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penalty strength</a:t>
            </a:r>
            <a:endParaRPr lang="en-CN" sz="18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4CB87E-4BE3-4243-A4DD-1AF09C04FEC3}"/>
              </a:ext>
            </a:extLst>
          </p:cNvPr>
          <p:cNvCxnSpPr>
            <a:cxnSpLocks/>
          </p:cNvCxnSpPr>
          <p:nvPr/>
        </p:nvCxnSpPr>
        <p:spPr>
          <a:xfrm>
            <a:off x="7150012" y="3313681"/>
            <a:ext cx="2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41967E-352C-8945-95FE-9E78923C9BAD}"/>
              </a:ext>
            </a:extLst>
          </p:cNvPr>
          <p:cNvCxnSpPr>
            <a:cxnSpLocks/>
          </p:cNvCxnSpPr>
          <p:nvPr/>
        </p:nvCxnSpPr>
        <p:spPr>
          <a:xfrm>
            <a:off x="7269674" y="3308636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CE8CBD14-85C0-9C42-BF77-489BB0EEF4BB}"/>
              </a:ext>
            </a:extLst>
          </p:cNvPr>
          <p:cNvSpPr/>
          <p:nvPr/>
        </p:nvSpPr>
        <p:spPr>
          <a:xfrm rot="254506" flipH="1">
            <a:off x="6818500" y="5317817"/>
            <a:ext cx="145742" cy="92056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653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9" grpId="0"/>
      <p:bldP spid="30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E10132A8-07E3-EF4E-A507-3BDFF711313A}"/>
              </a:ext>
            </a:extLst>
          </p:cNvPr>
          <p:cNvSpPr/>
          <p:nvPr/>
        </p:nvSpPr>
        <p:spPr>
          <a:xfrm>
            <a:off x="1481558" y="4634745"/>
            <a:ext cx="8808335" cy="1218118"/>
          </a:xfrm>
          <a:custGeom>
            <a:avLst/>
            <a:gdLst>
              <a:gd name="connsiteX0" fmla="*/ 0 w 7222603"/>
              <a:gd name="connsiteY0" fmla="*/ 997488 h 997488"/>
              <a:gd name="connsiteX1" fmla="*/ 3055717 w 7222603"/>
              <a:gd name="connsiteY1" fmla="*/ 36789 h 997488"/>
              <a:gd name="connsiteX2" fmla="*/ 7222603 w 7222603"/>
              <a:gd name="connsiteY2" fmla="*/ 291432 h 99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2603" h="997488">
                <a:moveTo>
                  <a:pt x="0" y="997488"/>
                </a:moveTo>
                <a:cubicBezTo>
                  <a:pt x="925975" y="575976"/>
                  <a:pt x="1851950" y="154465"/>
                  <a:pt x="3055717" y="36789"/>
                </a:cubicBezTo>
                <a:cubicBezTo>
                  <a:pt x="4259484" y="-80887"/>
                  <a:pt x="5741043" y="105272"/>
                  <a:pt x="7222603" y="291432"/>
                </a:cubicBezTo>
              </a:path>
            </a:pathLst>
          </a:custGeom>
          <a:noFill/>
          <a:ln w="508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8F891B2-C698-4B42-A805-7A9685D0FB63}"/>
              </a:ext>
            </a:extLst>
          </p:cNvPr>
          <p:cNvSpPr/>
          <p:nvPr/>
        </p:nvSpPr>
        <p:spPr>
          <a:xfrm>
            <a:off x="1481558" y="5553023"/>
            <a:ext cx="8808335" cy="4074005"/>
          </a:xfrm>
          <a:custGeom>
            <a:avLst/>
            <a:gdLst>
              <a:gd name="connsiteX0" fmla="*/ 11575 w 7176304"/>
              <a:gd name="connsiteY0" fmla="*/ 694481 h 3206187"/>
              <a:gd name="connsiteX1" fmla="*/ 7164730 w 7176304"/>
              <a:gd name="connsiteY1" fmla="*/ 0 h 3206187"/>
              <a:gd name="connsiteX2" fmla="*/ 7176304 w 7176304"/>
              <a:gd name="connsiteY2" fmla="*/ 3206187 h 3206187"/>
              <a:gd name="connsiteX3" fmla="*/ 0 w 7176304"/>
              <a:gd name="connsiteY3" fmla="*/ 3148314 h 3206187"/>
              <a:gd name="connsiteX4" fmla="*/ 11575 w 7176304"/>
              <a:gd name="connsiteY4" fmla="*/ 694481 h 32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6304" h="3206187">
                <a:moveTo>
                  <a:pt x="11575" y="694481"/>
                </a:moveTo>
                <a:lnTo>
                  <a:pt x="7164730" y="0"/>
                </a:lnTo>
                <a:lnTo>
                  <a:pt x="7176304" y="3206187"/>
                </a:lnTo>
                <a:lnTo>
                  <a:pt x="0" y="3148314"/>
                </a:lnTo>
                <a:cubicBezTo>
                  <a:pt x="3858" y="2330370"/>
                  <a:pt x="7717" y="1512425"/>
                  <a:pt x="11575" y="6944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AB5A1D-AA52-954E-B78A-18C1CBDB6C7C}"/>
              </a:ext>
            </a:extLst>
          </p:cNvPr>
          <p:cNvSpPr/>
          <p:nvPr/>
        </p:nvSpPr>
        <p:spPr>
          <a:xfrm>
            <a:off x="1481558" y="5234067"/>
            <a:ext cx="8808335" cy="1218118"/>
          </a:xfrm>
          <a:custGeom>
            <a:avLst/>
            <a:gdLst>
              <a:gd name="connsiteX0" fmla="*/ 0 w 7222603"/>
              <a:gd name="connsiteY0" fmla="*/ 997488 h 997488"/>
              <a:gd name="connsiteX1" fmla="*/ 3055717 w 7222603"/>
              <a:gd name="connsiteY1" fmla="*/ 36789 h 997488"/>
              <a:gd name="connsiteX2" fmla="*/ 7222603 w 7222603"/>
              <a:gd name="connsiteY2" fmla="*/ 291432 h 99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2603" h="997488">
                <a:moveTo>
                  <a:pt x="0" y="997488"/>
                </a:moveTo>
                <a:cubicBezTo>
                  <a:pt x="925975" y="575976"/>
                  <a:pt x="1851950" y="154465"/>
                  <a:pt x="3055717" y="36789"/>
                </a:cubicBezTo>
                <a:cubicBezTo>
                  <a:pt x="4259484" y="-80887"/>
                  <a:pt x="5741043" y="105272"/>
                  <a:pt x="7222603" y="291432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B5111D-1B09-4447-BE92-4FDBDAA85744}"/>
              </a:ext>
            </a:extLst>
          </p:cNvPr>
          <p:cNvSpPr/>
          <p:nvPr/>
        </p:nvSpPr>
        <p:spPr>
          <a:xfrm>
            <a:off x="4332981" y="2435826"/>
            <a:ext cx="5956906" cy="9931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2CB232-681B-8E47-BD40-46DA9AB5DA40}"/>
              </a:ext>
            </a:extLst>
          </p:cNvPr>
          <p:cNvCxnSpPr>
            <a:cxnSpLocks/>
          </p:cNvCxnSpPr>
          <p:nvPr/>
        </p:nvCxnSpPr>
        <p:spPr>
          <a:xfrm flipH="1">
            <a:off x="6738293" y="3807148"/>
            <a:ext cx="57630" cy="10204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Quadratic Penalty Method with a Buffer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16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4189FCA7-B53D-1249-A2AA-6D59A3A80E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50" y="1038621"/>
                <a:ext cx="10912255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A buffer helps lessen the penetration issue. But it cannot strictly prevent penetration, no matter how large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/>
                  <a:t> is.</a:t>
                </a:r>
                <a:endParaRPr lang="en-CN" sz="2400" dirty="0"/>
              </a:p>
            </p:txBody>
          </p:sp>
        </mc:Choice>
        <mc:Fallback xmlns=""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4189FCA7-B53D-1249-A2AA-6D59A3A8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50" y="1038621"/>
                <a:ext cx="10912255" cy="1325563"/>
              </a:xfrm>
              <a:prstGeom prst="rect">
                <a:avLst/>
              </a:prstGeom>
              <a:blipFill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13577B0B-2F77-FC4B-8244-B07DA270F4A8}"/>
              </a:ext>
            </a:extLst>
          </p:cNvPr>
          <p:cNvSpPr txBox="1">
            <a:spLocks/>
          </p:cNvSpPr>
          <p:nvPr/>
        </p:nvSpPr>
        <p:spPr>
          <a:xfrm>
            <a:off x="678550" y="5843126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tx2"/>
                </a:solidFill>
              </a:rPr>
              <a:t>Surface</a:t>
            </a:r>
            <a:endParaRPr lang="en-CN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/>
              <p:nvPr/>
            </p:nvSpPr>
            <p:spPr>
              <a:xfrm>
                <a:off x="6283107" y="4877523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07" y="4877523"/>
                <a:ext cx="41549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8AFEF3-2CD5-A946-8301-1452E54D05F7}"/>
              </a:ext>
            </a:extLst>
          </p:cNvPr>
          <p:cNvCxnSpPr>
            <a:cxnSpLocks/>
          </p:cNvCxnSpPr>
          <p:nvPr/>
        </p:nvCxnSpPr>
        <p:spPr>
          <a:xfrm flipH="1">
            <a:off x="6729254" y="4377920"/>
            <a:ext cx="41644" cy="598440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A9423A-6F4A-A841-AA3F-40C8527E398B}"/>
                  </a:ext>
                </a:extLst>
              </p:cNvPr>
              <p:cNvSpPr/>
              <p:nvPr/>
            </p:nvSpPr>
            <p:spPr>
              <a:xfrm>
                <a:off x="6994359" y="4675914"/>
                <a:ext cx="1402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A9423A-6F4A-A841-AA3F-40C8527E3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359" y="4675914"/>
                <a:ext cx="1402820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ACE4719-10DC-4D4E-84B0-D3140CF038B3}"/>
              </a:ext>
            </a:extLst>
          </p:cNvPr>
          <p:cNvSpPr/>
          <p:nvPr/>
        </p:nvSpPr>
        <p:spPr>
          <a:xfrm>
            <a:off x="6626724" y="498724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D3D5EF-56AE-2C49-955F-DC4A6AA88D82}"/>
              </a:ext>
            </a:extLst>
          </p:cNvPr>
          <p:cNvSpPr/>
          <p:nvPr/>
        </p:nvSpPr>
        <p:spPr>
          <a:xfrm>
            <a:off x="1463919" y="2633474"/>
            <a:ext cx="2180665" cy="6304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BE4FB-4156-4146-8645-3776CE2C5AA7}"/>
                  </a:ext>
                </a:extLst>
              </p:cNvPr>
              <p:cNvSpPr/>
              <p:nvPr/>
            </p:nvSpPr>
            <p:spPr>
              <a:xfrm>
                <a:off x="1676789" y="2735219"/>
                <a:ext cx="17846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CN" sz="24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BE4FB-4156-4146-8645-3776CE2C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89" y="2735219"/>
                <a:ext cx="1784656" cy="461665"/>
              </a:xfrm>
              <a:prstGeom prst="rect">
                <a:avLst/>
              </a:prstGeom>
              <a:blipFill>
                <a:blip r:embed="rId5"/>
                <a:stretch>
                  <a:fillRect l="-5674" t="-8108" r="-3546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5BBC3-5716-BD46-95D0-981DBE6373D0}"/>
                  </a:ext>
                </a:extLst>
              </p:cNvPr>
              <p:cNvSpPr/>
              <p:nvPr/>
            </p:nvSpPr>
            <p:spPr>
              <a:xfrm>
                <a:off x="5228884" y="2533200"/>
                <a:ext cx="4270528" cy="878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Apply a force in the next update: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altLang="zh-CN" sz="2400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d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5BBC3-5716-BD46-95D0-981DBE63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84" y="2533200"/>
                <a:ext cx="4270528" cy="878510"/>
              </a:xfrm>
              <a:prstGeom prst="rect">
                <a:avLst/>
              </a:prstGeom>
              <a:blipFill>
                <a:blip r:embed="rId6"/>
                <a:stretch>
                  <a:fillRect l="-2077" t="-5714" r="-1484" b="-1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819FD-9B6A-F444-96D5-FFC520CAFFAA}"/>
                  </a:ext>
                </a:extLst>
              </p:cNvPr>
              <p:cNvSpPr/>
              <p:nvPr/>
            </p:nvSpPr>
            <p:spPr>
              <a:xfrm>
                <a:off x="6767556" y="3726038"/>
                <a:ext cx="16836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819FD-9B6A-F444-96D5-FFC520CAF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556" y="3726038"/>
                <a:ext cx="1683666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D6B3FAB4-0ED5-6540-964D-F7D6777EDAEE}"/>
              </a:ext>
            </a:extLst>
          </p:cNvPr>
          <p:cNvSpPr/>
          <p:nvPr/>
        </p:nvSpPr>
        <p:spPr>
          <a:xfrm>
            <a:off x="2185071" y="3459132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Done</a:t>
            </a:r>
            <a:endParaRPr lang="en-CN" sz="2400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1736D0-85D3-4F43-883E-F2FB774A9D7E}"/>
              </a:ext>
            </a:extLst>
          </p:cNvPr>
          <p:cNvSpPr/>
          <p:nvPr/>
        </p:nvSpPr>
        <p:spPr>
          <a:xfrm>
            <a:off x="2012142" y="3164112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no</a:t>
            </a:r>
            <a:endParaRPr lang="en-CN" sz="2400" dirty="0">
              <a:latin typeface="+mj-lt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BB32DE-B945-164E-B3D2-08E836894B5A}"/>
              </a:ext>
            </a:extLst>
          </p:cNvPr>
          <p:cNvCxnSpPr>
            <a:cxnSpLocks/>
          </p:cNvCxnSpPr>
          <p:nvPr/>
        </p:nvCxnSpPr>
        <p:spPr>
          <a:xfrm>
            <a:off x="2576761" y="3267482"/>
            <a:ext cx="0" cy="2844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9DCB12A-0082-3A41-8587-D4D0D832220E}"/>
              </a:ext>
            </a:extLst>
          </p:cNvPr>
          <p:cNvCxnSpPr>
            <a:cxnSpLocks/>
          </p:cNvCxnSpPr>
          <p:nvPr/>
        </p:nvCxnSpPr>
        <p:spPr>
          <a:xfrm>
            <a:off x="3633226" y="2966614"/>
            <a:ext cx="5391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933F081-0C27-BD42-A80F-FD2020487D51}"/>
              </a:ext>
            </a:extLst>
          </p:cNvPr>
          <p:cNvSpPr/>
          <p:nvPr/>
        </p:nvSpPr>
        <p:spPr>
          <a:xfrm>
            <a:off x="3644584" y="2547310"/>
            <a:ext cx="588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yes</a:t>
            </a:r>
            <a:endParaRPr lang="en-CN" sz="2400" dirty="0">
              <a:latin typeface="+mj-lt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EF7825DF-303E-F843-9D6D-3DAE56C4CD13}"/>
              </a:ext>
            </a:extLst>
          </p:cNvPr>
          <p:cNvSpPr/>
          <p:nvPr/>
        </p:nvSpPr>
        <p:spPr>
          <a:xfrm rot="375984" flipH="1">
            <a:off x="6872353" y="4700234"/>
            <a:ext cx="157650" cy="38540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26681C-BA94-7A41-A193-B90FF688A235}"/>
              </a:ext>
            </a:extLst>
          </p:cNvPr>
          <p:cNvCxnSpPr>
            <a:cxnSpLocks/>
          </p:cNvCxnSpPr>
          <p:nvPr/>
        </p:nvCxnSpPr>
        <p:spPr>
          <a:xfrm>
            <a:off x="2517409" y="5434787"/>
            <a:ext cx="187706" cy="42889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ECCD86F-BDE7-F74D-8669-B8A21D8EB9C8}"/>
                  </a:ext>
                </a:extLst>
              </p:cNvPr>
              <p:cNvSpPr/>
              <p:nvPr/>
            </p:nvSpPr>
            <p:spPr>
              <a:xfrm>
                <a:off x="2591207" y="5333294"/>
                <a:ext cx="4028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ECCD86F-BDE7-F74D-8669-B8A21D8EB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207" y="5333294"/>
                <a:ext cx="40280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9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9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8F891B2-C698-4B42-A805-7A9685D0FB63}"/>
              </a:ext>
            </a:extLst>
          </p:cNvPr>
          <p:cNvSpPr/>
          <p:nvPr/>
        </p:nvSpPr>
        <p:spPr>
          <a:xfrm>
            <a:off x="1481558" y="5553023"/>
            <a:ext cx="8808335" cy="4074005"/>
          </a:xfrm>
          <a:custGeom>
            <a:avLst/>
            <a:gdLst>
              <a:gd name="connsiteX0" fmla="*/ 11575 w 7176304"/>
              <a:gd name="connsiteY0" fmla="*/ 694481 h 3206187"/>
              <a:gd name="connsiteX1" fmla="*/ 7164730 w 7176304"/>
              <a:gd name="connsiteY1" fmla="*/ 0 h 3206187"/>
              <a:gd name="connsiteX2" fmla="*/ 7176304 w 7176304"/>
              <a:gd name="connsiteY2" fmla="*/ 3206187 h 3206187"/>
              <a:gd name="connsiteX3" fmla="*/ 0 w 7176304"/>
              <a:gd name="connsiteY3" fmla="*/ 3148314 h 3206187"/>
              <a:gd name="connsiteX4" fmla="*/ 11575 w 7176304"/>
              <a:gd name="connsiteY4" fmla="*/ 694481 h 32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6304" h="3206187">
                <a:moveTo>
                  <a:pt x="11575" y="694481"/>
                </a:moveTo>
                <a:lnTo>
                  <a:pt x="7164730" y="0"/>
                </a:lnTo>
                <a:lnTo>
                  <a:pt x="7176304" y="3206187"/>
                </a:lnTo>
                <a:lnTo>
                  <a:pt x="0" y="3148314"/>
                </a:lnTo>
                <a:cubicBezTo>
                  <a:pt x="3858" y="2330370"/>
                  <a:pt x="7717" y="1512425"/>
                  <a:pt x="11575" y="6944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AB5A1D-AA52-954E-B78A-18C1CBDB6C7C}"/>
              </a:ext>
            </a:extLst>
          </p:cNvPr>
          <p:cNvSpPr/>
          <p:nvPr/>
        </p:nvSpPr>
        <p:spPr>
          <a:xfrm>
            <a:off x="1481558" y="5234067"/>
            <a:ext cx="8808335" cy="1218118"/>
          </a:xfrm>
          <a:custGeom>
            <a:avLst/>
            <a:gdLst>
              <a:gd name="connsiteX0" fmla="*/ 0 w 7222603"/>
              <a:gd name="connsiteY0" fmla="*/ 997488 h 997488"/>
              <a:gd name="connsiteX1" fmla="*/ 3055717 w 7222603"/>
              <a:gd name="connsiteY1" fmla="*/ 36789 h 997488"/>
              <a:gd name="connsiteX2" fmla="*/ 7222603 w 7222603"/>
              <a:gd name="connsiteY2" fmla="*/ 291432 h 99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2603" h="997488">
                <a:moveTo>
                  <a:pt x="0" y="997488"/>
                </a:moveTo>
                <a:cubicBezTo>
                  <a:pt x="925975" y="575976"/>
                  <a:pt x="1851950" y="154465"/>
                  <a:pt x="3055717" y="36789"/>
                </a:cubicBezTo>
                <a:cubicBezTo>
                  <a:pt x="4259484" y="-80887"/>
                  <a:pt x="5741043" y="105272"/>
                  <a:pt x="7222603" y="291432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B5111D-1B09-4447-BE92-4FDBDAA85744}"/>
              </a:ext>
            </a:extLst>
          </p:cNvPr>
          <p:cNvSpPr/>
          <p:nvPr/>
        </p:nvSpPr>
        <p:spPr>
          <a:xfrm>
            <a:off x="2756922" y="2294819"/>
            <a:ext cx="5956906" cy="1094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2CB232-681B-8E47-BD40-46DA9AB5DA40}"/>
              </a:ext>
            </a:extLst>
          </p:cNvPr>
          <p:cNvCxnSpPr>
            <a:cxnSpLocks/>
          </p:cNvCxnSpPr>
          <p:nvPr/>
        </p:nvCxnSpPr>
        <p:spPr>
          <a:xfrm flipH="1">
            <a:off x="6718370" y="4027714"/>
            <a:ext cx="85201" cy="92776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Log-Barrier Penalty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17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4189FCA7-B53D-1249-A2AA-6D59A3A80E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8550" y="983985"/>
                <a:ext cx="10912255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A log-barrier penalty potential ensures that the force can be large enough</a:t>
                </a:r>
                <a:r>
                  <a:rPr lang="en-CN" sz="2400" dirty="0"/>
                  <a:t>.  But it assumes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/>
                  <a:t> will never happen!!!  To achieve that, it needs to adjust </a:t>
                </a:r>
                <a14:m>
                  <m:oMath xmlns:m="http://schemas.openxmlformats.org/officeDocument/2006/math">
                    <m:r>
                      <a:rPr lang="en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N" sz="2400" dirty="0"/>
                  <a:t>.</a:t>
                </a:r>
              </a:p>
            </p:txBody>
          </p:sp>
        </mc:Choice>
        <mc:Fallback xmlns="">
          <p:sp>
            <p:nvSpPr>
              <p:cNvPr id="58" name="Title 1">
                <a:extLst>
                  <a:ext uri="{FF2B5EF4-FFF2-40B4-BE49-F238E27FC236}">
                    <a16:creationId xmlns:a16="http://schemas.microsoft.com/office/drawing/2014/main" id="{4189FCA7-B53D-1249-A2AA-6D59A3A80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50" y="983985"/>
                <a:ext cx="10912255" cy="1325563"/>
              </a:xfrm>
              <a:prstGeom prst="rect">
                <a:avLst/>
              </a:prstGeom>
              <a:blipFill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13577B0B-2F77-FC4B-8244-B07DA270F4A8}"/>
              </a:ext>
            </a:extLst>
          </p:cNvPr>
          <p:cNvSpPr txBox="1">
            <a:spLocks/>
          </p:cNvSpPr>
          <p:nvPr/>
        </p:nvSpPr>
        <p:spPr>
          <a:xfrm>
            <a:off x="678550" y="5843126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tx2"/>
                </a:solidFill>
              </a:rPr>
              <a:t>Surface</a:t>
            </a:r>
            <a:endParaRPr lang="en-CN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/>
              <p:nvPr/>
            </p:nvSpPr>
            <p:spPr>
              <a:xfrm>
                <a:off x="6283107" y="4877523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07" y="4877523"/>
                <a:ext cx="41549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8AFEF3-2CD5-A946-8301-1452E54D05F7}"/>
              </a:ext>
            </a:extLst>
          </p:cNvPr>
          <p:cNvCxnSpPr>
            <a:cxnSpLocks/>
          </p:cNvCxnSpPr>
          <p:nvPr/>
        </p:nvCxnSpPr>
        <p:spPr>
          <a:xfrm flipH="1">
            <a:off x="6729254" y="4377920"/>
            <a:ext cx="41644" cy="598440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ACE4719-10DC-4D4E-84B0-D3140CF038B3}"/>
              </a:ext>
            </a:extLst>
          </p:cNvPr>
          <p:cNvSpPr/>
          <p:nvPr/>
        </p:nvSpPr>
        <p:spPr>
          <a:xfrm>
            <a:off x="6626724" y="498724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5BBC3-5716-BD46-95D0-981DBE6373D0}"/>
                  </a:ext>
                </a:extLst>
              </p:cNvPr>
              <p:cNvSpPr/>
              <p:nvPr/>
            </p:nvSpPr>
            <p:spPr>
              <a:xfrm>
                <a:off x="3652825" y="2370422"/>
                <a:ext cx="4415055" cy="952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Always apply the penalty force as: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box>
                        <m:box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den>
                          </m:f>
                        </m:e>
                      </m:box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5BBC3-5716-BD46-95D0-981DBE63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825" y="2370422"/>
                <a:ext cx="4415055" cy="952440"/>
              </a:xfrm>
              <a:prstGeom prst="rect">
                <a:avLst/>
              </a:prstGeom>
              <a:blipFill>
                <a:blip r:embed="rId4"/>
                <a:stretch>
                  <a:fillRect l="-2006" t="-5263" r="-1146" b="-657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819FD-9B6A-F444-96D5-FFC520CAFFAA}"/>
                  </a:ext>
                </a:extLst>
              </p:cNvPr>
              <p:cNvSpPr/>
              <p:nvPr/>
            </p:nvSpPr>
            <p:spPr>
              <a:xfrm>
                <a:off x="6834220" y="4147087"/>
                <a:ext cx="16836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819FD-9B6A-F444-96D5-FFC520CAF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20" y="4147087"/>
                <a:ext cx="1683666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E5DC96-BBB0-D24F-9479-77BC8AD9B53E}"/>
              </a:ext>
            </a:extLst>
          </p:cNvPr>
          <p:cNvCxnSpPr>
            <a:cxnSpLocks/>
          </p:cNvCxnSpPr>
          <p:nvPr/>
        </p:nvCxnSpPr>
        <p:spPr>
          <a:xfrm flipV="1">
            <a:off x="7101881" y="5638408"/>
            <a:ext cx="40862" cy="587201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C3FC629-19AB-D54A-925B-452FBFB4DFFB}"/>
              </a:ext>
            </a:extLst>
          </p:cNvPr>
          <p:cNvSpPr/>
          <p:nvPr/>
        </p:nvSpPr>
        <p:spPr>
          <a:xfrm>
            <a:off x="7051267" y="555106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172EBA2D-B200-AF4D-8447-7CA89F9FDE32}"/>
              </a:ext>
            </a:extLst>
          </p:cNvPr>
          <p:cNvSpPr txBox="1">
            <a:spLocks/>
          </p:cNvSpPr>
          <p:nvPr/>
        </p:nvSpPr>
        <p:spPr>
          <a:xfrm>
            <a:off x="7193357" y="5707905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/>
              <a:t>???</a:t>
            </a:r>
            <a:endParaRPr lang="en-CN" sz="2400" b="1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97B38E9-B851-5041-B303-A5D6A3C905B7}"/>
              </a:ext>
            </a:extLst>
          </p:cNvPr>
          <p:cNvSpPr txBox="1">
            <a:spLocks/>
          </p:cNvSpPr>
          <p:nvPr/>
        </p:nvSpPr>
        <p:spPr>
          <a:xfrm>
            <a:off x="5009122" y="3508681"/>
            <a:ext cx="1954691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barrier strength</a:t>
            </a:r>
            <a:endParaRPr lang="en-CN" sz="18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41A54D-0E82-FC49-AAD2-EA068243670C}"/>
              </a:ext>
            </a:extLst>
          </p:cNvPr>
          <p:cNvCxnSpPr>
            <a:cxnSpLocks/>
          </p:cNvCxnSpPr>
          <p:nvPr/>
        </p:nvCxnSpPr>
        <p:spPr>
          <a:xfrm>
            <a:off x="5647782" y="3226474"/>
            <a:ext cx="2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F3F843-E5AC-E04D-B0AD-DD1A1D180B8E}"/>
              </a:ext>
            </a:extLst>
          </p:cNvPr>
          <p:cNvCxnSpPr>
            <a:cxnSpLocks/>
          </p:cNvCxnSpPr>
          <p:nvPr/>
        </p:nvCxnSpPr>
        <p:spPr>
          <a:xfrm>
            <a:off x="5767444" y="3221429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A Short Summary of Penalty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7CFCA8-1331-094E-BC54-2AC72FF5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55" y="1719898"/>
            <a:ext cx="10515600" cy="374473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The use of step size adjustment is a must.</a:t>
            </a:r>
          </a:p>
          <a:p>
            <a:pPr lvl="1"/>
            <a:r>
              <a:rPr lang="en-US" sz="2000" dirty="0">
                <a:latin typeface="+mj-lt"/>
              </a:rPr>
              <a:t>To avoid overshooting.</a:t>
            </a:r>
          </a:p>
          <a:p>
            <a:pPr lvl="1"/>
            <a:r>
              <a:rPr lang="en-US" sz="2000" dirty="0">
                <a:latin typeface="+mj-lt"/>
              </a:rPr>
              <a:t>To avoid penetration in log-barrier methods.</a:t>
            </a:r>
          </a:p>
          <a:p>
            <a:endParaRPr lang="en-US" sz="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Log-barrier method can be limited within a buffer as well.</a:t>
            </a:r>
          </a:p>
          <a:p>
            <a:pPr lvl="1"/>
            <a:r>
              <a:rPr lang="en-US" sz="2000" dirty="0">
                <a:latin typeface="+mj-lt"/>
              </a:rPr>
              <a:t>Li et al. 2020. </a:t>
            </a:r>
            <a:r>
              <a:rPr lang="en-US" sz="2000" i="1" dirty="0">
                <a:latin typeface="+mj-lt"/>
              </a:rPr>
              <a:t>Incremental Potential Contact: Intersection- and Inversion-free Large Deformation Dynamics</a:t>
            </a:r>
            <a:r>
              <a:rPr lang="en-US" sz="2000" dirty="0">
                <a:latin typeface="+mj-lt"/>
              </a:rPr>
              <a:t>. TOG.</a:t>
            </a:r>
          </a:p>
          <a:p>
            <a:pPr lvl="1"/>
            <a:r>
              <a:rPr lang="en-US" sz="2000" dirty="0">
                <a:latin typeface="+mj-lt"/>
              </a:rPr>
              <a:t>Wu et al. 2020. </a:t>
            </a:r>
            <a:r>
              <a:rPr lang="en-US" sz="2000" i="1" dirty="0">
                <a:latin typeface="+mj-lt"/>
              </a:rPr>
              <a:t>A Safe and Fast Repulsion Method for GPU-based Cloth Self Collisions</a:t>
            </a:r>
            <a:r>
              <a:rPr lang="en-US" sz="2000" dirty="0">
                <a:latin typeface="+mj-lt"/>
              </a:rPr>
              <a:t>. TOG.</a:t>
            </a:r>
          </a:p>
          <a:p>
            <a:pPr lvl="1"/>
            <a:endParaRPr lang="en-US" sz="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Frictional contacts are difficult to handle.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53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AB5111D-1B09-4447-BE92-4FDBDAA85744}"/>
              </a:ext>
            </a:extLst>
          </p:cNvPr>
          <p:cNvSpPr/>
          <p:nvPr/>
        </p:nvSpPr>
        <p:spPr>
          <a:xfrm>
            <a:off x="4332980" y="2654748"/>
            <a:ext cx="6563973" cy="630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2CB232-681B-8E47-BD40-46DA9AB5DA40}"/>
              </a:ext>
            </a:extLst>
          </p:cNvPr>
          <p:cNvCxnSpPr>
            <a:cxnSpLocks/>
          </p:cNvCxnSpPr>
          <p:nvPr/>
        </p:nvCxnSpPr>
        <p:spPr>
          <a:xfrm flipH="1">
            <a:off x="6687074" y="4467151"/>
            <a:ext cx="52876" cy="80946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Impulse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189FCA7-B53D-1249-A2AA-6D59A3A80E00}"/>
              </a:ext>
            </a:extLst>
          </p:cNvPr>
          <p:cNvSpPr txBox="1">
            <a:spLocks/>
          </p:cNvSpPr>
          <p:nvPr/>
        </p:nvSpPr>
        <p:spPr>
          <a:xfrm>
            <a:off x="747810" y="1207588"/>
            <a:ext cx="10839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An impulse method assumes that collision changes the position and the velocity all of sudden.</a:t>
            </a:r>
            <a:endParaRPr lang="en-CN" sz="24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8F891B2-C698-4B42-A805-7A9685D0FB63}"/>
              </a:ext>
            </a:extLst>
          </p:cNvPr>
          <p:cNvSpPr/>
          <p:nvPr/>
        </p:nvSpPr>
        <p:spPr>
          <a:xfrm>
            <a:off x="1481558" y="5564228"/>
            <a:ext cx="8808335" cy="4074005"/>
          </a:xfrm>
          <a:custGeom>
            <a:avLst/>
            <a:gdLst>
              <a:gd name="connsiteX0" fmla="*/ 11575 w 7176304"/>
              <a:gd name="connsiteY0" fmla="*/ 694481 h 3206187"/>
              <a:gd name="connsiteX1" fmla="*/ 7164730 w 7176304"/>
              <a:gd name="connsiteY1" fmla="*/ 0 h 3206187"/>
              <a:gd name="connsiteX2" fmla="*/ 7176304 w 7176304"/>
              <a:gd name="connsiteY2" fmla="*/ 3206187 h 3206187"/>
              <a:gd name="connsiteX3" fmla="*/ 0 w 7176304"/>
              <a:gd name="connsiteY3" fmla="*/ 3148314 h 3206187"/>
              <a:gd name="connsiteX4" fmla="*/ 11575 w 7176304"/>
              <a:gd name="connsiteY4" fmla="*/ 694481 h 320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6304" h="3206187">
                <a:moveTo>
                  <a:pt x="11575" y="694481"/>
                </a:moveTo>
                <a:lnTo>
                  <a:pt x="7164730" y="0"/>
                </a:lnTo>
                <a:lnTo>
                  <a:pt x="7176304" y="3206187"/>
                </a:lnTo>
                <a:lnTo>
                  <a:pt x="0" y="3148314"/>
                </a:lnTo>
                <a:cubicBezTo>
                  <a:pt x="3858" y="2330370"/>
                  <a:pt x="7717" y="1512425"/>
                  <a:pt x="11575" y="6944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0AB5A1D-AA52-954E-B78A-18C1CBDB6C7C}"/>
              </a:ext>
            </a:extLst>
          </p:cNvPr>
          <p:cNvSpPr/>
          <p:nvPr/>
        </p:nvSpPr>
        <p:spPr>
          <a:xfrm>
            <a:off x="1481558" y="5234067"/>
            <a:ext cx="8808335" cy="1218118"/>
          </a:xfrm>
          <a:custGeom>
            <a:avLst/>
            <a:gdLst>
              <a:gd name="connsiteX0" fmla="*/ 0 w 7222603"/>
              <a:gd name="connsiteY0" fmla="*/ 997488 h 997488"/>
              <a:gd name="connsiteX1" fmla="*/ 3055717 w 7222603"/>
              <a:gd name="connsiteY1" fmla="*/ 36789 h 997488"/>
              <a:gd name="connsiteX2" fmla="*/ 7222603 w 7222603"/>
              <a:gd name="connsiteY2" fmla="*/ 291432 h 99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2603" h="997488">
                <a:moveTo>
                  <a:pt x="0" y="997488"/>
                </a:moveTo>
                <a:cubicBezTo>
                  <a:pt x="925975" y="575976"/>
                  <a:pt x="1851950" y="154465"/>
                  <a:pt x="3055717" y="36789"/>
                </a:cubicBezTo>
                <a:cubicBezTo>
                  <a:pt x="4259484" y="-80887"/>
                  <a:pt x="5741043" y="105272"/>
                  <a:pt x="7222603" y="291432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77B0B-2F77-FC4B-8244-B07DA270F4A8}"/>
              </a:ext>
            </a:extLst>
          </p:cNvPr>
          <p:cNvSpPr txBox="1">
            <a:spLocks/>
          </p:cNvSpPr>
          <p:nvPr/>
        </p:nvSpPr>
        <p:spPr>
          <a:xfrm>
            <a:off x="678550" y="5843126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chemeClr val="tx2"/>
                </a:solidFill>
              </a:rPr>
              <a:t>Surface</a:t>
            </a:r>
            <a:endParaRPr lang="en-CN" sz="2400" b="1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FF3BF8-878F-2F41-9067-A66B693449E8}"/>
              </a:ext>
            </a:extLst>
          </p:cNvPr>
          <p:cNvSpPr txBox="1">
            <a:spLocks/>
          </p:cNvSpPr>
          <p:nvPr/>
        </p:nvSpPr>
        <p:spPr>
          <a:xfrm>
            <a:off x="9066337" y="5682110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inside</a:t>
            </a:r>
            <a:endParaRPr lang="en-CN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766410-FEE0-F94D-8280-BE879422B9D5}"/>
              </a:ext>
            </a:extLst>
          </p:cNvPr>
          <p:cNvSpPr txBox="1">
            <a:spLocks/>
          </p:cNvSpPr>
          <p:nvPr/>
        </p:nvSpPr>
        <p:spPr>
          <a:xfrm>
            <a:off x="9066336" y="4877576"/>
            <a:ext cx="1223557" cy="4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outside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/>
              <p:nvPr/>
            </p:nvSpPr>
            <p:spPr>
              <a:xfrm>
                <a:off x="6178532" y="6162520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0866DB-FF72-FF4E-ACF9-7A7386428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532" y="6162520"/>
                <a:ext cx="41549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8AFEF3-2CD5-A946-8301-1452E54D05F7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6621867" y="5347502"/>
            <a:ext cx="56725" cy="815166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335C54F1-36C8-2D49-8D93-788C6BA16392}"/>
              </a:ext>
            </a:extLst>
          </p:cNvPr>
          <p:cNvSpPr/>
          <p:nvPr/>
        </p:nvSpPr>
        <p:spPr>
          <a:xfrm>
            <a:off x="6594030" y="515399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A9423A-6F4A-A841-AA3F-40C8527E398B}"/>
                  </a:ext>
                </a:extLst>
              </p:cNvPr>
              <p:cNvSpPr/>
              <p:nvPr/>
            </p:nvSpPr>
            <p:spPr>
              <a:xfrm>
                <a:off x="6673111" y="5750742"/>
                <a:ext cx="14592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A9423A-6F4A-A841-AA3F-40C8527E3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11" y="5750742"/>
                <a:ext cx="1459246" cy="461665"/>
              </a:xfrm>
              <a:prstGeom prst="rect">
                <a:avLst/>
              </a:prstGeom>
              <a:blipFill>
                <a:blip r:embed="rId3"/>
                <a:stretch>
                  <a:fillRect l="-3448"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ACE4719-10DC-4D4E-84B0-D3140CF038B3}"/>
              </a:ext>
            </a:extLst>
          </p:cNvPr>
          <p:cNvSpPr/>
          <p:nvPr/>
        </p:nvSpPr>
        <p:spPr>
          <a:xfrm>
            <a:off x="6530223" y="616266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D3D5EF-56AE-2C49-955F-DC4A6AA88D82}"/>
              </a:ext>
            </a:extLst>
          </p:cNvPr>
          <p:cNvSpPr/>
          <p:nvPr/>
        </p:nvSpPr>
        <p:spPr>
          <a:xfrm>
            <a:off x="1463919" y="2633474"/>
            <a:ext cx="2180665" cy="6304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BE4FB-4156-4146-8645-3776CE2C5AA7}"/>
                  </a:ext>
                </a:extLst>
              </p:cNvPr>
              <p:cNvSpPr/>
              <p:nvPr/>
            </p:nvSpPr>
            <p:spPr>
              <a:xfrm>
                <a:off x="1676789" y="2735219"/>
                <a:ext cx="17958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BE4FB-4156-4146-8645-3776CE2C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89" y="2735219"/>
                <a:ext cx="1795876" cy="461665"/>
              </a:xfrm>
              <a:prstGeom prst="rect">
                <a:avLst/>
              </a:prstGeom>
              <a:blipFill>
                <a:blip r:embed="rId4"/>
                <a:stretch>
                  <a:fillRect l="-5634" t="-8108" r="-4225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5BBC3-5716-BD46-95D0-981DBE6373D0}"/>
                  </a:ext>
                </a:extLst>
              </p:cNvPr>
              <p:cNvSpPr/>
              <p:nvPr/>
            </p:nvSpPr>
            <p:spPr>
              <a:xfrm>
                <a:off x="4437240" y="2739139"/>
                <a:ext cx="64597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collision: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5BBC3-5716-BD46-95D0-981DBE63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240" y="2739139"/>
                <a:ext cx="6459717" cy="461665"/>
              </a:xfrm>
              <a:prstGeom prst="rect">
                <a:avLst/>
              </a:prstGeom>
              <a:blipFill>
                <a:blip r:embed="rId5"/>
                <a:stretch>
                  <a:fillRect l="-1569" t="-7895" b="-289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819FD-9B6A-F444-96D5-FFC520CAFFAA}"/>
                  </a:ext>
                </a:extLst>
              </p:cNvPr>
              <p:cNvSpPr/>
              <p:nvPr/>
            </p:nvSpPr>
            <p:spPr>
              <a:xfrm>
                <a:off x="6713512" y="4556665"/>
                <a:ext cx="16836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7819FD-9B6A-F444-96D5-FFC520CAF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12" y="4556665"/>
                <a:ext cx="1683666" cy="461665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itle 1">
            <a:extLst>
              <a:ext uri="{FF2B5EF4-FFF2-40B4-BE49-F238E27FC236}">
                <a16:creationId xmlns:a16="http://schemas.microsoft.com/office/drawing/2014/main" id="{1CB3B030-4261-1C47-8355-2738588A4D23}"/>
              </a:ext>
            </a:extLst>
          </p:cNvPr>
          <p:cNvSpPr txBox="1">
            <a:spLocks/>
          </p:cNvSpPr>
          <p:nvPr/>
        </p:nvSpPr>
        <p:spPr>
          <a:xfrm>
            <a:off x="4949085" y="3089053"/>
            <a:ext cx="6438686" cy="866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accent2"/>
                </a:solidFill>
              </a:rPr>
              <a:t>What about velocity and friction? </a:t>
            </a:r>
            <a:endParaRPr lang="en-CN" sz="2400" dirty="0">
              <a:solidFill>
                <a:schemeClr val="accent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B3FAB4-0ED5-6540-964D-F7D6777EDAEE}"/>
              </a:ext>
            </a:extLst>
          </p:cNvPr>
          <p:cNvSpPr/>
          <p:nvPr/>
        </p:nvSpPr>
        <p:spPr>
          <a:xfrm>
            <a:off x="2185071" y="3459132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Done</a:t>
            </a:r>
            <a:endParaRPr lang="en-CN" sz="2400" dirty="0">
              <a:latin typeface="+mj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E1736D0-85D3-4F43-883E-F2FB774A9D7E}"/>
              </a:ext>
            </a:extLst>
          </p:cNvPr>
          <p:cNvSpPr/>
          <p:nvPr/>
        </p:nvSpPr>
        <p:spPr>
          <a:xfrm>
            <a:off x="2012142" y="3164112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no</a:t>
            </a:r>
            <a:endParaRPr lang="en-CN" sz="2400" dirty="0">
              <a:latin typeface="+mj-lt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BB32DE-B945-164E-B3D2-08E836894B5A}"/>
              </a:ext>
            </a:extLst>
          </p:cNvPr>
          <p:cNvCxnSpPr>
            <a:cxnSpLocks/>
          </p:cNvCxnSpPr>
          <p:nvPr/>
        </p:nvCxnSpPr>
        <p:spPr>
          <a:xfrm>
            <a:off x="2576761" y="3267482"/>
            <a:ext cx="0" cy="2844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9DCB12A-0082-3A41-8587-D4D0D832220E}"/>
              </a:ext>
            </a:extLst>
          </p:cNvPr>
          <p:cNvCxnSpPr>
            <a:cxnSpLocks/>
          </p:cNvCxnSpPr>
          <p:nvPr/>
        </p:nvCxnSpPr>
        <p:spPr>
          <a:xfrm>
            <a:off x="3633226" y="2966614"/>
            <a:ext cx="5391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933F081-0C27-BD42-A80F-FD2020487D51}"/>
              </a:ext>
            </a:extLst>
          </p:cNvPr>
          <p:cNvSpPr/>
          <p:nvPr/>
        </p:nvSpPr>
        <p:spPr>
          <a:xfrm>
            <a:off x="3644584" y="2547310"/>
            <a:ext cx="588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yes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B12DD4-19EA-514A-9209-0F85EBEBB448}"/>
                  </a:ext>
                </a:extLst>
              </p:cNvPr>
              <p:cNvSpPr/>
              <p:nvPr/>
            </p:nvSpPr>
            <p:spPr>
              <a:xfrm>
                <a:off x="5867606" y="4813433"/>
                <a:ext cx="9003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p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2B12DD4-19EA-514A-9209-0F85EBEBB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606" y="4813433"/>
                <a:ext cx="9003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2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A88EC82-DC86-5142-ACDE-796B5D6A8482}"/>
              </a:ext>
            </a:extLst>
          </p:cNvPr>
          <p:cNvSpPr/>
          <p:nvPr/>
        </p:nvSpPr>
        <p:spPr>
          <a:xfrm>
            <a:off x="11040065" y="4619511"/>
            <a:ext cx="717051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4A5F20A-749D-EE4C-8E74-AB8C851D8835}"/>
              </a:ext>
            </a:extLst>
          </p:cNvPr>
          <p:cNvSpPr/>
          <p:nvPr/>
        </p:nvSpPr>
        <p:spPr>
          <a:xfrm>
            <a:off x="4776774" y="4623616"/>
            <a:ext cx="717051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79558A77-12A7-7046-B4DC-211BDA3A20B4}"/>
              </a:ext>
            </a:extLst>
          </p:cNvPr>
          <p:cNvSpPr txBox="1">
            <a:spLocks/>
          </p:cNvSpPr>
          <p:nvPr/>
        </p:nvSpPr>
        <p:spPr>
          <a:xfrm>
            <a:off x="6453308" y="2311820"/>
            <a:ext cx="4503642" cy="3637360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Last week…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5265C7-022B-EB49-BD66-B8E0F7693602}"/>
                  </a:ext>
                </a:extLst>
              </p:cNvPr>
              <p:cNvSpPr txBox="1"/>
              <p:nvPr/>
            </p:nvSpPr>
            <p:spPr>
              <a:xfrm>
                <a:off x="5758154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5265C7-022B-EB49-BD66-B8E0F769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54" y="479275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795485-C2B4-FD43-B073-0EED9DD92123}"/>
                  </a:ext>
                </a:extLst>
              </p:cNvPr>
              <p:cNvSpPr txBox="1"/>
              <p:nvPr/>
            </p:nvSpPr>
            <p:spPr>
              <a:xfrm>
                <a:off x="5758154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795485-C2B4-FD43-B073-0EED9DD92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54" y="540344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431E59E-F387-C049-836C-4A524933BBA7}"/>
              </a:ext>
            </a:extLst>
          </p:cNvPr>
          <p:cNvSpPr/>
          <p:nvPr/>
        </p:nvSpPr>
        <p:spPr>
          <a:xfrm>
            <a:off x="5630666" y="4619511"/>
            <a:ext cx="717051" cy="132556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48261B-EF51-8B43-89B1-C6C1B260B9FF}"/>
                  </a:ext>
                </a:extLst>
              </p:cNvPr>
              <p:cNvSpPr txBox="1"/>
              <p:nvPr/>
            </p:nvSpPr>
            <p:spPr>
              <a:xfrm>
                <a:off x="11167553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48261B-EF51-8B43-89B1-C6C1B260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3" y="479275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7227B7-D16F-B94F-9E8A-9ACD04D614C7}"/>
                  </a:ext>
                </a:extLst>
              </p:cNvPr>
              <p:cNvSpPr txBox="1"/>
              <p:nvPr/>
            </p:nvSpPr>
            <p:spPr>
              <a:xfrm>
                <a:off x="11167553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7227B7-D16F-B94F-9E8A-9ACD04D61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3" y="540344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804675-CB0A-2D4F-A47F-A2EDF9D6DAE0}"/>
                  </a:ext>
                </a:extLst>
              </p:cNvPr>
              <p:cNvSpPr txBox="1"/>
              <p:nvPr/>
            </p:nvSpPr>
            <p:spPr>
              <a:xfrm>
                <a:off x="6606475" y="2460224"/>
                <a:ext cx="3925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Matrix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Rotate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804675-CB0A-2D4F-A47F-A2EDF9D6D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75" y="2460224"/>
                <a:ext cx="3925428" cy="307777"/>
              </a:xfrm>
              <a:prstGeom prst="rect">
                <a:avLst/>
              </a:prstGeom>
              <a:blipFill>
                <a:blip r:embed="rId4"/>
                <a:stretch>
                  <a:fillRect l="-2258" b="-3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F12A1-0003-8046-AAB1-90BADF4DAA1B}"/>
                  </a:ext>
                </a:extLst>
              </p:cNvPr>
              <p:cNvSpPr txBox="1"/>
              <p:nvPr/>
            </p:nvSpPr>
            <p:spPr>
              <a:xfrm>
                <a:off x="6614455" y="2940906"/>
                <a:ext cx="3925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F12A1-0003-8046-AAB1-90BADF4DA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2940906"/>
                <a:ext cx="3925428" cy="307777"/>
              </a:xfrm>
              <a:prstGeom prst="rect">
                <a:avLst/>
              </a:prstGeom>
              <a:blipFill>
                <a:blip r:embed="rId5"/>
                <a:stretch>
                  <a:fillRect l="-1613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6960CD-567D-DA47-A52F-B68905FEAA86}"/>
                  </a:ext>
                </a:extLst>
              </p:cNvPr>
              <p:cNvSpPr txBox="1"/>
              <p:nvPr/>
            </p:nvSpPr>
            <p:spPr>
              <a:xfrm>
                <a:off x="6614455" y="3443644"/>
                <a:ext cx="3925428" cy="745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𝛕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6960CD-567D-DA47-A52F-B68905FEA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443644"/>
                <a:ext cx="3925428" cy="745269"/>
              </a:xfrm>
              <a:prstGeom prst="rect">
                <a:avLst/>
              </a:prstGeom>
              <a:blipFill>
                <a:blip r:embed="rId6"/>
                <a:stretch>
                  <a:fillRect l="-10000" t="-149153" b="-20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7DF25F-DE39-5C42-92FF-FB0B817825FF}"/>
                  </a:ext>
                </a:extLst>
              </p:cNvPr>
              <p:cNvSpPr txBox="1"/>
              <p:nvPr/>
            </p:nvSpPr>
            <p:spPr>
              <a:xfrm>
                <a:off x="6625744" y="4289245"/>
                <a:ext cx="3925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𝐫𝐞𝐟</m:t>
                        </m:r>
                      </m:sub>
                    </m:sSub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CN" sz="20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7DF25F-DE39-5C42-92FF-FB0B81782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44" y="4289245"/>
                <a:ext cx="3925428" cy="313291"/>
              </a:xfrm>
              <a:prstGeom prst="rect">
                <a:avLst/>
              </a:prstGeom>
              <a:blipFill>
                <a:blip r:embed="rId7"/>
                <a:stretch>
                  <a:fillRect l="-1935" b="-153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B82BEC-C4DD-F440-AC83-4E3FB00E3576}"/>
                  </a:ext>
                </a:extLst>
              </p:cNvPr>
              <p:cNvSpPr txBox="1"/>
              <p:nvPr/>
            </p:nvSpPr>
            <p:spPr>
              <a:xfrm>
                <a:off x="6606476" y="5305087"/>
                <a:ext cx="3925428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box>
                                      <m:box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box>
                                              <m:box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∆</m:t>
                                                </m:r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box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box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B82BEC-C4DD-F440-AC83-4E3FB00E3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76" y="5305087"/>
                <a:ext cx="3925428" cy="576183"/>
              </a:xfrm>
              <a:prstGeom prst="rect">
                <a:avLst/>
              </a:prstGeom>
              <a:blipFill>
                <a:blip r:embed="rId8"/>
                <a:stretch>
                  <a:fillRect l="-2258" b="-148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502118-E0AF-674F-8E75-4491BFCACB21}"/>
                  </a:ext>
                </a:extLst>
              </p:cNvPr>
              <p:cNvSpPr txBox="1"/>
              <p:nvPr/>
            </p:nvSpPr>
            <p:spPr>
              <a:xfrm>
                <a:off x="6626455" y="4875723"/>
                <a:ext cx="39472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box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502118-E0AF-674F-8E75-4491BFCA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55" y="4875723"/>
                <a:ext cx="3947295" cy="307777"/>
              </a:xfrm>
              <a:prstGeom prst="rect">
                <a:avLst/>
              </a:prstGeom>
              <a:blipFill>
                <a:blip r:embed="rId9"/>
                <a:stretch>
                  <a:fillRect l="-1603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51FBF19B-8A6A-4647-97B0-C8AC31465E56}"/>
              </a:ext>
            </a:extLst>
          </p:cNvPr>
          <p:cNvSpPr txBox="1">
            <a:spLocks/>
          </p:cNvSpPr>
          <p:nvPr/>
        </p:nvSpPr>
        <p:spPr>
          <a:xfrm>
            <a:off x="1108759" y="3558370"/>
            <a:ext cx="3578578" cy="2385363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450B3-8142-3F47-95CA-EBBA7F60F162}"/>
                  </a:ext>
                </a:extLst>
              </p:cNvPr>
              <p:cNvSpPr txBox="1"/>
              <p:nvPr/>
            </p:nvSpPr>
            <p:spPr>
              <a:xfrm>
                <a:off x="423595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450B3-8142-3F47-95CA-EBBA7F60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5" y="4792756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7B57B5-5EC9-E846-825A-E632E32487B6}"/>
                  </a:ext>
                </a:extLst>
              </p:cNvPr>
              <p:cNvSpPr txBox="1"/>
              <p:nvPr/>
            </p:nvSpPr>
            <p:spPr>
              <a:xfrm>
                <a:off x="423595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7B57B5-5EC9-E846-825A-E632E3248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5" y="5403442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C63F8AE-E9D7-F045-A50F-5B25E63E99D9}"/>
              </a:ext>
            </a:extLst>
          </p:cNvPr>
          <p:cNvSpPr/>
          <p:nvPr/>
        </p:nvSpPr>
        <p:spPr>
          <a:xfrm>
            <a:off x="296107" y="4619511"/>
            <a:ext cx="717051" cy="132556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B8EE1-C6F7-F944-AA52-11391B9786D5}"/>
                  </a:ext>
                </a:extLst>
              </p:cNvPr>
              <p:cNvSpPr txBox="1"/>
              <p:nvPr/>
            </p:nvSpPr>
            <p:spPr>
              <a:xfrm>
                <a:off x="1324361" y="3709658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Force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B8EE1-C6F7-F944-AA52-11391B97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61" y="3709658"/>
                <a:ext cx="3432030" cy="307777"/>
              </a:xfrm>
              <a:prstGeom prst="rect">
                <a:avLst/>
              </a:prstGeom>
              <a:blipFill>
                <a:blip r:embed="rId12"/>
                <a:stretch>
                  <a:fillRect l="-2952" b="-1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EB3018-5944-E640-96B6-FC7DE139D9EE}"/>
                  </a:ext>
                </a:extLst>
              </p:cNvPr>
              <p:cNvSpPr txBox="1"/>
              <p:nvPr/>
            </p:nvSpPr>
            <p:spPr>
              <a:xfrm>
                <a:off x="1307082" y="4906323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e>
                      </m:box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EB3018-5944-E640-96B6-FC7DE139D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82" y="4906323"/>
                <a:ext cx="3432030" cy="307777"/>
              </a:xfrm>
              <a:prstGeom prst="rect">
                <a:avLst/>
              </a:prstGeom>
              <a:blipFill>
                <a:blip r:embed="rId13"/>
                <a:stretch>
                  <a:fillRect l="-1845" b="-1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737F3C-31BF-EC4F-8371-71158020CF02}"/>
                  </a:ext>
                </a:extLst>
              </p:cNvPr>
              <p:cNvSpPr txBox="1"/>
              <p:nvPr/>
            </p:nvSpPr>
            <p:spPr>
              <a:xfrm>
                <a:off x="1328033" y="5438043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box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737F3C-31BF-EC4F-8371-71158020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33" y="5438043"/>
                <a:ext cx="3432030" cy="307777"/>
              </a:xfrm>
              <a:prstGeom prst="rect">
                <a:avLst/>
              </a:prstGeom>
              <a:blipFill>
                <a:blip r:embed="rId14"/>
                <a:stretch>
                  <a:fillRect l="-1845" b="-1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E777E9-A8C5-6041-A169-22663E255181}"/>
                  </a:ext>
                </a:extLst>
              </p:cNvPr>
              <p:cNvSpPr txBox="1"/>
              <p:nvPr/>
            </p:nvSpPr>
            <p:spPr>
              <a:xfrm>
                <a:off x="4904262" y="479686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E777E9-A8C5-6041-A169-22663E25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2" y="4796861"/>
                <a:ext cx="486013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6F90D-6C0F-5644-9EBF-7A09D968DE59}"/>
                  </a:ext>
                </a:extLst>
              </p:cNvPr>
              <p:cNvSpPr txBox="1"/>
              <p:nvPr/>
            </p:nvSpPr>
            <p:spPr>
              <a:xfrm>
                <a:off x="4904262" y="540754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6F90D-6C0F-5644-9EBF-7A09D968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2" y="5407547"/>
                <a:ext cx="48601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23175-B204-7C44-AE91-F3A8D1B65464}"/>
                  </a:ext>
                </a:extLst>
              </p:cNvPr>
              <p:cNvSpPr txBox="1"/>
              <p:nvPr/>
            </p:nvSpPr>
            <p:spPr>
              <a:xfrm>
                <a:off x="1322038" y="4219875"/>
                <a:ext cx="3925428" cy="745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23175-B204-7C44-AE91-F3A8D1B65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38" y="4219875"/>
                <a:ext cx="3925428" cy="745269"/>
              </a:xfrm>
              <a:prstGeom prst="rect">
                <a:avLst/>
              </a:prstGeom>
              <a:blipFill>
                <a:blip r:embed="rId17"/>
                <a:stretch>
                  <a:fillRect l="-10645" t="-149153" b="-20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C89D149E-53A1-014C-9C89-9E63601947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331" y="919825"/>
                <a:ext cx="10839785" cy="11951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In practice, we update the same state variable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over time.  </a:t>
                </a:r>
                <a:endParaRPr lang="en-CN" sz="24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C89D149E-53A1-014C-9C89-9E636019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31" y="919825"/>
                <a:ext cx="10839785" cy="1195196"/>
              </a:xfrm>
              <a:prstGeom prst="rect">
                <a:avLst/>
              </a:prstGeom>
              <a:blipFill>
                <a:blip r:embed="rId18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0BF123D-8152-AA43-8D51-8351AC3945B8}"/>
              </a:ext>
            </a:extLst>
          </p:cNvPr>
          <p:cNvSpPr/>
          <p:nvPr/>
        </p:nvSpPr>
        <p:spPr>
          <a:xfrm>
            <a:off x="1235049" y="3647808"/>
            <a:ext cx="2131605" cy="457686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4103B4E-E370-C041-B9F7-438B1B144B89}"/>
              </a:ext>
            </a:extLst>
          </p:cNvPr>
          <p:cNvSpPr/>
          <p:nvPr/>
        </p:nvSpPr>
        <p:spPr>
          <a:xfrm>
            <a:off x="6523360" y="2425399"/>
            <a:ext cx="2653891" cy="895843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54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29B3F5F1-65A5-8140-ACEA-473E3B9BC8BE}"/>
              </a:ext>
            </a:extLst>
          </p:cNvPr>
          <p:cNvSpPr/>
          <p:nvPr/>
        </p:nvSpPr>
        <p:spPr>
          <a:xfrm>
            <a:off x="2908454" y="2088130"/>
            <a:ext cx="8619366" cy="1102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F0A245A-4062-C145-A1F2-D48BCC57F83A}"/>
              </a:ext>
            </a:extLst>
          </p:cNvPr>
          <p:cNvSpPr/>
          <p:nvPr/>
        </p:nvSpPr>
        <p:spPr>
          <a:xfrm>
            <a:off x="4632512" y="3816084"/>
            <a:ext cx="7088558" cy="232885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5A7F6D5-D940-4045-97F7-0FBC23487751}"/>
              </a:ext>
            </a:extLst>
          </p:cNvPr>
          <p:cNvSpPr/>
          <p:nvPr/>
        </p:nvSpPr>
        <p:spPr>
          <a:xfrm>
            <a:off x="919277" y="4418168"/>
            <a:ext cx="3182566" cy="17322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655A210-2E16-314A-B5C6-9571EE08E288}"/>
              </a:ext>
            </a:extLst>
          </p:cNvPr>
          <p:cNvCxnSpPr>
            <a:cxnSpLocks/>
          </p:cNvCxnSpPr>
          <p:nvPr/>
        </p:nvCxnSpPr>
        <p:spPr>
          <a:xfrm>
            <a:off x="919277" y="4418169"/>
            <a:ext cx="3182565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Impulse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BE4FB-4156-4146-8645-3776CE2C5AA7}"/>
                  </a:ext>
                </a:extLst>
              </p:cNvPr>
              <p:cNvSpPr/>
              <p:nvPr/>
            </p:nvSpPr>
            <p:spPr>
              <a:xfrm>
                <a:off x="493044" y="2414256"/>
                <a:ext cx="1765227" cy="461665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4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A0BE4FB-4156-4146-8645-3776CE2C5A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4" y="2414256"/>
                <a:ext cx="1765227" cy="461665"/>
              </a:xfrm>
              <a:prstGeom prst="rect">
                <a:avLst/>
              </a:prstGeom>
              <a:blipFill>
                <a:blip r:embed="rId2"/>
                <a:stretch>
                  <a:fillRect l="-4965" t="-5128" r="-3546" b="-2564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CDEBA3-1541-5A42-9B02-B86120BB1CD6}"/>
                  </a:ext>
                </a:extLst>
              </p:cNvPr>
              <p:cNvSpPr/>
              <p:nvPr/>
            </p:nvSpPr>
            <p:spPr>
              <a:xfrm>
                <a:off x="2040837" y="4793385"/>
                <a:ext cx="415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CDEBA3-1541-5A42-9B02-B86120BB1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37" y="4793385"/>
                <a:ext cx="41549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CCCBCA6-4F9D-7D4A-A350-A6CE0EA3A21E}"/>
              </a:ext>
            </a:extLst>
          </p:cNvPr>
          <p:cNvCxnSpPr>
            <a:cxnSpLocks/>
          </p:cNvCxnSpPr>
          <p:nvPr/>
        </p:nvCxnSpPr>
        <p:spPr>
          <a:xfrm>
            <a:off x="2469551" y="3970938"/>
            <a:ext cx="0" cy="1273507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4F36C41-7A46-7849-B8B5-85953043EAA4}"/>
                  </a:ext>
                </a:extLst>
              </p:cNvPr>
              <p:cNvSpPr/>
              <p:nvPr/>
            </p:nvSpPr>
            <p:spPr>
              <a:xfrm>
                <a:off x="2448880" y="3813981"/>
                <a:ext cx="4635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CN" sz="24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4F36C41-7A46-7849-B8B5-85953043E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880" y="3813981"/>
                <a:ext cx="46358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DEE5F02F-6CE9-9E40-A6D1-9D84DC46D892}"/>
              </a:ext>
            </a:extLst>
          </p:cNvPr>
          <p:cNvSpPr/>
          <p:nvPr/>
        </p:nvSpPr>
        <p:spPr>
          <a:xfrm>
            <a:off x="684692" y="1419221"/>
            <a:ext cx="9260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Changing the position is not enough, we must change the velocity as well.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CF968C-4965-D942-B27E-621F3371AB93}"/>
                  </a:ext>
                </a:extLst>
              </p:cNvPr>
              <p:cNvSpPr/>
              <p:nvPr/>
            </p:nvSpPr>
            <p:spPr>
              <a:xfrm>
                <a:off x="3043525" y="2163954"/>
                <a:ext cx="21797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CF968C-4965-D942-B27E-621F3371A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25" y="2163954"/>
                <a:ext cx="2179764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11190F0-98F7-F445-84FD-410891B9EFE3}"/>
              </a:ext>
            </a:extLst>
          </p:cNvPr>
          <p:cNvCxnSpPr>
            <a:cxnSpLocks/>
          </p:cNvCxnSpPr>
          <p:nvPr/>
        </p:nvCxnSpPr>
        <p:spPr>
          <a:xfrm>
            <a:off x="2489358" y="5249370"/>
            <a:ext cx="607205" cy="553304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443C250-6586-414D-B580-4687833CC186}"/>
                  </a:ext>
                </a:extLst>
              </p:cNvPr>
              <p:cNvSpPr/>
              <p:nvPr/>
            </p:nvSpPr>
            <p:spPr>
              <a:xfrm>
                <a:off x="3061917" y="2617040"/>
                <a:ext cx="19514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</m:oMath>
                  </m:oMathPara>
                </a14:m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443C250-6586-414D-B580-4687833CC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17" y="2617040"/>
                <a:ext cx="1951496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9B433D5-5A28-A540-ABBC-66434DFA58D4}"/>
                  </a:ext>
                </a:extLst>
              </p:cNvPr>
              <p:cNvSpPr/>
              <p:nvPr/>
            </p:nvSpPr>
            <p:spPr>
              <a:xfrm>
                <a:off x="5673112" y="2198991"/>
                <a:ext cx="2324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</m:oMath>
                  </m:oMathPara>
                </a14:m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9B433D5-5A28-A540-ABBC-66434DFA5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12" y="2198991"/>
                <a:ext cx="2324162" cy="461665"/>
              </a:xfrm>
              <a:prstGeom prst="rect">
                <a:avLst/>
              </a:prstGeom>
              <a:blipFill>
                <a:blip r:embed="rId7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A5DE9C7-4375-FC4E-BD21-39A97D737241}"/>
                  </a:ext>
                </a:extLst>
              </p:cNvPr>
              <p:cNvSpPr/>
              <p:nvPr/>
            </p:nvSpPr>
            <p:spPr>
              <a:xfrm>
                <a:off x="6059160" y="4300079"/>
                <a:ext cx="43020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𝐓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new</m:t>
                              </m:r>
                            </m:sup>
                          </m:sSubSup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𝐓</m:t>
                              </m:r>
                            </m:sub>
                          </m:sSub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  <m:d>
                        <m:dPr>
                          <m:begChr m:val="‖"/>
                          <m:endChr m:val="‖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new</m:t>
                              </m:r>
                            </m:sup>
                          </m:sSubSup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A5DE9C7-4375-FC4E-BD21-39A97D737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160" y="4300079"/>
                <a:ext cx="4302075" cy="461665"/>
              </a:xfrm>
              <a:prstGeom prst="rect">
                <a:avLst/>
              </a:prstGeom>
              <a:blipFill>
                <a:blip r:embed="rId8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74AB745-04CE-6E4E-B132-BBD1B721E0FA}"/>
                  </a:ext>
                </a:extLst>
              </p:cNvPr>
              <p:cNvSpPr/>
              <p:nvPr/>
            </p:nvSpPr>
            <p:spPr>
              <a:xfrm>
                <a:off x="5692053" y="2625619"/>
                <a:ext cx="1929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</m:sub>
                    </m:sSub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74AB745-04CE-6E4E-B132-BBD1B721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053" y="2625619"/>
                <a:ext cx="1929374" cy="461665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FA030E-E29E-6E42-BB69-8DA99CD874CA}"/>
                  </a:ext>
                </a:extLst>
              </p:cNvPr>
              <p:cNvSpPr/>
              <p:nvPr/>
            </p:nvSpPr>
            <p:spPr>
              <a:xfrm>
                <a:off x="6098488" y="4813733"/>
                <a:ext cx="4367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𝐓</m:t>
                              </m:r>
                            </m:sub>
                          </m:sSub>
                        </m:e>
                      </m:d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FA030E-E29E-6E42-BB69-8DA99CD87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488" y="4813733"/>
                <a:ext cx="4367286" cy="461665"/>
              </a:xfrm>
              <a:prstGeom prst="rect">
                <a:avLst/>
              </a:prstGeom>
              <a:blipFill>
                <a:blip r:embed="rId10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AC34E3D-A002-B947-AF21-086B0E7D8AFF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258271" y="2645089"/>
            <a:ext cx="5391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BFEE313-5A9B-384A-BADA-3F6168B3B94C}"/>
              </a:ext>
            </a:extLst>
          </p:cNvPr>
          <p:cNvSpPr/>
          <p:nvPr/>
        </p:nvSpPr>
        <p:spPr>
          <a:xfrm>
            <a:off x="1013556" y="3067571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Done</a:t>
            </a:r>
            <a:endParaRPr lang="en-CN" sz="2400" dirty="0">
              <a:latin typeface="+mj-lt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588F6E9-96E1-FD49-9169-9CC0027A5315}"/>
              </a:ext>
            </a:extLst>
          </p:cNvPr>
          <p:cNvSpPr/>
          <p:nvPr/>
        </p:nvSpPr>
        <p:spPr>
          <a:xfrm>
            <a:off x="840627" y="2772551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no</a:t>
            </a:r>
            <a:endParaRPr lang="en-CN" sz="2400" dirty="0">
              <a:latin typeface="+mj-lt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C31B89E-5CCB-EF4A-ADF5-C6CC9B46C80E}"/>
              </a:ext>
            </a:extLst>
          </p:cNvPr>
          <p:cNvCxnSpPr>
            <a:cxnSpLocks/>
          </p:cNvCxnSpPr>
          <p:nvPr/>
        </p:nvCxnSpPr>
        <p:spPr>
          <a:xfrm>
            <a:off x="1405246" y="2875921"/>
            <a:ext cx="0" cy="2844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7F4E457-B5E2-4949-81F5-60A9D1444213}"/>
              </a:ext>
            </a:extLst>
          </p:cNvPr>
          <p:cNvSpPr/>
          <p:nvPr/>
        </p:nvSpPr>
        <p:spPr>
          <a:xfrm>
            <a:off x="2269629" y="2225785"/>
            <a:ext cx="588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yes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ACB6B77-18BF-2245-9A20-3641FB8CDEB8}"/>
                  </a:ext>
                </a:extLst>
              </p:cNvPr>
              <p:cNvSpPr/>
              <p:nvPr/>
            </p:nvSpPr>
            <p:spPr>
              <a:xfrm>
                <a:off x="4735285" y="3875075"/>
                <a:ext cx="690755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CN" sz="2400" dirty="0">
                    <a:latin typeface="+mj-lt"/>
                  </a:rPr>
                  <a:t> should be minimized but not violating Coulomb’s law</a:t>
                </a: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5ACB6B77-18BF-2245-9A20-3641FB8CD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285" y="3875075"/>
                <a:ext cx="6907557" cy="461665"/>
              </a:xfrm>
              <a:prstGeom prst="rect">
                <a:avLst/>
              </a:prstGeom>
              <a:blipFill>
                <a:blip r:embed="rId11"/>
                <a:stretch>
                  <a:fillRect t="-8108" r="-917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>
            <a:extLst>
              <a:ext uri="{FF2B5EF4-FFF2-40B4-BE49-F238E27FC236}">
                <a16:creationId xmlns:a16="http://schemas.microsoft.com/office/drawing/2014/main" id="{51852083-524D-7544-84D6-E2F22AEE93D6}"/>
              </a:ext>
            </a:extLst>
          </p:cNvPr>
          <p:cNvSpPr/>
          <p:nvPr/>
        </p:nvSpPr>
        <p:spPr>
          <a:xfrm>
            <a:off x="4756306" y="5225459"/>
            <a:ext cx="1470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T</a:t>
            </a:r>
            <a:r>
              <a:rPr lang="en-CN" sz="2400" dirty="0">
                <a:latin typeface="+mj-lt"/>
              </a:rPr>
              <a:t>herefore,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B7DF274-B56B-4C4B-A8E3-D588C7FB2E66}"/>
                  </a:ext>
                </a:extLst>
              </p:cNvPr>
              <p:cNvSpPr/>
              <p:nvPr/>
            </p:nvSpPr>
            <p:spPr>
              <a:xfrm>
                <a:off x="5502855" y="5645040"/>
                <a:ext cx="5525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CN" sz="2400" dirty="0"/>
                            <m:t>/</m:t>
                          </m:r>
                          <m:r>
                            <m:rPr>
                              <m:nor/>
                            </m:rPr>
                            <a:rPr lang="en-US" altLang="zh-CN" sz="2400" b="1" dirty="0"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CN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0)</m:t>
                          </m:r>
                        </m:e>
                      </m:func>
                    </m:oMath>
                  </m:oMathPara>
                </a14:m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B7DF274-B56B-4C4B-A8E3-D588C7FB2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55" y="5645040"/>
                <a:ext cx="5525230" cy="461665"/>
              </a:xfrm>
              <a:prstGeom prst="rect">
                <a:avLst/>
              </a:prstGeom>
              <a:blipFill>
                <a:blip r:embed="rId12"/>
                <a:stretch>
                  <a:fillRect t="-5405" b="-243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itle 1">
            <a:extLst>
              <a:ext uri="{FF2B5EF4-FFF2-40B4-BE49-F238E27FC236}">
                <a16:creationId xmlns:a16="http://schemas.microsoft.com/office/drawing/2014/main" id="{A567ACA4-F85B-A747-8B05-A75FF908976C}"/>
              </a:ext>
            </a:extLst>
          </p:cNvPr>
          <p:cNvSpPr txBox="1">
            <a:spLocks/>
          </p:cNvSpPr>
          <p:nvPr/>
        </p:nvSpPr>
        <p:spPr>
          <a:xfrm>
            <a:off x="7304684" y="6089887"/>
            <a:ext cx="2683012" cy="424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</a:rPr>
              <a:t>dynamic friction</a:t>
            </a:r>
            <a:endParaRPr lang="en-C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AB4098FD-720B-5E4F-8746-2C559C7F2B0A}"/>
              </a:ext>
            </a:extLst>
          </p:cNvPr>
          <p:cNvSpPr/>
          <p:nvPr/>
        </p:nvSpPr>
        <p:spPr>
          <a:xfrm>
            <a:off x="7043551" y="5688585"/>
            <a:ext cx="3430412" cy="412868"/>
          </a:xfrm>
          <a:prstGeom prst="round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76896439-6404-844F-8868-C81F80667EC0}"/>
              </a:ext>
            </a:extLst>
          </p:cNvPr>
          <p:cNvSpPr/>
          <p:nvPr/>
        </p:nvSpPr>
        <p:spPr>
          <a:xfrm>
            <a:off x="10545432" y="5686528"/>
            <a:ext cx="229038" cy="403359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/>
          </a:p>
        </p:txBody>
      </p:sp>
      <p:sp>
        <p:nvSpPr>
          <p:cNvPr id="126" name="Title 1">
            <a:extLst>
              <a:ext uri="{FF2B5EF4-FFF2-40B4-BE49-F238E27FC236}">
                <a16:creationId xmlns:a16="http://schemas.microsoft.com/office/drawing/2014/main" id="{3FA73411-1FD1-7D4A-AE97-346DE0CB2C78}"/>
              </a:ext>
            </a:extLst>
          </p:cNvPr>
          <p:cNvSpPr txBox="1">
            <a:spLocks/>
          </p:cNvSpPr>
          <p:nvPr/>
        </p:nvSpPr>
        <p:spPr>
          <a:xfrm>
            <a:off x="9693871" y="6096688"/>
            <a:ext cx="2046451" cy="424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</a:rPr>
              <a:t>static friction</a:t>
            </a:r>
            <a:endParaRPr lang="en-CN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6B083EF-3966-6947-A5B8-BBAD59361EBE}"/>
                  </a:ext>
                </a:extLst>
              </p:cNvPr>
              <p:cNvSpPr/>
              <p:nvPr/>
            </p:nvSpPr>
            <p:spPr>
              <a:xfrm>
                <a:off x="8250241" y="2397965"/>
                <a:ext cx="31076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</m:oMath>
                  </m:oMathPara>
                </a14:m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6B083EF-3966-6947-A5B8-BBAD59361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41" y="2397965"/>
                <a:ext cx="3107646" cy="461665"/>
              </a:xfrm>
              <a:prstGeom prst="rect">
                <a:avLst/>
              </a:prstGeom>
              <a:blipFill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Rectangle 127">
            <a:extLst>
              <a:ext uri="{FF2B5EF4-FFF2-40B4-BE49-F238E27FC236}">
                <a16:creationId xmlns:a16="http://schemas.microsoft.com/office/drawing/2014/main" id="{E173A560-F555-064C-B336-40A4F79CC9E7}"/>
              </a:ext>
            </a:extLst>
          </p:cNvPr>
          <p:cNvSpPr/>
          <p:nvPr/>
        </p:nvSpPr>
        <p:spPr>
          <a:xfrm>
            <a:off x="10745925" y="2793523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Done</a:t>
            </a:r>
            <a:endParaRPr lang="en-CN" sz="2400" dirty="0">
              <a:latin typeface="+mj-lt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7F2E580-9239-A943-BE4E-831B69CA7E74}"/>
              </a:ext>
            </a:extLst>
          </p:cNvPr>
          <p:cNvCxnSpPr>
            <a:cxnSpLocks/>
          </p:cNvCxnSpPr>
          <p:nvPr/>
        </p:nvCxnSpPr>
        <p:spPr>
          <a:xfrm>
            <a:off x="2489358" y="5221556"/>
            <a:ext cx="607205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3220513-AE80-C844-9908-07E1955563A6}"/>
              </a:ext>
            </a:extLst>
          </p:cNvPr>
          <p:cNvCxnSpPr>
            <a:cxnSpLocks/>
          </p:cNvCxnSpPr>
          <p:nvPr/>
        </p:nvCxnSpPr>
        <p:spPr>
          <a:xfrm>
            <a:off x="2478472" y="5244805"/>
            <a:ext cx="0" cy="580571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C96A265-7CDD-AE41-8772-1998982803BA}"/>
              </a:ext>
            </a:extLst>
          </p:cNvPr>
          <p:cNvSpPr/>
          <p:nvPr/>
        </p:nvSpPr>
        <p:spPr>
          <a:xfrm>
            <a:off x="2376991" y="512991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F75F3ED-9B93-E346-B1D1-C80B463E0887}"/>
                  </a:ext>
                </a:extLst>
              </p:cNvPr>
              <p:cNvSpPr/>
              <p:nvPr/>
            </p:nvSpPr>
            <p:spPr>
              <a:xfrm>
                <a:off x="1946171" y="5490489"/>
                <a:ext cx="573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F75F3ED-9B93-E346-B1D1-C80B463E0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71" y="5490489"/>
                <a:ext cx="573555" cy="461665"/>
              </a:xfrm>
              <a:prstGeom prst="rect">
                <a:avLst/>
              </a:prstGeom>
              <a:blipFill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C36A016-43E6-9F46-9331-09FC4D0BD49A}"/>
                  </a:ext>
                </a:extLst>
              </p:cNvPr>
              <p:cNvSpPr/>
              <p:nvPr/>
            </p:nvSpPr>
            <p:spPr>
              <a:xfrm>
                <a:off x="2844374" y="4705564"/>
                <a:ext cx="565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C36A016-43E6-9F46-9331-09FC4D0BD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74" y="4705564"/>
                <a:ext cx="565539" cy="461665"/>
              </a:xfrm>
              <a:prstGeom prst="rect">
                <a:avLst/>
              </a:prstGeom>
              <a:blipFill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321EBDD-427A-9C4A-8D5D-ED81F34560F0}"/>
                  </a:ext>
                </a:extLst>
              </p:cNvPr>
              <p:cNvSpPr/>
              <p:nvPr/>
            </p:nvSpPr>
            <p:spPr>
              <a:xfrm>
                <a:off x="3005236" y="5558821"/>
                <a:ext cx="4203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321EBDD-427A-9C4A-8D5D-ED81F3456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236" y="5558821"/>
                <a:ext cx="420308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Left Brace 139">
            <a:extLst>
              <a:ext uri="{FF2B5EF4-FFF2-40B4-BE49-F238E27FC236}">
                <a16:creationId xmlns:a16="http://schemas.microsoft.com/office/drawing/2014/main" id="{F0B5A1D0-D9E8-9E49-8957-40C8EBECCF9C}"/>
              </a:ext>
            </a:extLst>
          </p:cNvPr>
          <p:cNvSpPr/>
          <p:nvPr/>
        </p:nvSpPr>
        <p:spPr>
          <a:xfrm>
            <a:off x="3009963" y="2400519"/>
            <a:ext cx="98874" cy="49501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1" name="Left Brace 140">
            <a:extLst>
              <a:ext uri="{FF2B5EF4-FFF2-40B4-BE49-F238E27FC236}">
                <a16:creationId xmlns:a16="http://schemas.microsoft.com/office/drawing/2014/main" id="{A944A4EF-FCD2-9F48-A762-84360E426A37}"/>
              </a:ext>
            </a:extLst>
          </p:cNvPr>
          <p:cNvSpPr/>
          <p:nvPr/>
        </p:nvSpPr>
        <p:spPr>
          <a:xfrm>
            <a:off x="5583238" y="2402165"/>
            <a:ext cx="98874" cy="49501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6" name="Right Arrow 145">
            <a:extLst>
              <a:ext uri="{FF2B5EF4-FFF2-40B4-BE49-F238E27FC236}">
                <a16:creationId xmlns:a16="http://schemas.microsoft.com/office/drawing/2014/main" id="{EE962637-BEC1-0645-B3BB-90BB8695E3F0}"/>
              </a:ext>
            </a:extLst>
          </p:cNvPr>
          <p:cNvSpPr/>
          <p:nvPr/>
        </p:nvSpPr>
        <p:spPr>
          <a:xfrm>
            <a:off x="5233681" y="2451819"/>
            <a:ext cx="302652" cy="400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47" name="Right Arrow 146">
            <a:extLst>
              <a:ext uri="{FF2B5EF4-FFF2-40B4-BE49-F238E27FC236}">
                <a16:creationId xmlns:a16="http://schemas.microsoft.com/office/drawing/2014/main" id="{B39D483F-C4A2-F045-8F7A-6EF11EF46407}"/>
              </a:ext>
            </a:extLst>
          </p:cNvPr>
          <p:cNvSpPr/>
          <p:nvPr/>
        </p:nvSpPr>
        <p:spPr>
          <a:xfrm>
            <a:off x="7994681" y="2451819"/>
            <a:ext cx="302652" cy="4005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62F944CD-A5B6-0044-BC29-C8746244579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226B15-CD18-AD48-B4A6-8B862AAA934E}" type="slidenum">
              <a:rPr kumimoji="1" lang="zh-CN" altLang="en-US" smtClean="0"/>
              <a:pPr/>
              <a:t>20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24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01" grpId="0"/>
      <p:bldP spid="103" grpId="0"/>
      <p:bldP spid="104" grpId="0"/>
      <p:bldP spid="105" grpId="0"/>
      <p:bldP spid="115" grpId="0"/>
      <p:bldP spid="116" grpId="0"/>
      <p:bldP spid="117" grpId="0"/>
      <p:bldP spid="123" grpId="0"/>
      <p:bldP spid="124" grpId="0" animBg="1"/>
      <p:bldP spid="125" grpId="0" animBg="1"/>
      <p:bldP spid="126" grpId="0"/>
      <p:bldP spid="127" grpId="0"/>
      <p:bldP spid="128" grpId="0"/>
      <p:bldP spid="141" grpId="0" animBg="1"/>
      <p:bldP spid="146" grpId="0" animBg="1"/>
      <p:bldP spid="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9" y="2899881"/>
            <a:ext cx="11353442" cy="10582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Rigid Body Collision </a:t>
            </a:r>
            <a:br>
              <a:rPr lang="en-US" b="1" dirty="0"/>
            </a:br>
            <a:r>
              <a:rPr lang="en-US" b="1" dirty="0"/>
              <a:t>Detection and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80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>
            <a:extLst>
              <a:ext uri="{FF2B5EF4-FFF2-40B4-BE49-F238E27FC236}">
                <a16:creationId xmlns:a16="http://schemas.microsoft.com/office/drawing/2014/main" id="{1E1D7B4C-E62F-2245-ADB2-D8394380D5C5}"/>
              </a:ext>
            </a:extLst>
          </p:cNvPr>
          <p:cNvSpPr txBox="1">
            <a:spLocks/>
          </p:cNvSpPr>
          <p:nvPr/>
        </p:nvSpPr>
        <p:spPr>
          <a:xfrm>
            <a:off x="8454578" y="1854021"/>
            <a:ext cx="3529618" cy="4404169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2AB15F20-5275-2148-9A85-DD602E60B050}"/>
              </a:ext>
            </a:extLst>
          </p:cNvPr>
          <p:cNvSpPr txBox="1">
            <a:spLocks/>
          </p:cNvSpPr>
          <p:nvPr/>
        </p:nvSpPr>
        <p:spPr>
          <a:xfrm>
            <a:off x="4302523" y="1854021"/>
            <a:ext cx="3412771" cy="4404169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11FC8644-F2F8-E046-8839-CA2F6FC75623}"/>
              </a:ext>
            </a:extLst>
          </p:cNvPr>
          <p:cNvSpPr txBox="1">
            <a:spLocks/>
          </p:cNvSpPr>
          <p:nvPr/>
        </p:nvSpPr>
        <p:spPr>
          <a:xfrm>
            <a:off x="152234" y="1854020"/>
            <a:ext cx="3412771" cy="4404169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Remember that…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219202-8721-A04A-8EF9-9F50928E3EA0}"/>
              </a:ext>
            </a:extLst>
          </p:cNvPr>
          <p:cNvSpPr txBox="1">
            <a:spLocks/>
          </p:cNvSpPr>
          <p:nvPr/>
        </p:nvSpPr>
        <p:spPr>
          <a:xfrm>
            <a:off x="850758" y="1175103"/>
            <a:ext cx="11341242" cy="602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If a rigid body cannot deform,</a:t>
            </a:r>
            <a:r>
              <a:rPr lang="zh-CN" altLang="en-US" sz="2400" dirty="0"/>
              <a:t> </a:t>
            </a:r>
            <a:r>
              <a:rPr lang="en-US" altLang="zh-CN" sz="2400" dirty="0"/>
              <a:t>its motion consists of two parts: translation and rotation. </a:t>
            </a:r>
            <a:endParaRPr lang="en-CN" sz="24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99C42F-E6B5-5746-85F4-4150985C2D68}"/>
              </a:ext>
            </a:extLst>
          </p:cNvPr>
          <p:cNvCxnSpPr>
            <a:cxnSpLocks/>
          </p:cNvCxnSpPr>
          <p:nvPr/>
        </p:nvCxnSpPr>
        <p:spPr>
          <a:xfrm flipV="1">
            <a:off x="1775912" y="2392237"/>
            <a:ext cx="0" cy="333694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08BCD3-FF62-9D46-830C-47ABCDB64382}"/>
              </a:ext>
            </a:extLst>
          </p:cNvPr>
          <p:cNvCxnSpPr>
            <a:cxnSpLocks/>
          </p:cNvCxnSpPr>
          <p:nvPr/>
        </p:nvCxnSpPr>
        <p:spPr>
          <a:xfrm>
            <a:off x="244521" y="4320906"/>
            <a:ext cx="32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C37EE7A5-9C39-4245-AB34-B82C493D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6" y="2870773"/>
            <a:ext cx="2112013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16E6DB-11D7-A342-A1D4-D23DCAE013C6}"/>
              </a:ext>
            </a:extLst>
          </p:cNvPr>
          <p:cNvCxnSpPr>
            <a:cxnSpLocks/>
          </p:cNvCxnSpPr>
          <p:nvPr/>
        </p:nvCxnSpPr>
        <p:spPr>
          <a:xfrm flipV="1">
            <a:off x="5933626" y="2392237"/>
            <a:ext cx="0" cy="333694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C12F5C5-79DF-B24F-AEDF-F1AE6A71D344}"/>
              </a:ext>
            </a:extLst>
          </p:cNvPr>
          <p:cNvCxnSpPr>
            <a:cxnSpLocks/>
          </p:cNvCxnSpPr>
          <p:nvPr/>
        </p:nvCxnSpPr>
        <p:spPr>
          <a:xfrm>
            <a:off x="4402235" y="4320906"/>
            <a:ext cx="32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>
            <a:extLst>
              <a:ext uri="{FF2B5EF4-FFF2-40B4-BE49-F238E27FC236}">
                <a16:creationId xmlns:a16="http://schemas.microsoft.com/office/drawing/2014/main" id="{D4D5334B-23AC-C043-889C-B2406253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4086">
            <a:off x="4763832" y="2921569"/>
            <a:ext cx="2112013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97CC2A-86A2-864E-BDA8-3FAAE869C011}"/>
              </a:ext>
            </a:extLst>
          </p:cNvPr>
          <p:cNvCxnSpPr>
            <a:cxnSpLocks/>
          </p:cNvCxnSpPr>
          <p:nvPr/>
        </p:nvCxnSpPr>
        <p:spPr>
          <a:xfrm flipV="1">
            <a:off x="10072102" y="2392237"/>
            <a:ext cx="0" cy="318447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F497A2-506D-BE4D-AD9F-1481347E6974}"/>
              </a:ext>
            </a:extLst>
          </p:cNvPr>
          <p:cNvCxnSpPr>
            <a:cxnSpLocks/>
          </p:cNvCxnSpPr>
          <p:nvPr/>
        </p:nvCxnSpPr>
        <p:spPr>
          <a:xfrm>
            <a:off x="8540711" y="4320906"/>
            <a:ext cx="32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AA4DE135-6097-ED43-B481-14F614F4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4086">
            <a:off x="9643347" y="1855492"/>
            <a:ext cx="2112013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>
            <a:extLst>
              <a:ext uri="{FF2B5EF4-FFF2-40B4-BE49-F238E27FC236}">
                <a16:creationId xmlns:a16="http://schemas.microsoft.com/office/drawing/2014/main" id="{B8B37D28-D600-DA47-819F-8865CD8323BB}"/>
              </a:ext>
            </a:extLst>
          </p:cNvPr>
          <p:cNvSpPr/>
          <p:nvPr/>
        </p:nvSpPr>
        <p:spPr>
          <a:xfrm>
            <a:off x="7801941" y="3719282"/>
            <a:ext cx="593827" cy="128854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01E1DB-8EB9-544D-9C6C-922846BE1D8B}"/>
              </a:ext>
            </a:extLst>
          </p:cNvPr>
          <p:cNvSpPr/>
          <p:nvPr/>
        </p:nvSpPr>
        <p:spPr>
          <a:xfrm>
            <a:off x="2244446" y="363863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341185-0198-E34A-AF7F-41C0B2A4CAF1}"/>
                  </a:ext>
                </a:extLst>
              </p:cNvPr>
              <p:cNvSpPr txBox="1"/>
              <p:nvPr/>
            </p:nvSpPr>
            <p:spPr>
              <a:xfrm>
                <a:off x="2304992" y="3349655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341185-0198-E34A-AF7F-41C0B2A4C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992" y="3349655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0F6B2CD0-EF00-814D-A06D-F8CFF4D1CF3D}"/>
              </a:ext>
            </a:extLst>
          </p:cNvPr>
          <p:cNvSpPr/>
          <p:nvPr/>
        </p:nvSpPr>
        <p:spPr>
          <a:xfrm>
            <a:off x="6344862" y="343969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AF6B26C-FFDB-D748-A14F-8A6296046570}"/>
              </a:ext>
            </a:extLst>
          </p:cNvPr>
          <p:cNvSpPr/>
          <p:nvPr/>
        </p:nvSpPr>
        <p:spPr>
          <a:xfrm>
            <a:off x="10884373" y="230059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976A723-0CDB-5C42-A43D-DBE77059A7FE}"/>
              </a:ext>
            </a:extLst>
          </p:cNvPr>
          <p:cNvSpPr/>
          <p:nvPr/>
        </p:nvSpPr>
        <p:spPr>
          <a:xfrm>
            <a:off x="10766640" y="302825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E96BDB0-BF62-A940-86AE-02921FCFB53A}"/>
              </a:ext>
            </a:extLst>
          </p:cNvPr>
          <p:cNvSpPr/>
          <p:nvPr/>
        </p:nvSpPr>
        <p:spPr>
          <a:xfrm>
            <a:off x="5855230" y="422926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D48C49E-7A24-7B4C-8AD7-AB42B98D5AA9}"/>
              </a:ext>
            </a:extLst>
          </p:cNvPr>
          <p:cNvSpPr/>
          <p:nvPr/>
        </p:nvSpPr>
        <p:spPr>
          <a:xfrm>
            <a:off x="1632070" y="422568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B972CF-5650-BE4C-AEB7-D11F41DB2A83}"/>
                  </a:ext>
                </a:extLst>
              </p:cNvPr>
              <p:cNvSpPr txBox="1"/>
              <p:nvPr/>
            </p:nvSpPr>
            <p:spPr>
              <a:xfrm>
                <a:off x="6227100" y="307036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8B972CF-5650-BE4C-AEB7-D11F41DB2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100" y="3070367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l="-15385" r="-5128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1EF7BB1-4205-9943-9389-489CD0B732F0}"/>
                  </a:ext>
                </a:extLst>
              </p:cNvPr>
              <p:cNvSpPr txBox="1"/>
              <p:nvPr/>
            </p:nvSpPr>
            <p:spPr>
              <a:xfrm>
                <a:off x="10249897" y="1944375"/>
                <a:ext cx="179729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1EF7BB1-4205-9943-9389-489CD0B73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9897" y="1944375"/>
                <a:ext cx="1797297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C601BA-7861-3B49-BAAC-041D0EBFB4AB}"/>
                  </a:ext>
                </a:extLst>
              </p:cNvPr>
              <p:cNvSpPr txBox="1"/>
              <p:nvPr/>
            </p:nvSpPr>
            <p:spPr>
              <a:xfrm>
                <a:off x="10544868" y="2857803"/>
                <a:ext cx="10813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EC601BA-7861-3B49-BAAC-041D0EBFB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868" y="2857803"/>
                <a:ext cx="1081358" cy="369332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CE1934-F530-BD4F-9FE8-C91C3F530B67}"/>
                  </a:ext>
                </a:extLst>
              </p:cNvPr>
              <p:cNvSpPr txBox="1"/>
              <p:nvPr/>
            </p:nvSpPr>
            <p:spPr>
              <a:xfrm>
                <a:off x="5206546" y="4304563"/>
                <a:ext cx="10813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CE1934-F530-BD4F-9FE8-C91C3F530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546" y="4304563"/>
                <a:ext cx="108135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376380-D0DF-1B44-BC24-FA7BB8F52513}"/>
                  </a:ext>
                </a:extLst>
              </p:cNvPr>
              <p:cNvSpPr txBox="1"/>
              <p:nvPr/>
            </p:nvSpPr>
            <p:spPr>
              <a:xfrm>
                <a:off x="966464" y="4295009"/>
                <a:ext cx="10813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376380-D0DF-1B44-BC24-FA7BB8F52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64" y="4295009"/>
                <a:ext cx="108135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1F31BC85-1238-C24E-AC90-8B905AE3AC3E}"/>
              </a:ext>
            </a:extLst>
          </p:cNvPr>
          <p:cNvSpPr/>
          <p:nvPr/>
        </p:nvSpPr>
        <p:spPr>
          <a:xfrm>
            <a:off x="9983414" y="423368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70B538-A95C-954E-AF85-76F6CF372F8B}"/>
                  </a:ext>
                </a:extLst>
              </p:cNvPr>
              <p:cNvSpPr txBox="1"/>
              <p:nvPr/>
            </p:nvSpPr>
            <p:spPr>
              <a:xfrm>
                <a:off x="9334730" y="4308985"/>
                <a:ext cx="10813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70B538-A95C-954E-AF85-76F6CF37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730" y="4308985"/>
                <a:ext cx="108135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CEB76302-CC6A-A44C-8C41-403C9D67C80F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3021988" y="2167739"/>
                <a:ext cx="1804789" cy="6591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rotate by </a:t>
                </a:r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CEB76302-CC6A-A44C-8C41-403C9D67C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21988" y="2167739"/>
                <a:ext cx="1804789" cy="659170"/>
              </a:xfrm>
              <a:prstGeom prst="rect">
                <a:avLst/>
              </a:prstGeom>
              <a:blipFill>
                <a:blip r:embed="rId16"/>
                <a:stretch>
                  <a:fillRect r="-1887" b="-55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EBB94EA5-D1F8-474E-ACCB-F7720AB73E31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7199236" y="2426829"/>
                <a:ext cx="1804789" cy="65917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400" dirty="0"/>
                  <a:t>translate by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CN" sz="2400" b="1" dirty="0"/>
              </a:p>
            </p:txBody>
          </p:sp>
        </mc:Choice>
        <mc:Fallback xmlns=""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EBB94EA5-D1F8-474E-ACCB-F7720AB73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99236" y="2426829"/>
                <a:ext cx="1804789" cy="659170"/>
              </a:xfrm>
              <a:prstGeom prst="rect">
                <a:avLst/>
              </a:prstGeom>
              <a:blipFill>
                <a:blip r:embed="rId17"/>
                <a:stretch>
                  <a:fillRect b="-48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ight Arrow 57">
            <a:extLst>
              <a:ext uri="{FF2B5EF4-FFF2-40B4-BE49-F238E27FC236}">
                <a16:creationId xmlns:a16="http://schemas.microsoft.com/office/drawing/2014/main" id="{E141AFC9-5EFE-9045-94E6-AC7096EDEB50}"/>
              </a:ext>
            </a:extLst>
          </p:cNvPr>
          <p:cNvSpPr/>
          <p:nvPr/>
        </p:nvSpPr>
        <p:spPr>
          <a:xfrm>
            <a:off x="3653142" y="3718987"/>
            <a:ext cx="593827" cy="1288549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9461EC7C-B75C-B547-A210-43AE8CEBD78E}"/>
              </a:ext>
            </a:extLst>
          </p:cNvPr>
          <p:cNvSpPr txBox="1">
            <a:spLocks/>
          </p:cNvSpPr>
          <p:nvPr/>
        </p:nvSpPr>
        <p:spPr>
          <a:xfrm>
            <a:off x="304718" y="5656789"/>
            <a:ext cx="3078201" cy="602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Local Space (reference)</a:t>
            </a:r>
            <a:endParaRPr lang="en-CN" sz="2400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A0B8A201-DE41-1C4E-BC30-688457CE0834}"/>
              </a:ext>
            </a:extLst>
          </p:cNvPr>
          <p:cNvSpPr txBox="1">
            <a:spLocks/>
          </p:cNvSpPr>
          <p:nvPr/>
        </p:nvSpPr>
        <p:spPr>
          <a:xfrm>
            <a:off x="8758922" y="5673371"/>
            <a:ext cx="2934883" cy="602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World Space (current)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2622845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Rigid</a:t>
            </a:r>
            <a:r>
              <a:rPr lang="zh-CN" altLang="en-US" b="1" dirty="0"/>
              <a:t> </a:t>
            </a:r>
            <a:r>
              <a:rPr lang="en-US" altLang="zh-CN" b="1" dirty="0"/>
              <a:t>Body</a:t>
            </a:r>
            <a:r>
              <a:rPr lang="en-CN" b="1" dirty="0"/>
              <a:t> Collision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23</a:t>
            </a:fld>
            <a:endParaRPr kumimoji="1" lang="zh-CN" alt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B58CC9D-2CC0-8641-80DA-20A8ADE2888D}"/>
              </a:ext>
            </a:extLst>
          </p:cNvPr>
          <p:cNvSpPr/>
          <p:nvPr/>
        </p:nvSpPr>
        <p:spPr>
          <a:xfrm>
            <a:off x="5643216" y="2048615"/>
            <a:ext cx="6051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When the body is made of many vertices, we can detect its collision by testing each vertex:</a:t>
            </a:r>
            <a:endParaRPr lang="en-CN" sz="2400" dirty="0">
              <a:latin typeface="+mj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55A5DE-3A66-E84C-8975-245F563D3796}"/>
              </a:ext>
            </a:extLst>
          </p:cNvPr>
          <p:cNvSpPr/>
          <p:nvPr/>
        </p:nvSpPr>
        <p:spPr>
          <a:xfrm>
            <a:off x="6140842" y="3895318"/>
            <a:ext cx="4856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No a perfect solution, but acceptable (will come back to this weeks later…)</a:t>
            </a:r>
            <a:endParaRPr lang="en-CN" sz="2400" dirty="0">
              <a:latin typeface="+mj-lt"/>
            </a:endParaRPr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6E7D8FA0-CD26-F749-830D-B8D557C14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868">
            <a:off x="1090171" y="1193862"/>
            <a:ext cx="3384537" cy="32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6E50F98-B39D-154A-9183-963062CDF7B8}"/>
              </a:ext>
            </a:extLst>
          </p:cNvPr>
          <p:cNvSpPr/>
          <p:nvPr/>
        </p:nvSpPr>
        <p:spPr>
          <a:xfrm>
            <a:off x="505685" y="4624109"/>
            <a:ext cx="4752115" cy="1732241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49EB3D1-E163-E042-9694-D14E5DCDC56C}"/>
              </a:ext>
            </a:extLst>
          </p:cNvPr>
          <p:cNvCxnSpPr>
            <a:cxnSpLocks/>
          </p:cNvCxnSpPr>
          <p:nvPr/>
        </p:nvCxnSpPr>
        <p:spPr>
          <a:xfrm>
            <a:off x="494800" y="4624110"/>
            <a:ext cx="475211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6E4436D8-EF70-C447-931E-B436931B347A}"/>
              </a:ext>
            </a:extLst>
          </p:cNvPr>
          <p:cNvSpPr/>
          <p:nvPr/>
        </p:nvSpPr>
        <p:spPr>
          <a:xfrm>
            <a:off x="3285737" y="207508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35F133E-BF5D-7F49-9990-AFA26AC3C329}"/>
              </a:ext>
            </a:extLst>
          </p:cNvPr>
          <p:cNvSpPr/>
          <p:nvPr/>
        </p:nvSpPr>
        <p:spPr>
          <a:xfrm>
            <a:off x="2579935" y="237651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D4D4FA5-0D7C-984F-A0CD-ED825E1CCEC5}"/>
              </a:ext>
            </a:extLst>
          </p:cNvPr>
          <p:cNvSpPr/>
          <p:nvPr/>
        </p:nvSpPr>
        <p:spPr>
          <a:xfrm>
            <a:off x="3927475" y="235066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0C507A5-307B-3C42-ABFB-DD02E30933F8}"/>
              </a:ext>
            </a:extLst>
          </p:cNvPr>
          <p:cNvSpPr/>
          <p:nvPr/>
        </p:nvSpPr>
        <p:spPr>
          <a:xfrm>
            <a:off x="2094116" y="422013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3B22097-BF94-2D4F-8528-F420E5CC3F41}"/>
              </a:ext>
            </a:extLst>
          </p:cNvPr>
          <p:cNvSpPr/>
          <p:nvPr/>
        </p:nvSpPr>
        <p:spPr>
          <a:xfrm>
            <a:off x="3104739" y="440342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0C23F99-4025-EB45-911A-849CD314E88D}"/>
              </a:ext>
            </a:extLst>
          </p:cNvPr>
          <p:cNvSpPr/>
          <p:nvPr/>
        </p:nvSpPr>
        <p:spPr>
          <a:xfrm>
            <a:off x="2488291" y="471047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695C80A-7560-6B4F-9DC7-A33DF359E38A}"/>
              </a:ext>
            </a:extLst>
          </p:cNvPr>
          <p:cNvSpPr/>
          <p:nvPr/>
        </p:nvSpPr>
        <p:spPr>
          <a:xfrm>
            <a:off x="1763901" y="151500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A6DF698-BBE5-244B-A548-BE71064DB8FC}"/>
              </a:ext>
            </a:extLst>
          </p:cNvPr>
          <p:cNvSpPr/>
          <p:nvPr/>
        </p:nvSpPr>
        <p:spPr>
          <a:xfrm>
            <a:off x="1382008" y="237651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E7D21EC-7807-5E4A-A62A-0043A0BA6183}"/>
              </a:ext>
            </a:extLst>
          </p:cNvPr>
          <p:cNvSpPr/>
          <p:nvPr/>
        </p:nvSpPr>
        <p:spPr>
          <a:xfrm>
            <a:off x="1020989" y="198256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340F164-0859-E446-B890-3DD08DCF0690}"/>
              </a:ext>
            </a:extLst>
          </p:cNvPr>
          <p:cNvSpPr/>
          <p:nvPr/>
        </p:nvSpPr>
        <p:spPr>
          <a:xfrm>
            <a:off x="1049609" y="256065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1921328-6710-244A-9050-7DD9D727AF44}"/>
              </a:ext>
            </a:extLst>
          </p:cNvPr>
          <p:cNvSpPr/>
          <p:nvPr/>
        </p:nvSpPr>
        <p:spPr>
          <a:xfrm>
            <a:off x="2185760" y="166114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544DAF0-CC82-4040-AD20-575DB6C3CC95}"/>
              </a:ext>
            </a:extLst>
          </p:cNvPr>
          <p:cNvSpPr/>
          <p:nvPr/>
        </p:nvSpPr>
        <p:spPr>
          <a:xfrm>
            <a:off x="1763901" y="252056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6F1E3B7-52DE-5A4B-A0E2-2D6FFFA16910}"/>
              </a:ext>
            </a:extLst>
          </p:cNvPr>
          <p:cNvSpPr/>
          <p:nvPr/>
        </p:nvSpPr>
        <p:spPr>
          <a:xfrm>
            <a:off x="1112633" y="331500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F62225D-4B32-6043-91E6-586783D977FE}"/>
              </a:ext>
            </a:extLst>
          </p:cNvPr>
          <p:cNvSpPr/>
          <p:nvPr/>
        </p:nvSpPr>
        <p:spPr>
          <a:xfrm>
            <a:off x="1550246" y="389505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F50BFCF-4E9B-784B-B1BA-4BF4C66D8A4D}"/>
              </a:ext>
            </a:extLst>
          </p:cNvPr>
          <p:cNvSpPr/>
          <p:nvPr/>
        </p:nvSpPr>
        <p:spPr>
          <a:xfrm>
            <a:off x="4341131" y="279194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7BFE683-EC0F-1D4A-9FDA-14CD511AD1E9}"/>
              </a:ext>
            </a:extLst>
          </p:cNvPr>
          <p:cNvSpPr/>
          <p:nvPr/>
        </p:nvSpPr>
        <p:spPr>
          <a:xfrm>
            <a:off x="4721632" y="317719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2F603CE-1C45-E34A-8563-B2824B2D5B97}"/>
              </a:ext>
            </a:extLst>
          </p:cNvPr>
          <p:cNvSpPr/>
          <p:nvPr/>
        </p:nvSpPr>
        <p:spPr>
          <a:xfrm>
            <a:off x="4341131" y="366160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F110DF4-6382-6449-A6C7-C9428EC1833E}"/>
              </a:ext>
            </a:extLst>
          </p:cNvPr>
          <p:cNvSpPr/>
          <p:nvPr/>
        </p:nvSpPr>
        <p:spPr>
          <a:xfrm>
            <a:off x="3711731" y="403685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E31122-2602-A544-B12D-7CEF2C5DDE1B}"/>
                  </a:ext>
                </a:extLst>
              </p:cNvPr>
              <p:cNvSpPr txBox="1"/>
              <p:nvPr/>
            </p:nvSpPr>
            <p:spPr>
              <a:xfrm>
                <a:off x="7261457" y="2943267"/>
                <a:ext cx="21968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E31122-2602-A544-B12D-7CEF2C5DD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57" y="2943267"/>
                <a:ext cx="219681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DD631F-4F61-0548-8682-228A2323DCA2}"/>
                  </a:ext>
                </a:extLst>
              </p:cNvPr>
              <p:cNvSpPr txBox="1"/>
              <p:nvPr/>
            </p:nvSpPr>
            <p:spPr>
              <a:xfrm>
                <a:off x="1473652" y="4885753"/>
                <a:ext cx="21968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3DD631F-4F61-0548-8682-228A2323D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652" y="4885753"/>
                <a:ext cx="2196816" cy="369332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FD30D7-9863-8747-ADEF-25CDA399700F}"/>
                  </a:ext>
                </a:extLst>
              </p:cNvPr>
              <p:cNvSpPr txBox="1"/>
              <p:nvPr/>
            </p:nvSpPr>
            <p:spPr>
              <a:xfrm>
                <a:off x="2919039" y="327754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FD30D7-9863-8747-ADEF-25CDA399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39" y="3277548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FF7908-C3FC-3340-BC40-174232BCB8ED}"/>
              </a:ext>
            </a:extLst>
          </p:cNvPr>
          <p:cNvCxnSpPr>
            <a:cxnSpLocks/>
          </p:cNvCxnSpPr>
          <p:nvPr/>
        </p:nvCxnSpPr>
        <p:spPr>
          <a:xfrm flipH="1">
            <a:off x="2609752" y="3355073"/>
            <a:ext cx="379402" cy="1355406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A5A7EAEE-4521-2142-B125-C930B8E1DDEA}"/>
              </a:ext>
            </a:extLst>
          </p:cNvPr>
          <p:cNvSpPr/>
          <p:nvPr/>
        </p:nvSpPr>
        <p:spPr>
          <a:xfrm>
            <a:off x="2901620" y="326022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69C7E7-789C-DE4E-81BB-55A32C552844}"/>
                  </a:ext>
                </a:extLst>
              </p:cNvPr>
              <p:cNvSpPr/>
              <p:nvPr/>
            </p:nvSpPr>
            <p:spPr>
              <a:xfrm>
                <a:off x="2738378" y="3828893"/>
                <a:ext cx="683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C69C7E7-789C-DE4E-81BB-55A32C552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78" y="3828893"/>
                <a:ext cx="683842" cy="461665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017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Rigid</a:t>
            </a:r>
            <a:r>
              <a:rPr lang="zh-CN" altLang="en-US" b="1" dirty="0"/>
              <a:t> </a:t>
            </a:r>
            <a:r>
              <a:rPr lang="en-US" altLang="zh-CN" b="1" dirty="0"/>
              <a:t>Body</a:t>
            </a:r>
            <a:r>
              <a:rPr lang="en-CN" b="1" dirty="0"/>
              <a:t> Collision Response by Impulse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24</a:t>
            </a:fld>
            <a:endParaRPr kumimoji="1" lang="zh-CN" altLang="en-US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E3B0B81-63D6-D54E-8AD3-A620AA99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868">
            <a:off x="1090171" y="1193862"/>
            <a:ext cx="3384537" cy="32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24E82E-B4A0-8642-BB8D-68553B1A3491}"/>
              </a:ext>
            </a:extLst>
          </p:cNvPr>
          <p:cNvSpPr/>
          <p:nvPr/>
        </p:nvSpPr>
        <p:spPr>
          <a:xfrm>
            <a:off x="505685" y="4624109"/>
            <a:ext cx="4752115" cy="1732241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32A3C8-89CF-EE45-A716-25E432916FD5}"/>
              </a:ext>
            </a:extLst>
          </p:cNvPr>
          <p:cNvCxnSpPr>
            <a:cxnSpLocks/>
          </p:cNvCxnSpPr>
          <p:nvPr/>
        </p:nvCxnSpPr>
        <p:spPr>
          <a:xfrm>
            <a:off x="494800" y="4624110"/>
            <a:ext cx="475211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0874F4D-E024-DE4D-8B32-10F50C7DA4FA}"/>
              </a:ext>
            </a:extLst>
          </p:cNvPr>
          <p:cNvSpPr/>
          <p:nvPr/>
        </p:nvSpPr>
        <p:spPr>
          <a:xfrm>
            <a:off x="5679921" y="1529189"/>
            <a:ext cx="1374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Vertex </a:t>
            </a:r>
            <a:r>
              <a:rPr lang="en-US" altLang="zh-CN" sz="2400" i="1" dirty="0" err="1">
                <a:latin typeface="+mj-lt"/>
                <a:ea typeface="Cambria Math" panose="02040503050406030204" pitchFamily="18" charset="0"/>
              </a:rPr>
              <a:t>i</a:t>
            </a:r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: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050AF5-E348-8745-9B9C-FF2B1DD8F00A}"/>
                  </a:ext>
                </a:extLst>
              </p:cNvPr>
              <p:cNvSpPr txBox="1"/>
              <p:nvPr/>
            </p:nvSpPr>
            <p:spPr>
              <a:xfrm>
                <a:off x="2123778" y="475539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050AF5-E348-8745-9B9C-FF2B1DD8F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78" y="4755390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0DA04B-7F1D-BD4F-817E-AEEB37A950DC}"/>
              </a:ext>
            </a:extLst>
          </p:cNvPr>
          <p:cNvCxnSpPr>
            <a:cxnSpLocks/>
          </p:cNvCxnSpPr>
          <p:nvPr/>
        </p:nvCxnSpPr>
        <p:spPr>
          <a:xfrm>
            <a:off x="2589178" y="4802124"/>
            <a:ext cx="795786" cy="167897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84873B3D-ACF9-534A-AA8D-7AD8840FA8C3}"/>
              </a:ext>
            </a:extLst>
          </p:cNvPr>
          <p:cNvSpPr/>
          <p:nvPr/>
        </p:nvSpPr>
        <p:spPr>
          <a:xfrm>
            <a:off x="2488291" y="471047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FE4528-6930-F444-99BA-E434D9C6D0C6}"/>
                  </a:ext>
                </a:extLst>
              </p:cNvPr>
              <p:cNvSpPr txBox="1"/>
              <p:nvPr/>
            </p:nvSpPr>
            <p:spPr>
              <a:xfrm>
                <a:off x="3215977" y="494465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FE4528-6930-F444-99BA-E434D9C6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977" y="4944653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A998D4-C3FB-0F4F-96A3-D7E6E9288127}"/>
                  </a:ext>
                </a:extLst>
              </p:cNvPr>
              <p:cNvSpPr txBox="1"/>
              <p:nvPr/>
            </p:nvSpPr>
            <p:spPr>
              <a:xfrm>
                <a:off x="6576804" y="2040830"/>
                <a:ext cx="21968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A998D4-C3FB-0F4F-96A3-D7E6E928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04" y="2040830"/>
                <a:ext cx="2196816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C529F7-5D22-D347-A88E-9EA0CF139EBA}"/>
                  </a:ext>
                </a:extLst>
              </p:cNvPr>
              <p:cNvSpPr txBox="1"/>
              <p:nvPr/>
            </p:nvSpPr>
            <p:spPr>
              <a:xfrm>
                <a:off x="6815341" y="2493865"/>
                <a:ext cx="21968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𝐑𝐫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C529F7-5D22-D347-A88E-9EA0CF139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41" y="2493865"/>
                <a:ext cx="2196816" cy="369332"/>
              </a:xfrm>
              <a:prstGeom prst="rect">
                <a:avLst/>
              </a:prstGeom>
              <a:blipFill>
                <a:blip r:embed="rId6"/>
                <a:stretch>
                  <a:fillRect l="-3448" r="-2874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>
            <a:extLst>
              <a:ext uri="{FF2B5EF4-FFF2-40B4-BE49-F238E27FC236}">
                <a16:creationId xmlns:a16="http://schemas.microsoft.com/office/drawing/2014/main" id="{DF0FAF90-A1EF-0B40-A372-12F8AC14F1ED}"/>
              </a:ext>
            </a:extLst>
          </p:cNvPr>
          <p:cNvSpPr txBox="1">
            <a:spLocks/>
          </p:cNvSpPr>
          <p:nvPr/>
        </p:nvSpPr>
        <p:spPr>
          <a:xfrm>
            <a:off x="6422359" y="3190785"/>
            <a:ext cx="1715565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linear velocity</a:t>
            </a:r>
            <a:endParaRPr lang="en-CN" sz="18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2BFAC0-4057-474B-8E1A-BFFACB067DD5}"/>
              </a:ext>
            </a:extLst>
          </p:cNvPr>
          <p:cNvCxnSpPr>
            <a:cxnSpLocks/>
          </p:cNvCxnSpPr>
          <p:nvPr/>
        </p:nvCxnSpPr>
        <p:spPr>
          <a:xfrm>
            <a:off x="7566112" y="2887452"/>
            <a:ext cx="2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C201ED-8DF6-CB47-BB57-61868CDDF55F}"/>
              </a:ext>
            </a:extLst>
          </p:cNvPr>
          <p:cNvCxnSpPr>
            <a:cxnSpLocks/>
          </p:cNvCxnSpPr>
          <p:nvPr/>
        </p:nvCxnSpPr>
        <p:spPr>
          <a:xfrm>
            <a:off x="7685774" y="2882407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AD1FB01F-6A73-1242-BBB8-47B20D660A89}"/>
              </a:ext>
            </a:extLst>
          </p:cNvPr>
          <p:cNvSpPr txBox="1">
            <a:spLocks/>
          </p:cNvSpPr>
          <p:nvPr/>
        </p:nvSpPr>
        <p:spPr>
          <a:xfrm>
            <a:off x="7935197" y="3190422"/>
            <a:ext cx="1715563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angular velocity</a:t>
            </a:r>
            <a:endParaRPr lang="en-CN" sz="18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FE9AF2-364E-7A4A-A38D-D275565E32DD}"/>
              </a:ext>
            </a:extLst>
          </p:cNvPr>
          <p:cNvCxnSpPr>
            <a:cxnSpLocks/>
          </p:cNvCxnSpPr>
          <p:nvPr/>
        </p:nvCxnSpPr>
        <p:spPr>
          <a:xfrm>
            <a:off x="8106807" y="2890988"/>
            <a:ext cx="2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8608570-4B13-1C48-BD6C-3AD2A8813D73}"/>
              </a:ext>
            </a:extLst>
          </p:cNvPr>
          <p:cNvCxnSpPr>
            <a:cxnSpLocks/>
          </p:cNvCxnSpPr>
          <p:nvPr/>
        </p:nvCxnSpPr>
        <p:spPr>
          <a:xfrm>
            <a:off x="8236408" y="2885943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411148-8E54-8243-9DCA-E762E096AB60}"/>
              </a:ext>
            </a:extLst>
          </p:cNvPr>
          <p:cNvCxnSpPr>
            <a:cxnSpLocks/>
          </p:cNvCxnSpPr>
          <p:nvPr/>
        </p:nvCxnSpPr>
        <p:spPr>
          <a:xfrm flipH="1">
            <a:off x="2609752" y="3355073"/>
            <a:ext cx="379402" cy="1355406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>
            <a:extLst>
              <a:ext uri="{FF2B5EF4-FFF2-40B4-BE49-F238E27FC236}">
                <a16:creationId xmlns:a16="http://schemas.microsoft.com/office/drawing/2014/main" id="{D7F33EF0-FCD9-2C4C-9C8C-54F2231309C7}"/>
              </a:ext>
            </a:extLst>
          </p:cNvPr>
          <p:cNvSpPr/>
          <p:nvPr/>
        </p:nvSpPr>
        <p:spPr>
          <a:xfrm>
            <a:off x="6660867" y="2246357"/>
            <a:ext cx="98874" cy="49501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B67A3B-E621-0249-A42D-33068F9BBA6D}"/>
                  </a:ext>
                </a:extLst>
              </p:cNvPr>
              <p:cNvSpPr/>
              <p:nvPr/>
            </p:nvSpPr>
            <p:spPr>
              <a:xfrm>
                <a:off x="2738378" y="3828893"/>
                <a:ext cx="683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B67A3B-E621-0249-A42D-33068F9BB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78" y="3828893"/>
                <a:ext cx="683842" cy="461665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D971D4A-2661-7F4D-B72B-D18702F7D865}"/>
              </a:ext>
            </a:extLst>
          </p:cNvPr>
          <p:cNvCxnSpPr>
            <a:cxnSpLocks/>
          </p:cNvCxnSpPr>
          <p:nvPr/>
        </p:nvCxnSpPr>
        <p:spPr>
          <a:xfrm flipH="1" flipV="1">
            <a:off x="759914" y="1208939"/>
            <a:ext cx="3270110" cy="3206705"/>
          </a:xfrm>
          <a:prstGeom prst="line">
            <a:avLst/>
          </a:prstGeom>
          <a:ln w="50800">
            <a:solidFill>
              <a:schemeClr val="accent2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0FB30B-4B59-704F-8878-38F1AE0DCB71}"/>
                  </a:ext>
                </a:extLst>
              </p:cNvPr>
              <p:cNvSpPr txBox="1"/>
              <p:nvPr/>
            </p:nvSpPr>
            <p:spPr>
              <a:xfrm>
                <a:off x="2503141" y="327485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0FB30B-4B59-704F-8878-38F1AE0DC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141" y="3274851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D25C4CF8-F93F-9847-9B78-05F4729E4C9F}"/>
              </a:ext>
            </a:extLst>
          </p:cNvPr>
          <p:cNvSpPr/>
          <p:nvPr/>
        </p:nvSpPr>
        <p:spPr>
          <a:xfrm>
            <a:off x="2901620" y="326022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9CBF974C-3930-7940-8FCD-2347B9F71E42}"/>
              </a:ext>
            </a:extLst>
          </p:cNvPr>
          <p:cNvSpPr/>
          <p:nvPr/>
        </p:nvSpPr>
        <p:spPr>
          <a:xfrm rot="13544147">
            <a:off x="1919094" y="1375595"/>
            <a:ext cx="1901479" cy="3740475"/>
          </a:xfrm>
          <a:prstGeom prst="arc">
            <a:avLst>
              <a:gd name="adj1" fmla="val 4819317"/>
              <a:gd name="adj2" fmla="val 16928716"/>
            </a:avLst>
          </a:prstGeom>
          <a:ln w="50800">
            <a:solidFill>
              <a:schemeClr val="accent2">
                <a:lumMod val="40000"/>
                <a:lumOff val="6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953A4B-0682-6245-AE0C-BBA791B8C6D9}"/>
                  </a:ext>
                </a:extLst>
              </p:cNvPr>
              <p:cNvSpPr/>
              <p:nvPr/>
            </p:nvSpPr>
            <p:spPr>
              <a:xfrm>
                <a:off x="1126412" y="1223618"/>
                <a:ext cx="50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953A4B-0682-6245-AE0C-BBA791B8C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12" y="1223618"/>
                <a:ext cx="50045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8EBECFDF-3CBB-054A-B05F-31C277C2CC75}"/>
              </a:ext>
            </a:extLst>
          </p:cNvPr>
          <p:cNvSpPr/>
          <p:nvPr/>
        </p:nvSpPr>
        <p:spPr>
          <a:xfrm>
            <a:off x="9786444" y="2015524"/>
            <a:ext cx="1374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(Position)</a:t>
            </a:r>
            <a:endParaRPr lang="en-CN" sz="2400" dirty="0">
              <a:latin typeface="+mj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BE8811D-5F32-F644-A6C0-6D135491557B}"/>
              </a:ext>
            </a:extLst>
          </p:cNvPr>
          <p:cNvSpPr/>
          <p:nvPr/>
        </p:nvSpPr>
        <p:spPr>
          <a:xfrm>
            <a:off x="9786444" y="2447698"/>
            <a:ext cx="1374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(Velocity)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3646AF-C883-2C4F-8C3E-A031F8DFAD97}"/>
                  </a:ext>
                </a:extLst>
              </p:cNvPr>
              <p:cNvSpPr/>
              <p:nvPr/>
            </p:nvSpPr>
            <p:spPr>
              <a:xfrm>
                <a:off x="5591767" y="3908944"/>
                <a:ext cx="56754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+mj-lt"/>
                    <a:ea typeface="Cambria Math" panose="02040503050406030204" pitchFamily="18" charset="0"/>
                  </a:rPr>
                  <a:t>Problem</a:t>
                </a:r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: we cannot directly modify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, since they not state variables.  They are indirectly determined.  </a:t>
                </a:r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3646AF-C883-2C4F-8C3E-A031F8DFA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67" y="3908944"/>
                <a:ext cx="5675406" cy="1200329"/>
              </a:xfrm>
              <a:prstGeom prst="rect">
                <a:avLst/>
              </a:prstGeom>
              <a:blipFill>
                <a:blip r:embed="rId12"/>
                <a:stretch>
                  <a:fillRect l="-1786" t="-3125" r="-1339" b="-104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D0AC292-FD12-6546-9300-4E25EA149B77}"/>
                  </a:ext>
                </a:extLst>
              </p:cNvPr>
              <p:cNvSpPr/>
              <p:nvPr/>
            </p:nvSpPr>
            <p:spPr>
              <a:xfrm>
                <a:off x="5591767" y="5271146"/>
                <a:ext cx="59031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latin typeface="+mj-lt"/>
                    <a:ea typeface="Cambria Math" panose="02040503050406030204" pitchFamily="18" charset="0"/>
                  </a:rPr>
                  <a:t>Solution</a:t>
                </a:r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: we will find a way to modify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altLang="zh-CN" sz="2400" dirty="0">
                    <a:latin typeface="+mj-lt"/>
                    <a:ea typeface="Cambria Math" panose="02040503050406030204" pitchFamily="18" charset="0"/>
                  </a:rPr>
                  <a:t>.  </a:t>
                </a:r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D0AC292-FD12-6546-9300-4E25EA149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67" y="5271146"/>
                <a:ext cx="5903131" cy="461665"/>
              </a:xfrm>
              <a:prstGeom prst="rect">
                <a:avLst/>
              </a:prstGeom>
              <a:blipFill>
                <a:blip r:embed="rId13"/>
                <a:stretch>
                  <a:fillRect l="-1717" t="-8108" r="-3433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4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Rigid</a:t>
            </a:r>
            <a:r>
              <a:rPr lang="zh-CN" altLang="en-US" b="1" dirty="0"/>
              <a:t> </a:t>
            </a:r>
            <a:r>
              <a:rPr lang="en-US" altLang="zh-CN" b="1" dirty="0"/>
              <a:t>Body</a:t>
            </a:r>
            <a:r>
              <a:rPr lang="en-CN" b="1" dirty="0"/>
              <a:t> Collision Response by Impulse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25</a:t>
            </a:fld>
            <a:endParaRPr kumimoji="1" lang="zh-CN" altLang="en-US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E3B0B81-63D6-D54E-8AD3-A620AA99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868">
            <a:off x="1090171" y="1193862"/>
            <a:ext cx="3384537" cy="32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24E82E-B4A0-8642-BB8D-68553B1A3491}"/>
              </a:ext>
            </a:extLst>
          </p:cNvPr>
          <p:cNvSpPr/>
          <p:nvPr/>
        </p:nvSpPr>
        <p:spPr>
          <a:xfrm>
            <a:off x="505685" y="4624109"/>
            <a:ext cx="4752115" cy="1732241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32A3C8-89CF-EE45-A716-25E432916FD5}"/>
              </a:ext>
            </a:extLst>
          </p:cNvPr>
          <p:cNvCxnSpPr>
            <a:cxnSpLocks/>
          </p:cNvCxnSpPr>
          <p:nvPr/>
        </p:nvCxnSpPr>
        <p:spPr>
          <a:xfrm>
            <a:off x="494800" y="4624110"/>
            <a:ext cx="475211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0874F4D-E024-DE4D-8B32-10F50C7DA4FA}"/>
                  </a:ext>
                </a:extLst>
              </p:cNvPr>
              <p:cNvSpPr/>
              <p:nvPr/>
            </p:nvSpPr>
            <p:spPr>
              <a:xfrm>
                <a:off x="5472473" y="1249015"/>
                <a:ext cx="622295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What happens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when an impulse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is applied at vertex </a:t>
                </a:r>
                <a:r>
                  <a:rPr lang="en-US" sz="2400" i="1" dirty="0" err="1">
                    <a:latin typeface="+mj-lt"/>
                    <a:ea typeface="Cambria Math" panose="02040503050406030204" pitchFamily="18" charset="0"/>
                  </a:rPr>
                  <a:t>i</a:t>
                </a:r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?</a:t>
                </a:r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0874F4D-E024-DE4D-8B32-10F50C7DA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473" y="1249015"/>
                <a:ext cx="6222952" cy="830997"/>
              </a:xfrm>
              <a:prstGeom prst="rect">
                <a:avLst/>
              </a:prstGeom>
              <a:blipFill>
                <a:blip r:embed="rId3"/>
                <a:stretch>
                  <a:fillRect l="-1629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050AF5-E348-8745-9B9C-FF2B1DD8F00A}"/>
                  </a:ext>
                </a:extLst>
              </p:cNvPr>
              <p:cNvSpPr txBox="1"/>
              <p:nvPr/>
            </p:nvSpPr>
            <p:spPr>
              <a:xfrm>
                <a:off x="2055520" y="463620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050AF5-E348-8745-9B9C-FF2B1DD8F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20" y="4636200"/>
                <a:ext cx="486013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A998D4-C3FB-0F4F-96A3-D7E6E9288127}"/>
                  </a:ext>
                </a:extLst>
              </p:cNvPr>
              <p:cNvSpPr txBox="1"/>
              <p:nvPr/>
            </p:nvSpPr>
            <p:spPr>
              <a:xfrm>
                <a:off x="6739321" y="1992847"/>
                <a:ext cx="2980521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p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DA998D4-C3FB-0F4F-96A3-D7E6E928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321" y="1992847"/>
                <a:ext cx="2980521" cy="521553"/>
              </a:xfrm>
              <a:prstGeom prst="rect">
                <a:avLst/>
              </a:prstGeom>
              <a:blipFill>
                <a:blip r:embed="rId6"/>
                <a:stretch>
                  <a:fillRect l="-2542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0FB30B-4B59-704F-8878-38F1AE0DCB71}"/>
                  </a:ext>
                </a:extLst>
              </p:cNvPr>
              <p:cNvSpPr txBox="1"/>
              <p:nvPr/>
            </p:nvSpPr>
            <p:spPr>
              <a:xfrm>
                <a:off x="2919039" y="327754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0FB30B-4B59-704F-8878-38F1AE0DC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39" y="3277548"/>
                <a:ext cx="4860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C529F7-5D22-D347-A88E-9EA0CF139EBA}"/>
                  </a:ext>
                </a:extLst>
              </p:cNvPr>
              <p:cNvSpPr txBox="1"/>
              <p:nvPr/>
            </p:nvSpPr>
            <p:spPr>
              <a:xfrm>
                <a:off x="6463239" y="2511777"/>
                <a:ext cx="3693934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new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𝐣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C529F7-5D22-D347-A88E-9EA0CF139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39" y="2511777"/>
                <a:ext cx="3693934" cy="377667"/>
              </a:xfrm>
              <a:prstGeom prst="rect">
                <a:avLst/>
              </a:prstGeom>
              <a:blipFill>
                <a:blip r:embed="rId9"/>
                <a:stretch>
                  <a:fillRect b="-322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411148-8E54-8243-9DCA-E762E096AB60}"/>
              </a:ext>
            </a:extLst>
          </p:cNvPr>
          <p:cNvCxnSpPr>
            <a:cxnSpLocks/>
          </p:cNvCxnSpPr>
          <p:nvPr/>
        </p:nvCxnSpPr>
        <p:spPr>
          <a:xfrm flipH="1">
            <a:off x="2609752" y="3355073"/>
            <a:ext cx="379402" cy="1355406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25C4CF8-F93F-9847-9B78-05F4729E4C9F}"/>
              </a:ext>
            </a:extLst>
          </p:cNvPr>
          <p:cNvSpPr/>
          <p:nvPr/>
        </p:nvSpPr>
        <p:spPr>
          <a:xfrm>
            <a:off x="2901620" y="326022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D7F33EF0-FCD9-2C4C-9C8C-54F2231309C7}"/>
              </a:ext>
            </a:extLst>
          </p:cNvPr>
          <p:cNvSpPr/>
          <p:nvPr/>
        </p:nvSpPr>
        <p:spPr>
          <a:xfrm>
            <a:off x="6491180" y="2268802"/>
            <a:ext cx="98874" cy="49501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B67A3B-E621-0249-A42D-33068F9BBA6D}"/>
                  </a:ext>
                </a:extLst>
              </p:cNvPr>
              <p:cNvSpPr/>
              <p:nvPr/>
            </p:nvSpPr>
            <p:spPr>
              <a:xfrm>
                <a:off x="2738378" y="3828893"/>
                <a:ext cx="683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B67A3B-E621-0249-A42D-33068F9BB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78" y="3828893"/>
                <a:ext cx="683842" cy="461665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3CBE20-5463-8242-A709-B04634584D53}"/>
              </a:ext>
            </a:extLst>
          </p:cNvPr>
          <p:cNvCxnSpPr>
            <a:cxnSpLocks/>
          </p:cNvCxnSpPr>
          <p:nvPr/>
        </p:nvCxnSpPr>
        <p:spPr>
          <a:xfrm flipV="1">
            <a:off x="2293307" y="4889216"/>
            <a:ext cx="252919" cy="751107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EAA68F-B2CB-3A48-B275-92CB6F8396FD}"/>
                  </a:ext>
                </a:extLst>
              </p:cNvPr>
              <p:cNvSpPr/>
              <p:nvPr/>
            </p:nvSpPr>
            <p:spPr>
              <a:xfrm>
                <a:off x="1998725" y="544773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𝐣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EAA68F-B2CB-3A48-B275-92CB6F839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25" y="5447736"/>
                <a:ext cx="351378" cy="461665"/>
              </a:xfrm>
              <a:prstGeom prst="rect">
                <a:avLst/>
              </a:prstGeom>
              <a:blipFill>
                <a:blip r:embed="rId11"/>
                <a:stretch>
                  <a:fillRect l="-3448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E1E3804-1994-1D46-A1D6-F61C8016313F}"/>
              </a:ext>
            </a:extLst>
          </p:cNvPr>
          <p:cNvSpPr/>
          <p:nvPr/>
        </p:nvSpPr>
        <p:spPr>
          <a:xfrm>
            <a:off x="9065345" y="2501838"/>
            <a:ext cx="793644" cy="457686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6377DC3B-51A3-9343-80F8-2D19DBA368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4098" y="2902099"/>
                <a:ext cx="2109595" cy="4428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800" dirty="0">
                    <a:solidFill>
                      <a:schemeClr val="accent2"/>
                    </a:solidFill>
                  </a:rPr>
                  <a:t>torque induced by </a:t>
                </a:r>
                <a14:m>
                  <m:oMath xmlns:m="http://schemas.openxmlformats.org/officeDocument/2006/math">
                    <m:r>
                      <a:rPr lang="en-US" sz="1800" b="1" i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altLang="zh-CN" sz="1800" dirty="0">
                    <a:solidFill>
                      <a:schemeClr val="accent2"/>
                    </a:solidFill>
                  </a:rPr>
                  <a:t> </a:t>
                </a:r>
                <a:endParaRPr lang="en-CN" sz="1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6377DC3B-51A3-9343-80F8-2D19DBA36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098" y="2902099"/>
                <a:ext cx="2109595" cy="442885"/>
              </a:xfrm>
              <a:prstGeom prst="rect">
                <a:avLst/>
              </a:prstGeom>
              <a:blipFill>
                <a:blip r:embed="rId12"/>
                <a:stretch>
                  <a:fillRect l="-2395" b="-111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C3EAA61C-7527-F14D-8D86-0EF697969733}"/>
              </a:ext>
            </a:extLst>
          </p:cNvPr>
          <p:cNvSpPr/>
          <p:nvPr/>
        </p:nvSpPr>
        <p:spPr>
          <a:xfrm rot="5400000">
            <a:off x="7958167" y="2824806"/>
            <a:ext cx="520148" cy="107184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46113A0-069B-FA49-A383-829D6071DF96}"/>
                  </a:ext>
                </a:extLst>
              </p:cNvPr>
              <p:cNvSpPr txBox="1"/>
              <p:nvPr/>
            </p:nvSpPr>
            <p:spPr>
              <a:xfrm>
                <a:off x="6633736" y="4337612"/>
                <a:ext cx="5525267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𝛚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p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𝐣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box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46113A0-069B-FA49-A383-829D6071D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736" y="4337612"/>
                <a:ext cx="5525267" cy="521553"/>
              </a:xfrm>
              <a:prstGeom prst="rect">
                <a:avLst/>
              </a:prstGeom>
              <a:blipFill>
                <a:blip r:embed="rId13"/>
                <a:stretch>
                  <a:fillRect l="-1376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F05EC3-7EE6-6F43-81F9-F6FACB7D80B8}"/>
                  </a:ext>
                </a:extLst>
              </p:cNvPr>
              <p:cNvSpPr txBox="1"/>
              <p:nvPr/>
            </p:nvSpPr>
            <p:spPr>
              <a:xfrm>
                <a:off x="6633737" y="4879359"/>
                <a:ext cx="4388466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p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𝐣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box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F05EC3-7EE6-6F43-81F9-F6FACB7D8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737" y="4879359"/>
                <a:ext cx="4388466" cy="521553"/>
              </a:xfrm>
              <a:prstGeom prst="rect">
                <a:avLst/>
              </a:prstGeom>
              <a:blipFill>
                <a:blip r:embed="rId14"/>
                <a:stretch>
                  <a:fillRect l="-1734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73DF2B3-AA04-1F4F-BF3C-E4FB26DF1020}"/>
                  </a:ext>
                </a:extLst>
              </p:cNvPr>
              <p:cNvSpPr txBox="1"/>
              <p:nvPr/>
            </p:nvSpPr>
            <p:spPr>
              <a:xfrm>
                <a:off x="6633736" y="5477795"/>
                <a:ext cx="4388466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p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𝐣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73DF2B3-AA04-1F4F-BF3C-E4FB26DF1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736" y="5477795"/>
                <a:ext cx="4388466" cy="521553"/>
              </a:xfrm>
              <a:prstGeom prst="rect">
                <a:avLst/>
              </a:prstGeom>
              <a:blipFill>
                <a:blip r:embed="rId15"/>
                <a:stretch>
                  <a:fillRect l="-1734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8431BC9-BB02-944C-B60D-ECB10CA26F28}"/>
              </a:ext>
            </a:extLst>
          </p:cNvPr>
          <p:cNvCxnSpPr>
            <a:cxnSpLocks/>
          </p:cNvCxnSpPr>
          <p:nvPr/>
        </p:nvCxnSpPr>
        <p:spPr>
          <a:xfrm>
            <a:off x="2589178" y="4802124"/>
            <a:ext cx="795786" cy="167897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6EE758-3990-3F40-8C54-DB924FE464A6}"/>
                  </a:ext>
                </a:extLst>
              </p:cNvPr>
              <p:cNvSpPr txBox="1"/>
              <p:nvPr/>
            </p:nvSpPr>
            <p:spPr>
              <a:xfrm>
                <a:off x="3215977" y="494465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6EE758-3990-3F40-8C54-DB924FE46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977" y="4944653"/>
                <a:ext cx="486013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84873B3D-ACF9-534A-AA8D-7AD8840FA8C3}"/>
              </a:ext>
            </a:extLst>
          </p:cNvPr>
          <p:cNvSpPr/>
          <p:nvPr/>
        </p:nvSpPr>
        <p:spPr>
          <a:xfrm>
            <a:off x="2488291" y="471047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CE1B3C6-249F-ED4B-B005-6C96E48F55A7}"/>
                  </a:ext>
                </a:extLst>
              </p:cNvPr>
              <p:cNvSpPr txBox="1"/>
              <p:nvPr/>
            </p:nvSpPr>
            <p:spPr>
              <a:xfrm>
                <a:off x="4852308" y="3919944"/>
                <a:ext cx="5525267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new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𝛚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new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CE1B3C6-249F-ED4B-B005-6C96E48F5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308" y="3919944"/>
                <a:ext cx="5525267" cy="370614"/>
              </a:xfrm>
              <a:prstGeom prst="rect">
                <a:avLst/>
              </a:prstGeom>
              <a:blipFill>
                <a:blip r:embed="rId1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6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" grpId="0"/>
      <p:bldP spid="66" grpId="0"/>
      <p:bldP spid="67" grpId="0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Cross Product as a Matrix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C6219202-8721-A04A-8EF9-9F50928E3E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8" y="1604544"/>
                <a:ext cx="10839785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We can convert the cross product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𝐫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400" dirty="0"/>
                  <a:t> into a matrix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N" sz="2400" dirty="0"/>
                  <a:t>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C6219202-8721-A04A-8EF9-9F50928E3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" y="1604544"/>
                <a:ext cx="10839785" cy="940514"/>
              </a:xfrm>
              <a:prstGeom prst="rect">
                <a:avLst/>
              </a:prstGeom>
              <a:blipFill>
                <a:blip r:embed="rId2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75E6D4B-413F-044E-A408-C08FD4047EEF}"/>
                  </a:ext>
                </a:extLst>
              </p:cNvPr>
              <p:cNvSpPr/>
              <p:nvPr/>
            </p:nvSpPr>
            <p:spPr>
              <a:xfrm>
                <a:off x="1348371" y="2805784"/>
                <a:ext cx="8542562" cy="126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75E6D4B-413F-044E-A408-C08FD4047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71" y="2805784"/>
                <a:ext cx="8542562" cy="1266180"/>
              </a:xfrm>
              <a:prstGeom prst="rect">
                <a:avLst/>
              </a:prstGeom>
              <a:blipFill>
                <a:blip r:embed="rId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63C33A9-3A41-284F-9A83-A360202C6540}"/>
              </a:ext>
            </a:extLst>
          </p:cNvPr>
          <p:cNvSpPr/>
          <p:nvPr/>
        </p:nvSpPr>
        <p:spPr>
          <a:xfrm>
            <a:off x="5252646" y="2771899"/>
            <a:ext cx="2330909" cy="1352839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89497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>
            <a:extLst>
              <a:ext uri="{FF2B5EF4-FFF2-40B4-BE49-F238E27FC236}">
                <a16:creationId xmlns:a16="http://schemas.microsoft.com/office/drawing/2014/main" id="{179B9E04-C49A-1445-A520-E3C780DC7E4E}"/>
              </a:ext>
            </a:extLst>
          </p:cNvPr>
          <p:cNvSpPr txBox="1">
            <a:spLocks/>
          </p:cNvSpPr>
          <p:nvPr/>
        </p:nvSpPr>
        <p:spPr>
          <a:xfrm>
            <a:off x="5994779" y="4107657"/>
            <a:ext cx="5206659" cy="1173274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Rigid</a:t>
            </a:r>
            <a:r>
              <a:rPr lang="zh-CN" altLang="en-US" b="1" dirty="0"/>
              <a:t> </a:t>
            </a:r>
            <a:r>
              <a:rPr lang="en-US" altLang="zh-CN" b="1" dirty="0"/>
              <a:t>Body</a:t>
            </a:r>
            <a:r>
              <a:rPr lang="en-CN" b="1" dirty="0"/>
              <a:t> Collision Response by Impulse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27</a:t>
            </a:fld>
            <a:endParaRPr kumimoji="1" lang="zh-CN" altLang="en-US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E3B0B81-63D6-D54E-8AD3-A620AA99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868">
            <a:off x="1090171" y="1193862"/>
            <a:ext cx="3384537" cy="32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24E82E-B4A0-8642-BB8D-68553B1A3491}"/>
              </a:ext>
            </a:extLst>
          </p:cNvPr>
          <p:cNvSpPr/>
          <p:nvPr/>
        </p:nvSpPr>
        <p:spPr>
          <a:xfrm>
            <a:off x="505685" y="4624109"/>
            <a:ext cx="4752115" cy="1732241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32A3C8-89CF-EE45-A716-25E432916FD5}"/>
              </a:ext>
            </a:extLst>
          </p:cNvPr>
          <p:cNvCxnSpPr>
            <a:cxnSpLocks/>
          </p:cNvCxnSpPr>
          <p:nvPr/>
        </p:nvCxnSpPr>
        <p:spPr>
          <a:xfrm>
            <a:off x="494800" y="4624110"/>
            <a:ext cx="475211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050AF5-E348-8745-9B9C-FF2B1DD8F00A}"/>
                  </a:ext>
                </a:extLst>
              </p:cNvPr>
              <p:cNvSpPr txBox="1"/>
              <p:nvPr/>
            </p:nvSpPr>
            <p:spPr>
              <a:xfrm>
                <a:off x="2055520" y="4636200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050AF5-E348-8745-9B9C-FF2B1DD8F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520" y="4636200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0FB30B-4B59-704F-8878-38F1AE0DCB71}"/>
                  </a:ext>
                </a:extLst>
              </p:cNvPr>
              <p:cNvSpPr txBox="1"/>
              <p:nvPr/>
            </p:nvSpPr>
            <p:spPr>
              <a:xfrm>
                <a:off x="2919039" y="3277548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0FB30B-4B59-704F-8878-38F1AE0DC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39" y="3277548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9411148-8E54-8243-9DCA-E762E096AB60}"/>
              </a:ext>
            </a:extLst>
          </p:cNvPr>
          <p:cNvCxnSpPr>
            <a:cxnSpLocks/>
          </p:cNvCxnSpPr>
          <p:nvPr/>
        </p:nvCxnSpPr>
        <p:spPr>
          <a:xfrm flipH="1">
            <a:off x="2609752" y="3355073"/>
            <a:ext cx="379402" cy="1355406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25C4CF8-F93F-9847-9B78-05F4729E4C9F}"/>
              </a:ext>
            </a:extLst>
          </p:cNvPr>
          <p:cNvSpPr/>
          <p:nvPr/>
        </p:nvSpPr>
        <p:spPr>
          <a:xfrm>
            <a:off x="2901620" y="326022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B67A3B-E621-0249-A42D-33068F9BBA6D}"/>
                  </a:ext>
                </a:extLst>
              </p:cNvPr>
              <p:cNvSpPr/>
              <p:nvPr/>
            </p:nvSpPr>
            <p:spPr>
              <a:xfrm>
                <a:off x="2738378" y="3828893"/>
                <a:ext cx="683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B67A3B-E621-0249-A42D-33068F9BB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78" y="3828893"/>
                <a:ext cx="683842" cy="461665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3CBE20-5463-8242-A709-B04634584D53}"/>
              </a:ext>
            </a:extLst>
          </p:cNvPr>
          <p:cNvCxnSpPr>
            <a:cxnSpLocks/>
          </p:cNvCxnSpPr>
          <p:nvPr/>
        </p:nvCxnSpPr>
        <p:spPr>
          <a:xfrm flipV="1">
            <a:off x="2293307" y="4889216"/>
            <a:ext cx="252919" cy="751107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EAA68F-B2CB-3A48-B275-92CB6F8396FD}"/>
                  </a:ext>
                </a:extLst>
              </p:cNvPr>
              <p:cNvSpPr/>
              <p:nvPr/>
            </p:nvSpPr>
            <p:spPr>
              <a:xfrm>
                <a:off x="1998725" y="5447736"/>
                <a:ext cx="3513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𝐣</m:t>
                      </m:r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1EAA68F-B2CB-3A48-B275-92CB6F839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25" y="5447736"/>
                <a:ext cx="351378" cy="461665"/>
              </a:xfrm>
              <a:prstGeom prst="rect">
                <a:avLst/>
              </a:prstGeom>
              <a:blipFill>
                <a:blip r:embed="rId8"/>
                <a:stretch>
                  <a:fillRect l="-3448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C7428B6-7855-904D-837D-0DA5DEFED18C}"/>
                  </a:ext>
                </a:extLst>
              </p:cNvPr>
              <p:cNvSpPr/>
              <p:nvPr/>
            </p:nvSpPr>
            <p:spPr>
              <a:xfrm>
                <a:off x="5472473" y="1249015"/>
                <a:ext cx="622295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What happens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when an impulse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𝐣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is applied at vertex </a:t>
                </a:r>
                <a:r>
                  <a:rPr lang="en-US" sz="2400" i="1" dirty="0" err="1">
                    <a:latin typeface="+mj-lt"/>
                    <a:ea typeface="Cambria Math" panose="02040503050406030204" pitchFamily="18" charset="0"/>
                  </a:rPr>
                  <a:t>i</a:t>
                </a:r>
                <a:r>
                  <a:rPr lang="en-US" sz="2400" dirty="0">
                    <a:latin typeface="+mj-lt"/>
                    <a:ea typeface="Cambria Math" panose="02040503050406030204" pitchFamily="18" charset="0"/>
                  </a:rPr>
                  <a:t>? (continuing from page 18)</a:t>
                </a:r>
                <a:endParaRPr lang="en-C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C7428B6-7855-904D-837D-0DA5DEFED1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473" y="1249015"/>
                <a:ext cx="6222952" cy="830997"/>
              </a:xfrm>
              <a:prstGeom prst="rect">
                <a:avLst/>
              </a:prstGeom>
              <a:blipFill>
                <a:blip r:embed="rId9"/>
                <a:stretch>
                  <a:fillRect l="-1629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7BB76F3-BEE6-FB4D-8050-5B1F8E02C483}"/>
                  </a:ext>
                </a:extLst>
              </p:cNvPr>
              <p:cNvSpPr txBox="1"/>
              <p:nvPr/>
            </p:nvSpPr>
            <p:spPr>
              <a:xfrm>
                <a:off x="5935517" y="2257605"/>
                <a:ext cx="5126421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  <m:sup>
                                <m:r>
                                  <a:rPr lang="en-US" sz="24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𝐑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𝐣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7BB76F3-BEE6-FB4D-8050-5B1F8E02C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17" y="2257605"/>
                <a:ext cx="5126421" cy="521553"/>
              </a:xfrm>
              <a:prstGeom prst="rect">
                <a:avLst/>
              </a:prstGeom>
              <a:blipFill>
                <a:blip r:embed="rId10"/>
                <a:stretch>
                  <a:fillRect l="-1481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2E823C6-4279-C64F-8E8E-05F498B60D10}"/>
                  </a:ext>
                </a:extLst>
              </p:cNvPr>
              <p:cNvSpPr txBox="1"/>
              <p:nvPr/>
            </p:nvSpPr>
            <p:spPr>
              <a:xfrm>
                <a:off x="5935412" y="2951780"/>
                <a:ext cx="5206659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𝐣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𝐈</m:t>
                            </m:r>
                          </m:e>
                          <m:sup>
                            <m:r>
                              <a:rPr lang="en-US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2E823C6-4279-C64F-8E8E-05F498B60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412" y="2951780"/>
                <a:ext cx="5206659" cy="521553"/>
              </a:xfrm>
              <a:prstGeom prst="rect">
                <a:avLst/>
              </a:prstGeom>
              <a:blipFill>
                <a:blip r:embed="rId11"/>
                <a:stretch>
                  <a:fillRect l="-1460" b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45DE3A7-7859-024D-A3AD-9F6A747C6B2C}"/>
                  </a:ext>
                </a:extLst>
              </p:cNvPr>
              <p:cNvSpPr txBox="1"/>
              <p:nvPr/>
            </p:nvSpPr>
            <p:spPr>
              <a:xfrm>
                <a:off x="7501306" y="4218119"/>
                <a:ext cx="5206659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𝐊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</m:box>
                  </m:oMath>
                </a14:m>
                <a:endParaRPr lang="en-CN" sz="2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45DE3A7-7859-024D-A3AD-9F6A747C6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06" y="4218119"/>
                <a:ext cx="5206659" cy="370614"/>
              </a:xfrm>
              <a:prstGeom prst="rect">
                <a:avLst/>
              </a:prstGeom>
              <a:blipFill>
                <a:blip r:embed="rId12"/>
                <a:stretch>
                  <a:fillRect l="-1460" b="-3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4E13E0-A929-6A49-BD1A-A5AEA77B786F}"/>
                  </a:ext>
                </a:extLst>
              </p:cNvPr>
              <p:cNvSpPr/>
              <p:nvPr/>
            </p:nvSpPr>
            <p:spPr>
              <a:xfrm>
                <a:off x="6717608" y="4640154"/>
                <a:ext cx="3797643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altLang="zh-CN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box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4E13E0-A929-6A49-BD1A-A5AEA77B7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608" y="4640154"/>
                <a:ext cx="3797643" cy="523092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FB6EE0-33D9-4B44-86C7-2B46573AB5A0}"/>
              </a:ext>
            </a:extLst>
          </p:cNvPr>
          <p:cNvCxnSpPr>
            <a:cxnSpLocks/>
          </p:cNvCxnSpPr>
          <p:nvPr/>
        </p:nvCxnSpPr>
        <p:spPr>
          <a:xfrm>
            <a:off x="2589178" y="4802124"/>
            <a:ext cx="795786" cy="167897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0892B4-46C6-9A4A-83C8-9FB0214903EA}"/>
                  </a:ext>
                </a:extLst>
              </p:cNvPr>
              <p:cNvSpPr txBox="1"/>
              <p:nvPr/>
            </p:nvSpPr>
            <p:spPr>
              <a:xfrm>
                <a:off x="3215977" y="4944653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0892B4-46C6-9A4A-83C8-9FB02149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977" y="4944653"/>
                <a:ext cx="48601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84873B3D-ACF9-534A-AA8D-7AD8840FA8C3}"/>
              </a:ext>
            </a:extLst>
          </p:cNvPr>
          <p:cNvSpPr/>
          <p:nvPr/>
        </p:nvSpPr>
        <p:spPr>
          <a:xfrm>
            <a:off x="2488291" y="471047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156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/>
      <p:bldP spid="7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5A8607B-4806-974C-BA6B-DE701A93614B}"/>
              </a:ext>
            </a:extLst>
          </p:cNvPr>
          <p:cNvCxnSpPr>
            <a:cxnSpLocks/>
          </p:cNvCxnSpPr>
          <p:nvPr/>
        </p:nvCxnSpPr>
        <p:spPr>
          <a:xfrm>
            <a:off x="8440958" y="4549288"/>
            <a:ext cx="0" cy="3477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4A8F789-D29F-4C4F-AE45-A1589068F763}"/>
              </a:ext>
            </a:extLst>
          </p:cNvPr>
          <p:cNvCxnSpPr>
            <a:cxnSpLocks/>
            <a:endCxn id="106" idx="1"/>
          </p:cNvCxnSpPr>
          <p:nvPr/>
        </p:nvCxnSpPr>
        <p:spPr>
          <a:xfrm>
            <a:off x="9655420" y="5539352"/>
            <a:ext cx="12683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itle 1">
            <a:extLst>
              <a:ext uri="{FF2B5EF4-FFF2-40B4-BE49-F238E27FC236}">
                <a16:creationId xmlns:a16="http://schemas.microsoft.com/office/drawing/2014/main" id="{C686E0A6-FDE2-4A45-8AB1-0445B5601707}"/>
              </a:ext>
            </a:extLst>
          </p:cNvPr>
          <p:cNvSpPr txBox="1">
            <a:spLocks/>
          </p:cNvSpPr>
          <p:nvPr/>
        </p:nvSpPr>
        <p:spPr>
          <a:xfrm>
            <a:off x="6359044" y="3291090"/>
            <a:ext cx="4127901" cy="1325563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79BE1E0-066E-0849-953A-A4CDBF2F61DF}"/>
              </a:ext>
            </a:extLst>
          </p:cNvPr>
          <p:cNvCxnSpPr>
            <a:cxnSpLocks/>
          </p:cNvCxnSpPr>
          <p:nvPr/>
        </p:nvCxnSpPr>
        <p:spPr>
          <a:xfrm>
            <a:off x="2691618" y="2968894"/>
            <a:ext cx="0" cy="3477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>
            <a:extLst>
              <a:ext uri="{FF2B5EF4-FFF2-40B4-BE49-F238E27FC236}">
                <a16:creationId xmlns:a16="http://schemas.microsoft.com/office/drawing/2014/main" id="{97B95228-6F5E-264F-BDA8-FADAD8045C79}"/>
              </a:ext>
            </a:extLst>
          </p:cNvPr>
          <p:cNvSpPr txBox="1">
            <a:spLocks/>
          </p:cNvSpPr>
          <p:nvPr/>
        </p:nvSpPr>
        <p:spPr>
          <a:xfrm>
            <a:off x="691729" y="2301538"/>
            <a:ext cx="4038107" cy="688166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79B9E04-C49A-1445-A520-E3C780DC7E4E}"/>
              </a:ext>
            </a:extLst>
          </p:cNvPr>
          <p:cNvSpPr txBox="1">
            <a:spLocks/>
          </p:cNvSpPr>
          <p:nvPr/>
        </p:nvSpPr>
        <p:spPr>
          <a:xfrm>
            <a:off x="703335" y="1301584"/>
            <a:ext cx="4038107" cy="688166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Rigid</a:t>
            </a:r>
            <a:r>
              <a:rPr lang="zh-CN" altLang="en-US" b="1" dirty="0"/>
              <a:t> </a:t>
            </a:r>
            <a:r>
              <a:rPr lang="en-US" altLang="zh-CN" b="1" dirty="0"/>
              <a:t>Body</a:t>
            </a:r>
            <a:r>
              <a:rPr lang="en-CN" b="1" dirty="0"/>
              <a:t> Collision Response by Impulse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28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B105B0A4-156B-2A41-BF73-70E51FD8A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4056" y="1047283"/>
                <a:ext cx="3980852" cy="11785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000" dirty="0"/>
                  <a:t>For every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N" sz="2000" dirty="0"/>
              </a:p>
              <a:p>
                <a:r>
                  <a:rPr lang="en-US" altLang="zh-CN" sz="2000" dirty="0"/>
                  <a:t>	Test if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B105B0A4-156B-2A41-BF73-70E51FD8A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56" y="1047283"/>
                <a:ext cx="3980852" cy="1178538"/>
              </a:xfrm>
              <a:prstGeom prst="rect">
                <a:avLst/>
              </a:prstGeom>
              <a:blipFill>
                <a:blip r:embed="rId2"/>
                <a:stretch>
                  <a:fillRect l="-15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>
            <a:extLst>
              <a:ext uri="{FF2B5EF4-FFF2-40B4-BE49-F238E27FC236}">
                <a16:creationId xmlns:a16="http://schemas.microsoft.com/office/drawing/2014/main" id="{0804AF5F-4B7E-BC48-89ED-C1A9C3DED76B}"/>
              </a:ext>
            </a:extLst>
          </p:cNvPr>
          <p:cNvSpPr txBox="1">
            <a:spLocks/>
          </p:cNvSpPr>
          <p:nvPr/>
        </p:nvSpPr>
        <p:spPr>
          <a:xfrm>
            <a:off x="691728" y="3310968"/>
            <a:ext cx="5302369" cy="2836365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666379-CB0A-3548-B400-BF8B32874002}"/>
                  </a:ext>
                </a:extLst>
              </p:cNvPr>
              <p:cNvSpPr txBox="1"/>
              <p:nvPr/>
            </p:nvSpPr>
            <p:spPr>
              <a:xfrm>
                <a:off x="1612375" y="2337844"/>
                <a:ext cx="21968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𝐑𝐫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666379-CB0A-3548-B400-BF8B32874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375" y="2337844"/>
                <a:ext cx="2196816" cy="307777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F88A9-E64C-D14B-A7C8-4697B1121CE9}"/>
                  </a:ext>
                </a:extLst>
              </p:cNvPr>
              <p:cNvSpPr/>
              <p:nvPr/>
            </p:nvSpPr>
            <p:spPr>
              <a:xfrm>
                <a:off x="886857" y="3719202"/>
                <a:ext cx="2099549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altLang="zh-CN" sz="2000" b="1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0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altLang="zh-CN" sz="2000" b="1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</m:oMath>
                  </m:oMathPara>
                </a14:m>
                <a:endParaRPr lang="en-CN" sz="20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A1F88A9-E64C-D14B-A7C8-4697B1121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57" y="3719202"/>
                <a:ext cx="2099549" cy="413511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905D180-F5F0-2448-B8BE-E2350594BE4C}"/>
                  </a:ext>
                </a:extLst>
              </p:cNvPr>
              <p:cNvSpPr/>
              <p:nvPr/>
            </p:nvSpPr>
            <p:spPr>
              <a:xfrm>
                <a:off x="933810" y="4073526"/>
                <a:ext cx="1947200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1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0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905D180-F5F0-2448-B8BE-E2350594B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10" y="4073526"/>
                <a:ext cx="1947200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20E10632-D010-194B-9F16-4DA0EB156939}"/>
              </a:ext>
            </a:extLst>
          </p:cNvPr>
          <p:cNvSpPr/>
          <p:nvPr/>
        </p:nvSpPr>
        <p:spPr>
          <a:xfrm>
            <a:off x="6009762" y="1438062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+mj-lt"/>
                <a:ea typeface="Cambria Math" panose="02040503050406030204" pitchFamily="18" charset="0"/>
              </a:rPr>
              <a:t>Done</a:t>
            </a:r>
            <a:endParaRPr lang="en-CN" sz="2000" dirty="0">
              <a:latin typeface="+mj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BEC70E9-F2E1-BF45-B00E-E9C5FA45AD97}"/>
              </a:ext>
            </a:extLst>
          </p:cNvPr>
          <p:cNvSpPr/>
          <p:nvPr/>
        </p:nvSpPr>
        <p:spPr>
          <a:xfrm>
            <a:off x="4808794" y="1294713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+mj-lt"/>
                <a:ea typeface="Cambria Math" panose="02040503050406030204" pitchFamily="18" charset="0"/>
              </a:rPr>
              <a:t>no</a:t>
            </a:r>
            <a:endParaRPr lang="en-CN" sz="2000" dirty="0">
              <a:latin typeface="+mj-lt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8CCFB5A-6B11-6C4E-8734-CA66A89BF34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2710783" y="2009628"/>
            <a:ext cx="0" cy="2919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453BC11-7FA8-CB4B-84FE-A7694C941EA8}"/>
                  </a:ext>
                </a:extLst>
              </p:cNvPr>
              <p:cNvSpPr/>
              <p:nvPr/>
            </p:nvSpPr>
            <p:spPr>
              <a:xfrm>
                <a:off x="752357" y="4833748"/>
                <a:ext cx="2081404" cy="424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  <m:r>
                        <a:rPr lang="en-US" altLang="zh-CN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altLang="zh-CN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0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453BC11-7FA8-CB4B-84FE-A7694C941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57" y="4833748"/>
                <a:ext cx="2081404" cy="4246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72A107-84E3-8A44-962C-90484A7ADB17}"/>
                  </a:ext>
                </a:extLst>
              </p:cNvPr>
              <p:cNvSpPr/>
              <p:nvPr/>
            </p:nvSpPr>
            <p:spPr>
              <a:xfrm>
                <a:off x="771298" y="5240498"/>
                <a:ext cx="1748427" cy="424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  <m:r>
                          <a:rPr lang="en-US" altLang="zh-CN" sz="2000" b="1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altLang="zh-CN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altLang="zh-CN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000" b="1" dirty="0">
                    <a:solidFill>
                      <a:schemeClr val="bg2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  <m:r>
                          <a:rPr lang="en-US" altLang="zh-CN" sz="2000" b="1" i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N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72A107-84E3-8A44-962C-90484A7AD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98" y="5240498"/>
                <a:ext cx="1748427" cy="4246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5C756AC-D21B-F448-9A39-388913D7F6E2}"/>
                  </a:ext>
                </a:extLst>
              </p:cNvPr>
              <p:cNvSpPr/>
              <p:nvPr/>
            </p:nvSpPr>
            <p:spPr>
              <a:xfrm>
                <a:off x="725450" y="5667642"/>
                <a:ext cx="2623860" cy="424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  <m:r>
                        <a:rPr lang="en-US" altLang="zh-CN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bSup>
                        <m:sSubSupPr>
                          <m:ctrlPr>
                            <a:rPr lang="en-US" altLang="zh-CN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  <m:r>
                        <a:rPr lang="en-US" altLang="zh-CN" sz="20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𝐓</m:t>
                          </m:r>
                          <m:r>
                            <a:rPr lang="en-US" altLang="zh-CN" sz="2000" b="1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</m:oMath>
                  </m:oMathPara>
                </a14:m>
                <a:endParaRPr lang="en-CN" sz="20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5C756AC-D21B-F448-9A39-388913D7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50" y="5667642"/>
                <a:ext cx="2623860" cy="4246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8E82CC0-C29C-C042-A541-0CD6A739FBFA}"/>
                  </a:ext>
                </a:extLst>
              </p:cNvPr>
              <p:cNvSpPr/>
              <p:nvPr/>
            </p:nvSpPr>
            <p:spPr>
              <a:xfrm>
                <a:off x="1135267" y="4438622"/>
                <a:ext cx="4858831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𝐓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b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CN" sz="2000" b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𝐍</m:t>
                                  </m:r>
                                  <m:r>
                                    <a:rPr lang="en-US" altLang="zh-CN" sz="2000" b="1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en-CN" sz="2000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altLang="zh-CN" sz="2000" b="1" dirty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1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CN" sz="2000" b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𝐓</m:t>
                                  </m:r>
                                  <m:r>
                                    <a:rPr lang="en-US" altLang="zh-CN" sz="2000" b="1" i="0" smtClean="0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bg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0)</m:t>
                          </m:r>
                        </m:e>
                      </m:func>
                    </m:oMath>
                  </m:oMathPara>
                </a14:m>
                <a:endParaRPr lang="en-CN" sz="20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8E82CC0-C29C-C042-A541-0CD6A739F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7" y="4438622"/>
                <a:ext cx="4858831" cy="439736"/>
              </a:xfrm>
              <a:prstGeom prst="rect">
                <a:avLst/>
              </a:prstGeom>
              <a:blipFill>
                <a:blip r:embed="rId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DADB2F-55AB-F243-BF82-D23D30B529C8}"/>
                  </a:ext>
                </a:extLst>
              </p:cNvPr>
              <p:cNvSpPr/>
              <p:nvPr/>
            </p:nvSpPr>
            <p:spPr>
              <a:xfrm>
                <a:off x="6955868" y="3707288"/>
                <a:ext cx="3196901" cy="451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box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DADB2F-55AB-F243-BF82-D23D30B52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868" y="3707288"/>
                <a:ext cx="3196901" cy="451534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5E12E3A-97E5-AD48-84E2-8485FA442E16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4741442" y="1638117"/>
            <a:ext cx="12683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703F09A-1B92-E748-A492-A6E226F35246}"/>
              </a:ext>
            </a:extLst>
          </p:cNvPr>
          <p:cNvSpPr/>
          <p:nvPr/>
        </p:nvSpPr>
        <p:spPr>
          <a:xfrm>
            <a:off x="4818352" y="2212882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+mj-lt"/>
                <a:ea typeface="Cambria Math" panose="02040503050406030204" pitchFamily="18" charset="0"/>
              </a:rPr>
              <a:t>no</a:t>
            </a:r>
            <a:endParaRPr lang="en-CN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0A242E-A9B7-A54F-95C7-2010B4E12DA1}"/>
                  </a:ext>
                </a:extLst>
              </p:cNvPr>
              <p:cNvSpPr/>
              <p:nvPr/>
            </p:nvSpPr>
            <p:spPr>
              <a:xfrm>
                <a:off x="1921193" y="2588662"/>
                <a:ext cx="15758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ea typeface="Cambria Math" panose="020405030504060302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N" sz="2000" dirty="0"/>
                  <a:t>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0A242E-A9B7-A54F-95C7-2010B4E12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93" y="2588662"/>
                <a:ext cx="1575816" cy="400110"/>
              </a:xfrm>
              <a:prstGeom prst="rect">
                <a:avLst/>
              </a:prstGeom>
              <a:blipFill>
                <a:blip r:embed="rId11"/>
                <a:stretch>
                  <a:fillRect l="-4000" t="-9375" r="-3200" b="-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DB5B65CA-A50B-7B41-ABE1-0E9FD6AFF861}"/>
              </a:ext>
            </a:extLst>
          </p:cNvPr>
          <p:cNvCxnSpPr>
            <a:cxnSpLocks/>
            <a:stCxn id="92" idx="3"/>
            <a:endCxn id="74" idx="1"/>
          </p:cNvCxnSpPr>
          <p:nvPr/>
        </p:nvCxnSpPr>
        <p:spPr>
          <a:xfrm flipV="1">
            <a:off x="4729836" y="1638117"/>
            <a:ext cx="1279926" cy="1007504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CFEC7D0-B53B-304E-A676-03FC75C12A83}"/>
                  </a:ext>
                </a:extLst>
              </p:cNvPr>
              <p:cNvSpPr/>
              <p:nvPr/>
            </p:nvSpPr>
            <p:spPr>
              <a:xfrm>
                <a:off x="7057300" y="4115346"/>
                <a:ext cx="2482731" cy="40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𝐣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new</m:t>
                          </m:r>
                        </m:sup>
                      </m:sSubSup>
                      <m:r>
                        <a:rPr lang="en-US" altLang="zh-CN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CFEC7D0-B53B-304E-A676-03FC75C12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300" y="4115346"/>
                <a:ext cx="2482731" cy="40665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itle 1">
                <a:extLst>
                  <a:ext uri="{FF2B5EF4-FFF2-40B4-BE49-F238E27FC236}">
                    <a16:creationId xmlns:a16="http://schemas.microsoft.com/office/drawing/2014/main" id="{7B250819-4AD3-9A48-B990-A11FFAD016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2106" y="2960636"/>
                <a:ext cx="3980852" cy="11785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000" dirty="0">
                    <a:solidFill>
                      <a:schemeClr val="bg2">
                        <a:lumMod val="50000"/>
                      </a:schemeClr>
                    </a:solidFill>
                  </a:rPr>
                  <a:t>Compute the wanted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</m:sup>
                    </m:sSubSup>
                  </m:oMath>
                </a14:m>
                <a:r>
                  <a:rPr lang="en-US" altLang="zh-CN" sz="2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endParaRPr lang="en-CN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5" name="Title 1">
                <a:extLst>
                  <a:ext uri="{FF2B5EF4-FFF2-40B4-BE49-F238E27FC236}">
                    <a16:creationId xmlns:a16="http://schemas.microsoft.com/office/drawing/2014/main" id="{7B250819-4AD3-9A48-B990-A11FFAD01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06" y="2960636"/>
                <a:ext cx="3980852" cy="1178538"/>
              </a:xfrm>
              <a:prstGeom prst="rect">
                <a:avLst/>
              </a:prstGeom>
              <a:blipFill>
                <a:blip r:embed="rId13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8D1A7C4A-CDC0-4D4C-BBE8-94C388952D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6103" y="3259879"/>
                <a:ext cx="2586061" cy="5124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000" dirty="0">
                    <a:solidFill>
                      <a:schemeClr val="tx1"/>
                    </a:solidFill>
                  </a:rPr>
                  <a:t>Compute the impulse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 </a:t>
                </a:r>
                <a:endParaRPr lang="en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8D1A7C4A-CDC0-4D4C-BBE8-94C388952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103" y="3259879"/>
                <a:ext cx="2586061" cy="512486"/>
              </a:xfrm>
              <a:prstGeom prst="rect">
                <a:avLst/>
              </a:prstGeom>
              <a:blipFill>
                <a:blip r:embed="rId14"/>
                <a:stretch>
                  <a:fillRect l="-2439" b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itle 1">
            <a:extLst>
              <a:ext uri="{FF2B5EF4-FFF2-40B4-BE49-F238E27FC236}">
                <a16:creationId xmlns:a16="http://schemas.microsoft.com/office/drawing/2014/main" id="{43376A42-A83C-9440-8BE5-F0D6488AE13B}"/>
              </a:ext>
            </a:extLst>
          </p:cNvPr>
          <p:cNvSpPr txBox="1">
            <a:spLocks/>
          </p:cNvSpPr>
          <p:nvPr/>
        </p:nvSpPr>
        <p:spPr>
          <a:xfrm>
            <a:off x="6394425" y="4897035"/>
            <a:ext cx="4127901" cy="1250298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itle 1">
                <a:extLst>
                  <a:ext uri="{FF2B5EF4-FFF2-40B4-BE49-F238E27FC236}">
                    <a16:creationId xmlns:a16="http://schemas.microsoft.com/office/drawing/2014/main" id="{5BE8D4D5-5113-FA46-BAC6-DE85675BD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4066" y="4859647"/>
                <a:ext cx="2586061" cy="5124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0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</m:oMath>
                </a14:m>
                <a:endParaRPr lang="en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itle 1">
                <a:extLst>
                  <a:ext uri="{FF2B5EF4-FFF2-40B4-BE49-F238E27FC236}">
                    <a16:creationId xmlns:a16="http://schemas.microsoft.com/office/drawing/2014/main" id="{5BE8D4D5-5113-FA46-BAC6-DE85675BD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066" y="4859647"/>
                <a:ext cx="2586061" cy="512486"/>
              </a:xfrm>
              <a:prstGeom prst="rect">
                <a:avLst/>
              </a:prstGeom>
              <a:blipFill>
                <a:blip r:embed="rId15"/>
                <a:stretch>
                  <a:fillRect l="-1951" b="-73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F5C0C40-CD5E-814B-BB7C-62D13C6F119F}"/>
                  </a:ext>
                </a:extLst>
              </p:cNvPr>
              <p:cNvSpPr txBox="1"/>
              <p:nvPr/>
            </p:nvSpPr>
            <p:spPr>
              <a:xfrm>
                <a:off x="7149647" y="5269939"/>
                <a:ext cx="2980521" cy="4346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</m:box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F5C0C40-CD5E-814B-BB7C-62D13C6F1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7" y="5269939"/>
                <a:ext cx="2980521" cy="434606"/>
              </a:xfrm>
              <a:prstGeom prst="rect">
                <a:avLst/>
              </a:prstGeom>
              <a:blipFill>
                <a:blip r:embed="rId16"/>
                <a:stretch>
                  <a:fillRect l="-2553" b="-111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5259530-6BEC-7C46-8808-363A453DC7DB}"/>
                  </a:ext>
                </a:extLst>
              </p:cNvPr>
              <p:cNvSpPr txBox="1"/>
              <p:nvPr/>
            </p:nvSpPr>
            <p:spPr>
              <a:xfrm>
                <a:off x="6394426" y="5732801"/>
                <a:ext cx="36939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𝐣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65259530-6BEC-7C46-8808-363A453DC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26" y="5732801"/>
                <a:ext cx="3693934" cy="307777"/>
              </a:xfrm>
              <a:prstGeom prst="rect">
                <a:avLst/>
              </a:prstGeom>
              <a:blipFill>
                <a:blip r:embed="rId17"/>
                <a:stretch>
                  <a:fillRect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B7D747DD-6B69-6541-8678-212955C25CF4}"/>
              </a:ext>
            </a:extLst>
          </p:cNvPr>
          <p:cNvSpPr/>
          <p:nvPr/>
        </p:nvSpPr>
        <p:spPr>
          <a:xfrm>
            <a:off x="10923740" y="5339297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+mj-lt"/>
                <a:ea typeface="Cambria Math" panose="02040503050406030204" pitchFamily="18" charset="0"/>
              </a:rPr>
              <a:t>Done</a:t>
            </a:r>
            <a:endParaRPr lang="en-CN" sz="2000" dirty="0">
              <a:latin typeface="+mj-lt"/>
            </a:endParaRPr>
          </a:p>
        </p:txBody>
      </p: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B7977C2A-DDD6-464B-94D8-C9634CD45C66}"/>
              </a:ext>
            </a:extLst>
          </p:cNvPr>
          <p:cNvCxnSpPr>
            <a:cxnSpLocks/>
            <a:stCxn id="84" idx="3"/>
            <a:endCxn id="96" idx="0"/>
          </p:cNvCxnSpPr>
          <p:nvPr/>
        </p:nvCxnSpPr>
        <p:spPr>
          <a:xfrm flipV="1">
            <a:off x="5994098" y="3291090"/>
            <a:ext cx="2428897" cy="1367400"/>
          </a:xfrm>
          <a:prstGeom prst="bentConnector4">
            <a:avLst>
              <a:gd name="adj1" fmla="val 7513"/>
              <a:gd name="adj2" fmla="val 116718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2" grpId="0" animBg="1"/>
      <p:bldP spid="43" grpId="0" animBg="1"/>
      <p:bldP spid="63" grpId="0"/>
      <p:bldP spid="67" grpId="0"/>
      <p:bldP spid="68" grpId="0"/>
      <p:bldP spid="77" grpId="0"/>
      <p:bldP spid="79" grpId="0"/>
      <p:bldP spid="80" grpId="0"/>
      <p:bldP spid="84" grpId="0"/>
      <p:bldP spid="86" grpId="0"/>
      <p:bldP spid="90" grpId="0"/>
      <p:bldP spid="11" grpId="0"/>
      <p:bldP spid="94" grpId="0"/>
      <p:bldP spid="95" grpId="0"/>
      <p:bldP spid="97" grpId="0"/>
      <p:bldP spid="98" grpId="0" animBg="1"/>
      <p:bldP spid="101" grpId="0"/>
      <p:bldP spid="102" grpId="0"/>
      <p:bldP spid="103" grpId="0"/>
      <p:bldP spid="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Some Implementation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29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207CFCA8-1331-094E-BC54-2AC72FF56C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355" y="1719898"/>
                <a:ext cx="10515600" cy="374473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+mj-lt"/>
                  </a:rPr>
                  <a:t>If there are many vertices in collision, we use their average.</a:t>
                </a:r>
              </a:p>
              <a:p>
                <a:endParaRPr lang="en-US" sz="2400" dirty="0">
                  <a:latin typeface="+mj-lt"/>
                </a:endParaRPr>
              </a:p>
              <a:p>
                <a:r>
                  <a:rPr lang="en-US" altLang="zh-CN" sz="2400" dirty="0">
                    <a:solidFill>
                      <a:schemeClr val="tx1"/>
                    </a:solidFill>
                    <a:latin typeface="+mj-lt"/>
                    <a:ea typeface="Cambria Math" panose="02040503050406030204" pitchFamily="18" charset="0"/>
                  </a:rPr>
                  <a:t>We can decrease the restitution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𝐍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to reduce oscillation.</a:t>
                </a:r>
              </a:p>
              <a:p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We don’t update the position here. Why?</a:t>
                </a:r>
              </a:p>
              <a:p>
                <a:pPr lvl="1"/>
                <a:r>
                  <a:rPr lang="en-US" sz="2000" dirty="0">
                    <a:latin typeface="+mj-lt"/>
                  </a:rPr>
                  <a:t>Because the problem is nonlinear.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latin typeface="+mj-lt"/>
                  </a:rPr>
                  <a:t>We will come back to this later when we talk about constraints.</a:t>
                </a:r>
              </a:p>
              <a:p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207CFCA8-1331-094E-BC54-2AC72FF56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355" y="1719898"/>
                <a:ext cx="10515600" cy="3744731"/>
              </a:xfrm>
              <a:blipFill>
                <a:blip r:embed="rId2"/>
                <a:stretch>
                  <a:fillRect l="-844" t="-20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0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85903A5A-BAB6-FC4B-A6D9-760350884C46}"/>
              </a:ext>
            </a:extLst>
          </p:cNvPr>
          <p:cNvSpPr txBox="1">
            <a:spLocks/>
          </p:cNvSpPr>
          <p:nvPr/>
        </p:nvSpPr>
        <p:spPr>
          <a:xfrm>
            <a:off x="8352294" y="5155998"/>
            <a:ext cx="2203458" cy="569386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5847ADB9-3071-B447-AAA0-4F19B1FDA7DA}"/>
              </a:ext>
            </a:extLst>
          </p:cNvPr>
          <p:cNvSpPr txBox="1">
            <a:spLocks/>
          </p:cNvSpPr>
          <p:nvPr/>
        </p:nvSpPr>
        <p:spPr>
          <a:xfrm>
            <a:off x="3926244" y="2246938"/>
            <a:ext cx="3321587" cy="4237721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94D76B9E-8964-DE4B-ABCA-9242F4F96449}"/>
              </a:ext>
            </a:extLst>
          </p:cNvPr>
          <p:cNvSpPr txBox="1">
            <a:spLocks/>
          </p:cNvSpPr>
          <p:nvPr/>
        </p:nvSpPr>
        <p:spPr>
          <a:xfrm>
            <a:off x="4717949" y="6042655"/>
            <a:ext cx="2172336" cy="523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current state</a:t>
            </a:r>
            <a:endParaRPr lang="en-CN" sz="2400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32FA7-33EA-8A4F-AF05-FDF7B16BD3BC}"/>
              </a:ext>
            </a:extLst>
          </p:cNvPr>
          <p:cNvSpPr txBox="1">
            <a:spLocks/>
          </p:cNvSpPr>
          <p:nvPr/>
        </p:nvSpPr>
        <p:spPr>
          <a:xfrm>
            <a:off x="269712" y="2246939"/>
            <a:ext cx="3321587" cy="4237720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What is a torque?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475A9F-F329-AC4A-AD0A-067CD343E042}"/>
              </a:ext>
            </a:extLst>
          </p:cNvPr>
          <p:cNvSpPr txBox="1">
            <a:spLocks/>
          </p:cNvSpPr>
          <p:nvPr/>
        </p:nvSpPr>
        <p:spPr>
          <a:xfrm>
            <a:off x="676107" y="966600"/>
            <a:ext cx="10839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A torque is the rotational equivalent of a force.  It describes the rotational </a:t>
            </a:r>
            <a:r>
              <a:rPr lang="en-US" altLang="zh-CN" sz="2400" u="sng" dirty="0"/>
              <a:t>tendency</a:t>
            </a:r>
            <a:r>
              <a:rPr lang="en-US" altLang="zh-CN" sz="2400" dirty="0"/>
              <a:t> caused by a force. </a:t>
            </a:r>
            <a:endParaRPr lang="en-CN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1B3538-4249-7E48-A4E3-B56538D8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0954">
            <a:off x="209776" y="2665591"/>
            <a:ext cx="3080789" cy="30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CEEBA83-0C59-C047-AAA5-50409840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08">
            <a:off x="3836023" y="2665591"/>
            <a:ext cx="3080789" cy="30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C1DC89-F5AE-974D-B64A-48F88E22C818}"/>
              </a:ext>
            </a:extLst>
          </p:cNvPr>
          <p:cNvCxnSpPr>
            <a:cxnSpLocks/>
          </p:cNvCxnSpPr>
          <p:nvPr/>
        </p:nvCxnSpPr>
        <p:spPr>
          <a:xfrm flipH="1">
            <a:off x="5579826" y="5370711"/>
            <a:ext cx="795949" cy="279111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632AAF9-F998-5545-823B-39C2BDFC2F82}"/>
              </a:ext>
            </a:extLst>
          </p:cNvPr>
          <p:cNvSpPr/>
          <p:nvPr/>
        </p:nvSpPr>
        <p:spPr>
          <a:xfrm>
            <a:off x="6357246" y="5230376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91AD5D-F1B8-4742-8DD6-9527FD226FD3}"/>
              </a:ext>
            </a:extLst>
          </p:cNvPr>
          <p:cNvCxnSpPr>
            <a:cxnSpLocks/>
          </p:cNvCxnSpPr>
          <p:nvPr/>
        </p:nvCxnSpPr>
        <p:spPr>
          <a:xfrm flipH="1" flipV="1">
            <a:off x="5309053" y="4508965"/>
            <a:ext cx="1066722" cy="765762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33FB8E5-DBDA-5E47-B00F-F1384DBA8489}"/>
              </a:ext>
            </a:extLst>
          </p:cNvPr>
          <p:cNvSpPr/>
          <p:nvPr/>
        </p:nvSpPr>
        <p:spPr>
          <a:xfrm>
            <a:off x="5205897" y="440328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6534B22-8B67-0541-9499-403C19E3650A}"/>
                  </a:ext>
                </a:extLst>
              </p:cNvPr>
              <p:cNvSpPr/>
              <p:nvPr/>
            </p:nvSpPr>
            <p:spPr>
              <a:xfrm>
                <a:off x="5417471" y="5645561"/>
                <a:ext cx="465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6534B22-8B67-0541-9499-403C19E36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471" y="5645561"/>
                <a:ext cx="465961" cy="461665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1E34C-437C-F047-953F-D71790685E12}"/>
              </a:ext>
            </a:extLst>
          </p:cNvPr>
          <p:cNvCxnSpPr>
            <a:cxnSpLocks/>
          </p:cNvCxnSpPr>
          <p:nvPr/>
        </p:nvCxnSpPr>
        <p:spPr>
          <a:xfrm flipH="1">
            <a:off x="5389186" y="2978414"/>
            <a:ext cx="1436417" cy="1359170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2D0968B-658E-DA4C-B518-C742D59CA824}"/>
                  </a:ext>
                </a:extLst>
              </p:cNvPr>
              <p:cNvSpPr/>
              <p:nvPr/>
            </p:nvSpPr>
            <p:spPr>
              <a:xfrm>
                <a:off x="6679624" y="2599429"/>
                <a:ext cx="5080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2D0968B-658E-DA4C-B518-C742D59CA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624" y="2599429"/>
                <a:ext cx="508088" cy="461665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>
            <a:extLst>
              <a:ext uri="{FF2B5EF4-FFF2-40B4-BE49-F238E27FC236}">
                <a16:creationId xmlns:a16="http://schemas.microsoft.com/office/drawing/2014/main" id="{FA75A556-7BE2-3140-B5A7-8B328172E7ED}"/>
              </a:ext>
            </a:extLst>
          </p:cNvPr>
          <p:cNvSpPr/>
          <p:nvPr/>
        </p:nvSpPr>
        <p:spPr>
          <a:xfrm rot="18890916">
            <a:off x="5274236" y="2202657"/>
            <a:ext cx="1136358" cy="3185205"/>
          </a:xfrm>
          <a:prstGeom prst="arc">
            <a:avLst>
              <a:gd name="adj1" fmla="val 4339436"/>
              <a:gd name="adj2" fmla="val 17494759"/>
            </a:avLst>
          </a:prstGeom>
          <a:ln w="50800"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418BA3-5E92-234E-9767-9B47075F5A25}"/>
              </a:ext>
            </a:extLst>
          </p:cNvPr>
          <p:cNvSpPr/>
          <p:nvPr/>
        </p:nvSpPr>
        <p:spPr>
          <a:xfrm>
            <a:off x="3110360" y="420875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4BE82E-F843-2B46-B695-328E6E985A91}"/>
              </a:ext>
            </a:extLst>
          </p:cNvPr>
          <p:cNvCxnSpPr>
            <a:cxnSpLocks/>
          </p:cNvCxnSpPr>
          <p:nvPr/>
        </p:nvCxnSpPr>
        <p:spPr>
          <a:xfrm flipH="1">
            <a:off x="1750170" y="4337584"/>
            <a:ext cx="1378719" cy="171381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28A4A82-5458-D24C-9C70-5A517718B0AB}"/>
              </a:ext>
            </a:extLst>
          </p:cNvPr>
          <p:cNvSpPr/>
          <p:nvPr/>
        </p:nvSpPr>
        <p:spPr>
          <a:xfrm>
            <a:off x="1736867" y="442327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C98D22-D50D-A84A-9820-ED480BA48C25}"/>
                  </a:ext>
                </a:extLst>
              </p:cNvPr>
              <p:cNvSpPr/>
              <p:nvPr/>
            </p:nvSpPr>
            <p:spPr>
              <a:xfrm>
                <a:off x="2282997" y="4341260"/>
                <a:ext cx="473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3C98D22-D50D-A84A-9820-ED480BA4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997" y="4341260"/>
                <a:ext cx="473848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F78C3A3-E6B6-B64E-9634-1C4B4AC7FC37}"/>
                  </a:ext>
                </a:extLst>
              </p:cNvPr>
              <p:cNvSpPr/>
              <p:nvPr/>
            </p:nvSpPr>
            <p:spPr>
              <a:xfrm>
                <a:off x="5264573" y="4764599"/>
                <a:ext cx="683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𝐑𝐫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F78C3A3-E6B6-B64E-9634-1C4B4AC7FC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573" y="4764599"/>
                <a:ext cx="683842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B70394A2-DA03-4A41-B2C6-EBA370CD86F4}"/>
              </a:ext>
            </a:extLst>
          </p:cNvPr>
          <p:cNvSpPr/>
          <p:nvPr/>
        </p:nvSpPr>
        <p:spPr>
          <a:xfrm>
            <a:off x="2553336" y="4832524"/>
            <a:ext cx="2344862" cy="32581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33D74E1C-66DA-D546-A771-EC29CC6FF9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744" y="4661901"/>
                <a:ext cx="3284688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rotation by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altLang="zh-CN" sz="2400" dirty="0"/>
                  <a:t> </a:t>
                </a:r>
                <a:endParaRPr lang="en-CN" sz="2400" dirty="0"/>
              </a:p>
            </p:txBody>
          </p:sp>
        </mc:Choice>
        <mc:Fallback xmlns="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33D74E1C-66DA-D546-A771-EC29CC6FF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744" y="4661901"/>
                <a:ext cx="3284688" cy="1325563"/>
              </a:xfrm>
              <a:prstGeom prst="rect">
                <a:avLst/>
              </a:prstGeom>
              <a:blipFill>
                <a:blip r:embed="rId7"/>
                <a:stretch>
                  <a:fillRect l="-26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itle 1">
            <a:extLst>
              <a:ext uri="{FF2B5EF4-FFF2-40B4-BE49-F238E27FC236}">
                <a16:creationId xmlns:a16="http://schemas.microsoft.com/office/drawing/2014/main" id="{797D6ECF-FDB2-2F48-A239-9A48FD85F948}"/>
              </a:ext>
            </a:extLst>
          </p:cNvPr>
          <p:cNvSpPr txBox="1">
            <a:spLocks/>
          </p:cNvSpPr>
          <p:nvPr/>
        </p:nvSpPr>
        <p:spPr>
          <a:xfrm>
            <a:off x="804098" y="5872629"/>
            <a:ext cx="2172336" cy="84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reference state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47B5138-24D4-0942-A671-FBD1A3F82174}"/>
                  </a:ext>
                </a:extLst>
              </p:cNvPr>
              <p:cNvSpPr/>
              <p:nvPr/>
            </p:nvSpPr>
            <p:spPr>
              <a:xfrm>
                <a:off x="7511746" y="2250876"/>
                <a:ext cx="440650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>
                    <a:latin typeface="+mj-lt"/>
                  </a:rPr>
                  <a:t> is perpendicular to both vectors: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𝐑𝐫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47B5138-24D4-0942-A671-FBD1A3F82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746" y="2250876"/>
                <a:ext cx="4406509" cy="830997"/>
              </a:xfrm>
              <a:prstGeom prst="rect">
                <a:avLst/>
              </a:prstGeom>
              <a:blipFill>
                <a:blip r:embed="rId8"/>
                <a:stretch>
                  <a:fillRect l="-2011"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09D981-A159-8744-BDCA-D6A92D950D3F}"/>
                  </a:ext>
                </a:extLst>
              </p:cNvPr>
              <p:cNvSpPr/>
              <p:nvPr/>
            </p:nvSpPr>
            <p:spPr>
              <a:xfrm>
                <a:off x="7533896" y="3149861"/>
                <a:ext cx="440650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>
                    <a:latin typeface="+mj-lt"/>
                  </a:rPr>
                  <a:t> is porportional to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𝐑𝐫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N" sz="24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N" sz="24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09D981-A159-8744-BDCA-D6A92D950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96" y="3149861"/>
                <a:ext cx="4406509" cy="830997"/>
              </a:xfrm>
              <a:prstGeom prst="rect">
                <a:avLst/>
              </a:prstGeom>
              <a:blipFill>
                <a:blip r:embed="rId9"/>
                <a:stretch>
                  <a:fillRect t="-4545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FFA5C9-5C9D-D14E-8B63-EBA3F594F488}"/>
                  </a:ext>
                </a:extLst>
              </p:cNvPr>
              <p:cNvSpPr/>
              <p:nvPr/>
            </p:nvSpPr>
            <p:spPr>
              <a:xfrm>
                <a:off x="7509647" y="4112948"/>
                <a:ext cx="44065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N" sz="2400" dirty="0">
                    <a:latin typeface="+mj-lt"/>
                  </a:rPr>
                  <a:t> is porportional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N" sz="2400" dirty="0">
                    <a:latin typeface="+mj-lt"/>
                  </a:rPr>
                  <a:t>. </a:t>
                </a:r>
              </a:p>
              <a:p>
                <a:r>
                  <a:rPr lang="en-CN" sz="2000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N" sz="2000" dirty="0">
                    <a:latin typeface="+mj-lt"/>
                  </a:rPr>
                  <a:t> is the angle between two vectors.)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FFA5C9-5C9D-D14E-8B63-EBA3F594F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647" y="4112948"/>
                <a:ext cx="4406509" cy="769441"/>
              </a:xfrm>
              <a:prstGeom prst="rect">
                <a:avLst/>
              </a:prstGeom>
              <a:blipFill>
                <a:blip r:embed="rId10"/>
                <a:stretch>
                  <a:fillRect l="-1437" t="-4918" b="-131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7F7561-4316-3D47-8E30-CCBF23F78E81}"/>
                  </a:ext>
                </a:extLst>
              </p:cNvPr>
              <p:cNvSpPr/>
              <p:nvPr/>
            </p:nvSpPr>
            <p:spPr>
              <a:xfrm>
                <a:off x="8392852" y="5223986"/>
                <a:ext cx="21629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E7F7561-4316-3D47-8E30-CCBF23F78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852" y="5223986"/>
                <a:ext cx="2162900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6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26" grpId="0"/>
      <p:bldP spid="28" grpId="0" animBg="1"/>
      <p:bldP spid="32" grpId="0" animBg="1"/>
      <p:bldP spid="34" grpId="0" animBg="1"/>
      <p:bldP spid="36" grpId="0"/>
      <p:bldP spid="37" grpId="0"/>
      <p:bldP spid="30" grpId="0" animBg="1"/>
      <p:bldP spid="39" grpId="0"/>
      <p:bldP spid="40" grpId="0"/>
      <p:bldP spid="31" grpId="0"/>
      <p:bldP spid="29" grpId="0"/>
      <p:bldP spid="35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>
            <a:extLst>
              <a:ext uri="{FF2B5EF4-FFF2-40B4-BE49-F238E27FC236}">
                <a16:creationId xmlns:a16="http://schemas.microsoft.com/office/drawing/2014/main" id="{BF1C1BAD-9A3B-FE43-8280-68F556FE3ED1}"/>
              </a:ext>
            </a:extLst>
          </p:cNvPr>
          <p:cNvSpPr txBox="1">
            <a:spLocks/>
          </p:cNvSpPr>
          <p:nvPr/>
        </p:nvSpPr>
        <p:spPr>
          <a:xfrm>
            <a:off x="2114936" y="5982348"/>
            <a:ext cx="796212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Rigid</a:t>
            </a:r>
            <a:r>
              <a:rPr lang="zh-CN" altLang="en-US" b="1" dirty="0"/>
              <a:t> </a:t>
            </a:r>
            <a:r>
              <a:rPr lang="en-US" altLang="zh-CN" b="1" dirty="0"/>
              <a:t>Body</a:t>
            </a:r>
            <a:r>
              <a:rPr lang="en-CN" b="1" dirty="0"/>
              <a:t> Collision Response by Impulse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30</a:t>
            </a:fld>
            <a:endParaRPr kumimoji="1" lang="zh-CN" altLang="en-US" dirty="0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05DE8FE0-5F0B-B74D-8972-0AA13B20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868">
            <a:off x="1426245" y="1192069"/>
            <a:ext cx="1771640" cy="171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14CA9419-9309-BC48-89BA-287132A51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685">
            <a:off x="2760305" y="2547105"/>
            <a:ext cx="1771640" cy="171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CA1AD812-5B6A-594D-8934-5D302F59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4274">
            <a:off x="557132" y="2807251"/>
            <a:ext cx="1771640" cy="171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2903CE-4B08-0B45-906D-8B7E165E4F39}"/>
              </a:ext>
            </a:extLst>
          </p:cNvPr>
          <p:cNvSpPr/>
          <p:nvPr/>
        </p:nvSpPr>
        <p:spPr>
          <a:xfrm>
            <a:off x="233791" y="4445208"/>
            <a:ext cx="4752115" cy="1120272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77F9BA-F30D-6D4E-AB51-7DAD8ADEF431}"/>
              </a:ext>
            </a:extLst>
          </p:cNvPr>
          <p:cNvCxnSpPr>
            <a:cxnSpLocks/>
          </p:cNvCxnSpPr>
          <p:nvPr/>
        </p:nvCxnSpPr>
        <p:spPr>
          <a:xfrm>
            <a:off x="222906" y="4445208"/>
            <a:ext cx="475211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1C7F1F9-CDBC-EA45-A987-E89B64E65F5D}"/>
              </a:ext>
            </a:extLst>
          </p:cNvPr>
          <p:cNvSpPr/>
          <p:nvPr/>
        </p:nvSpPr>
        <p:spPr>
          <a:xfrm>
            <a:off x="3890812" y="434357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F54FFB-0A3F-724D-8634-2795662F6BC3}"/>
              </a:ext>
            </a:extLst>
          </p:cNvPr>
          <p:cNvSpPr/>
          <p:nvPr/>
        </p:nvSpPr>
        <p:spPr>
          <a:xfrm>
            <a:off x="1662109" y="434357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85D37A-7553-CD42-B344-78FD7C8951A4}"/>
              </a:ext>
            </a:extLst>
          </p:cNvPr>
          <p:cNvCxnSpPr>
            <a:cxnSpLocks/>
          </p:cNvCxnSpPr>
          <p:nvPr/>
        </p:nvCxnSpPr>
        <p:spPr>
          <a:xfrm flipV="1">
            <a:off x="1428657" y="2314051"/>
            <a:ext cx="528956" cy="605962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2D4C58A-FD27-6549-9CD5-19E14DE4349D}"/>
                  </a:ext>
                </a:extLst>
              </p:cNvPr>
              <p:cNvSpPr/>
              <p:nvPr/>
            </p:nvSpPr>
            <p:spPr>
              <a:xfrm>
                <a:off x="1900573" y="2044890"/>
                <a:ext cx="4987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2D4C58A-FD27-6549-9CD5-19E14DE43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73" y="2044890"/>
                <a:ext cx="498791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F2FB733-BAAC-CC41-B93D-E3EC13A250AE}"/>
              </a:ext>
            </a:extLst>
          </p:cNvPr>
          <p:cNvSpPr/>
          <p:nvPr/>
        </p:nvSpPr>
        <p:spPr>
          <a:xfrm>
            <a:off x="1590653" y="253004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79C9723-1525-D944-95CE-E418F70B8BFD}"/>
                  </a:ext>
                </a:extLst>
              </p:cNvPr>
              <p:cNvSpPr/>
              <p:nvPr/>
            </p:nvSpPr>
            <p:spPr>
              <a:xfrm>
                <a:off x="912871" y="2826391"/>
                <a:ext cx="7232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79C9723-1525-D944-95CE-E418F70B8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71" y="2826391"/>
                <a:ext cx="723211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28AB4E-A218-9344-AA73-CFA5FDBE81C8}"/>
              </a:ext>
            </a:extLst>
          </p:cNvPr>
          <p:cNvCxnSpPr>
            <a:cxnSpLocks/>
          </p:cNvCxnSpPr>
          <p:nvPr/>
        </p:nvCxnSpPr>
        <p:spPr>
          <a:xfrm>
            <a:off x="2988499" y="2208014"/>
            <a:ext cx="583980" cy="544670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6690DA6C-2A28-8644-B360-19AED7A2A482}"/>
              </a:ext>
            </a:extLst>
          </p:cNvPr>
          <p:cNvSpPr/>
          <p:nvPr/>
        </p:nvSpPr>
        <p:spPr>
          <a:xfrm>
            <a:off x="3188845" y="2388705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F6A200D-51AC-0746-8A39-F216F63AA50D}"/>
                  </a:ext>
                </a:extLst>
              </p:cNvPr>
              <p:cNvSpPr/>
              <p:nvPr/>
            </p:nvSpPr>
            <p:spPr>
              <a:xfrm>
                <a:off x="2606788" y="1922057"/>
                <a:ext cx="4868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F6A200D-51AC-0746-8A39-F216F63AA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88" y="1922057"/>
                <a:ext cx="486864" cy="461665"/>
              </a:xfrm>
              <a:prstGeom prst="rect">
                <a:avLst/>
              </a:prstGeom>
              <a:blipFill>
                <a:blip r:embed="rId5"/>
                <a:stretch>
                  <a:fillRect l="-2564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21EB136-9867-3E49-9696-83D74AE1D59C}"/>
                  </a:ext>
                </a:extLst>
              </p:cNvPr>
              <p:cNvSpPr/>
              <p:nvPr/>
            </p:nvSpPr>
            <p:spPr>
              <a:xfrm>
                <a:off x="3386079" y="2621688"/>
                <a:ext cx="7160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21EB136-9867-3E49-9696-83D74AE1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79" y="2621688"/>
                <a:ext cx="716093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BBA58A-A53B-2449-B056-16695A4A5A35}"/>
              </a:ext>
            </a:extLst>
          </p:cNvPr>
          <p:cNvCxnSpPr>
            <a:cxnSpLocks/>
          </p:cNvCxnSpPr>
          <p:nvPr/>
        </p:nvCxnSpPr>
        <p:spPr>
          <a:xfrm flipH="1">
            <a:off x="1760610" y="3987363"/>
            <a:ext cx="84787" cy="365840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C9F1A3-541E-614D-9A5C-BFD8A7DAAF43}"/>
              </a:ext>
            </a:extLst>
          </p:cNvPr>
          <p:cNvCxnSpPr>
            <a:cxnSpLocks/>
          </p:cNvCxnSpPr>
          <p:nvPr/>
        </p:nvCxnSpPr>
        <p:spPr>
          <a:xfrm>
            <a:off x="3803464" y="3906609"/>
            <a:ext cx="159901" cy="436960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A2604F-039E-D847-9B47-4EACB5EF6119}"/>
                  </a:ext>
                </a:extLst>
              </p:cNvPr>
              <p:cNvSpPr/>
              <p:nvPr/>
            </p:nvSpPr>
            <p:spPr>
              <a:xfrm>
                <a:off x="1795424" y="4004741"/>
                <a:ext cx="4939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A2604F-039E-D847-9B47-4EACB5EF6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24" y="4004741"/>
                <a:ext cx="493981" cy="461665"/>
              </a:xfrm>
              <a:prstGeom prst="rect">
                <a:avLst/>
              </a:prstGeom>
              <a:blipFill>
                <a:blip r:embed="rId7"/>
                <a:stretch>
                  <a:fillRect l="-2500" b="-162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15AA2C3-7AD3-9042-80E3-8AA18786DB65}"/>
                  </a:ext>
                </a:extLst>
              </p:cNvPr>
              <p:cNvSpPr/>
              <p:nvPr/>
            </p:nvSpPr>
            <p:spPr>
              <a:xfrm>
                <a:off x="4122777" y="3989567"/>
                <a:ext cx="4939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𝐣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15AA2C3-7AD3-9042-80E3-8AA18786D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777" y="3989567"/>
                <a:ext cx="493981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31C55CD-F8B0-0643-A5E6-9D6C4D9400BE}"/>
                  </a:ext>
                </a:extLst>
              </p:cNvPr>
              <p:cNvSpPr txBox="1"/>
              <p:nvPr/>
            </p:nvSpPr>
            <p:spPr>
              <a:xfrm>
                <a:off x="5522326" y="2041633"/>
                <a:ext cx="652533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sz="22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b="1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  <m:sub>
                            <m:r>
                              <a:rPr lang="en-US" sz="2200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box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sz="22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𝐊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𝐣</m:t>
                                </m:r>
                              </m:e>
                              <m:sub>
                                <m:r>
                                  <a:rPr lang="en-US" sz="220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box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CN" sz="2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31C55CD-F8B0-0643-A5E6-9D6C4D940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26" y="2041633"/>
                <a:ext cx="6525335" cy="338554"/>
              </a:xfrm>
              <a:prstGeom prst="rect">
                <a:avLst/>
              </a:prstGeom>
              <a:blipFill>
                <a:blip r:embed="rId9"/>
                <a:stretch>
                  <a:fillRect l="-971" b="-32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9B8CF4C8-3D59-F447-AB15-20C8740011AB}"/>
              </a:ext>
            </a:extLst>
          </p:cNvPr>
          <p:cNvSpPr/>
          <p:nvPr/>
        </p:nvSpPr>
        <p:spPr>
          <a:xfrm>
            <a:off x="2272071" y="1289904"/>
            <a:ext cx="117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Bunny a</a:t>
            </a:r>
            <a:endParaRPr lang="en-CN" sz="2400" dirty="0"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913A89-F415-1844-AD76-98A9662ABB02}"/>
              </a:ext>
            </a:extLst>
          </p:cNvPr>
          <p:cNvSpPr/>
          <p:nvPr/>
        </p:nvSpPr>
        <p:spPr>
          <a:xfrm>
            <a:off x="268688" y="2309602"/>
            <a:ext cx="119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Bunny b</a:t>
            </a:r>
            <a:endParaRPr lang="en-CN" sz="2400" dirty="0">
              <a:latin typeface="+mj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31FE17D-B4C7-2245-8ADB-5B103F83688A}"/>
              </a:ext>
            </a:extLst>
          </p:cNvPr>
          <p:cNvSpPr/>
          <p:nvPr/>
        </p:nvSpPr>
        <p:spPr>
          <a:xfrm>
            <a:off x="2553293" y="4054723"/>
            <a:ext cx="116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Bunny c</a:t>
            </a:r>
            <a:endParaRPr lang="en-CN" sz="2400" dirty="0"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E10AE7D-6C57-E942-AD57-7734780CEC4F}"/>
              </a:ext>
            </a:extLst>
          </p:cNvPr>
          <p:cNvSpPr/>
          <p:nvPr/>
        </p:nvSpPr>
        <p:spPr>
          <a:xfrm>
            <a:off x="4331806" y="1551981"/>
            <a:ext cx="4060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+mj-lt"/>
                <a:ea typeface="Cambria Math" panose="02040503050406030204" pitchFamily="18" charset="0"/>
              </a:rPr>
              <a:t>Relative velocity at joints</a:t>
            </a:r>
            <a:endParaRPr lang="en-C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44D9E43-98FC-6C4D-BE2A-A6D413F65031}"/>
                  </a:ext>
                </a:extLst>
              </p:cNvPr>
              <p:cNvSpPr txBox="1"/>
              <p:nvPr/>
            </p:nvSpPr>
            <p:spPr>
              <a:xfrm>
                <a:off x="5522326" y="2485957"/>
                <a:ext cx="652533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sz="22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b="1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box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𝐊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1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𝐣</m:t>
                                </m:r>
                              </m:e>
                              <m:sub>
                                <m:r>
                                  <a:rPr lang="en-US" sz="220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box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CN" sz="2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44D9E43-98FC-6C4D-BE2A-A6D413F65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26" y="2485957"/>
                <a:ext cx="6525335" cy="338554"/>
              </a:xfrm>
              <a:prstGeom prst="rect">
                <a:avLst/>
              </a:prstGeom>
              <a:blipFill>
                <a:blip r:embed="rId10"/>
                <a:stretch>
                  <a:fillRect l="-971" b="-32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3A7BC87-4FF2-CB42-A9BB-81E2EE183E43}"/>
                  </a:ext>
                </a:extLst>
              </p:cNvPr>
              <p:cNvSpPr txBox="1"/>
              <p:nvPr/>
            </p:nvSpPr>
            <p:spPr>
              <a:xfrm>
                <a:off x="5522326" y="2929624"/>
                <a:ext cx="38384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  <m:sub>
                            <m:r>
                              <a:rPr lang="en-US" sz="22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box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N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3A7BC87-4FF2-CB42-A9BB-81E2EE18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26" y="2929624"/>
                <a:ext cx="3838455" cy="338554"/>
              </a:xfrm>
              <a:prstGeom prst="rect">
                <a:avLst/>
              </a:prstGeom>
              <a:blipFill>
                <a:blip r:embed="rId11"/>
                <a:stretch>
                  <a:fillRect l="-1645" b="-32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07B78B9-0876-F34C-926A-07CC4DAB0ED5}"/>
                  </a:ext>
                </a:extLst>
              </p:cNvPr>
              <p:cNvSpPr txBox="1"/>
              <p:nvPr/>
            </p:nvSpPr>
            <p:spPr>
              <a:xfrm>
                <a:off x="5522325" y="3370851"/>
                <a:ext cx="383845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new</m:t>
                        </m:r>
                      </m:sup>
                    </m:sSubSup>
                    <m:r>
                      <a:rPr lang="en-US" sz="22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b="1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𝐣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box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sSub>
                      <m:sSubPr>
                        <m:ctrlPr>
                          <a:rPr lang="en-US" sz="2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N" sz="22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507B78B9-0876-F34C-926A-07CC4DAB0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25" y="3370851"/>
                <a:ext cx="3838455" cy="338554"/>
              </a:xfrm>
              <a:prstGeom prst="rect">
                <a:avLst/>
              </a:prstGeom>
              <a:blipFill>
                <a:blip r:embed="rId12"/>
                <a:stretch>
                  <a:fillRect l="-1645" b="-370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Left Brace 80">
            <a:extLst>
              <a:ext uri="{FF2B5EF4-FFF2-40B4-BE49-F238E27FC236}">
                <a16:creationId xmlns:a16="http://schemas.microsoft.com/office/drawing/2014/main" id="{455571A7-D322-A345-AC4E-25B3800220E6}"/>
              </a:ext>
            </a:extLst>
          </p:cNvPr>
          <p:cNvSpPr/>
          <p:nvPr/>
        </p:nvSpPr>
        <p:spPr>
          <a:xfrm>
            <a:off x="5279546" y="2200657"/>
            <a:ext cx="174346" cy="136512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85EF7-2808-BD4B-99B2-33586EF45DFF}"/>
                  </a:ext>
                </a:extLst>
              </p:cNvPr>
              <p:cNvSpPr txBox="1"/>
              <p:nvPr/>
            </p:nvSpPr>
            <p:spPr>
              <a:xfrm>
                <a:off x="5446853" y="4424750"/>
                <a:ext cx="6004849" cy="1167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02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/>
                            </m:m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𝐣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CN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N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N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CN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85EF7-2808-BD4B-99B2-33586EF45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853" y="4424750"/>
                <a:ext cx="6004849" cy="1167948"/>
              </a:xfrm>
              <a:prstGeom prst="rect">
                <a:avLst/>
              </a:prstGeom>
              <a:blipFill>
                <a:blip r:embed="rId13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43E8E0B4-529B-A64F-9410-BEBD1BB48377}"/>
              </a:ext>
            </a:extLst>
          </p:cNvPr>
          <p:cNvSpPr/>
          <p:nvPr/>
        </p:nvSpPr>
        <p:spPr>
          <a:xfrm>
            <a:off x="7651250" y="3812078"/>
            <a:ext cx="1709530" cy="4465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34D0DAA-AF4D-F94A-BFEA-24EEF870BA63}"/>
                  </a:ext>
                </a:extLst>
              </p:cNvPr>
              <p:cNvSpPr/>
              <p:nvPr/>
            </p:nvSpPr>
            <p:spPr>
              <a:xfrm>
                <a:off x="2329299" y="6008195"/>
                <a:ext cx="7669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dirty="0"/>
                  <a:t> </a:t>
                </a:r>
                <a:r>
                  <a:rPr lang="en-CN" dirty="0">
                    <a:latin typeface="+mj-lt"/>
                  </a:rPr>
                  <a:t>stands for the velocity change of bunny </a:t>
                </a:r>
                <a:r>
                  <a:rPr lang="en-CN" i="1" dirty="0">
                    <a:latin typeface="+mj-lt"/>
                  </a:rPr>
                  <a:t>a</a:t>
                </a:r>
                <a:r>
                  <a:rPr lang="en-CN" dirty="0">
                    <a:latin typeface="+mj-lt"/>
                  </a:rPr>
                  <a:t> at joint 0, caused by impulse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34D0DAA-AF4D-F94A-BFEA-24EEF870B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99" y="6008195"/>
                <a:ext cx="7669600" cy="369332"/>
              </a:xfrm>
              <a:prstGeom prst="rect">
                <a:avLst/>
              </a:prstGeom>
              <a:blipFill>
                <a:blip r:embed="rId14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6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/>
      <p:bldP spid="72" grpId="0"/>
      <p:bldP spid="73" grpId="0"/>
      <p:bldP spid="78" grpId="0"/>
      <p:bldP spid="81" grpId="0" animBg="1"/>
      <p:bldP spid="12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E9DDDD-6DCA-3148-9213-5701CDE46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t="9504" r="25235" b="33217"/>
          <a:stretch/>
        </p:blipFill>
        <p:spPr>
          <a:xfrm>
            <a:off x="4506319" y="962428"/>
            <a:ext cx="7685681" cy="5877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44B2B0-F661-9345-AD4D-A4C1EC2F269A}"/>
              </a:ext>
            </a:extLst>
          </p:cNvPr>
          <p:cNvSpPr/>
          <p:nvPr/>
        </p:nvSpPr>
        <p:spPr>
          <a:xfrm>
            <a:off x="679547" y="3487403"/>
            <a:ext cx="4691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N" sz="2400" dirty="0">
                <a:latin typeface="+mj-lt"/>
              </a:rPr>
              <a:t>https://graphics.pixar.com/pbm2001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1DD6C3-2219-4D4E-9361-3D773152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80331" cy="1325563"/>
          </a:xfrm>
        </p:spPr>
        <p:txBody>
          <a:bodyPr/>
          <a:lstStyle/>
          <a:p>
            <a:r>
              <a:rPr lang="en-CN" b="1" dirty="0"/>
              <a:t>After-Class Reading (Before Collision)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D9E42D0-0AE0-4949-8B03-7E6525B0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31</a:t>
            </a:fld>
            <a:endParaRPr kumimoji="1" lang="zh-CN" alt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F36465-A47F-5440-A6B6-1CA93EE96247}"/>
              </a:ext>
            </a:extLst>
          </p:cNvPr>
          <p:cNvSpPr/>
          <p:nvPr/>
        </p:nvSpPr>
        <p:spPr>
          <a:xfrm>
            <a:off x="6227180" y="5162309"/>
            <a:ext cx="1794076" cy="567159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77915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D6BC9-A515-5142-9D5A-2798727F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915" y="2705662"/>
            <a:ext cx="11024170" cy="1058238"/>
          </a:xfrm>
        </p:spPr>
        <p:txBody>
          <a:bodyPr>
            <a:normAutofit/>
          </a:bodyPr>
          <a:lstStyle/>
          <a:p>
            <a:r>
              <a:rPr kumimoji="1" lang="en-US" altLang="zh-CN" b="1" dirty="0"/>
              <a:t>Shape Matching</a:t>
            </a:r>
            <a:endParaRPr kumimoji="1" lang="zh-CN" alt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4C85-CD8E-2241-BDD3-BFE470CD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32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1907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D9C489-FE9B-2E40-B14A-FBEA0381AE2E}"/>
              </a:ext>
            </a:extLst>
          </p:cNvPr>
          <p:cNvCxnSpPr>
            <a:cxnSpLocks/>
            <a:endCxn id="41" idx="1"/>
          </p:cNvCxnSpPr>
          <p:nvPr/>
        </p:nvCxnSpPr>
        <p:spPr>
          <a:xfrm flipH="1" flipV="1">
            <a:off x="3165112" y="1930683"/>
            <a:ext cx="805110" cy="633004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455BF0-596B-5D49-B449-CACF4DC27C78}"/>
              </a:ext>
            </a:extLst>
          </p:cNvPr>
          <p:cNvCxnSpPr>
            <a:cxnSpLocks/>
            <a:endCxn id="40" idx="0"/>
          </p:cNvCxnSpPr>
          <p:nvPr/>
        </p:nvCxnSpPr>
        <p:spPr>
          <a:xfrm flipV="1">
            <a:off x="2205878" y="2472042"/>
            <a:ext cx="75777" cy="48255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A57D19EE-8F60-6541-8BD4-9F162C1E2A57}"/>
              </a:ext>
            </a:extLst>
          </p:cNvPr>
          <p:cNvSpPr/>
          <p:nvPr/>
        </p:nvSpPr>
        <p:spPr>
          <a:xfrm>
            <a:off x="2196548" y="2613990"/>
            <a:ext cx="1858617" cy="1401418"/>
          </a:xfrm>
          <a:custGeom>
            <a:avLst/>
            <a:gdLst>
              <a:gd name="connsiteX0" fmla="*/ 0 w 1858617"/>
              <a:gd name="connsiteY0" fmla="*/ 437322 h 1401418"/>
              <a:gd name="connsiteX1" fmla="*/ 1858617 w 1858617"/>
              <a:gd name="connsiteY1" fmla="*/ 0 h 1401418"/>
              <a:gd name="connsiteX2" fmla="*/ 1659835 w 1858617"/>
              <a:gd name="connsiteY2" fmla="*/ 1133061 h 1401418"/>
              <a:gd name="connsiteX3" fmla="*/ 626165 w 1858617"/>
              <a:gd name="connsiteY3" fmla="*/ 1401418 h 1401418"/>
              <a:gd name="connsiteX4" fmla="*/ 0 w 1858617"/>
              <a:gd name="connsiteY4" fmla="*/ 437322 h 14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617" h="1401418">
                <a:moveTo>
                  <a:pt x="0" y="437322"/>
                </a:moveTo>
                <a:lnTo>
                  <a:pt x="1858617" y="0"/>
                </a:lnTo>
                <a:lnTo>
                  <a:pt x="1659835" y="1133061"/>
                </a:lnTo>
                <a:lnTo>
                  <a:pt x="626165" y="1401418"/>
                </a:lnTo>
                <a:lnTo>
                  <a:pt x="0" y="437322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33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Basic Idea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176D7BA2-7987-0642-884F-FB28C2A0347B}"/>
              </a:ext>
            </a:extLst>
          </p:cNvPr>
          <p:cNvSpPr txBox="1">
            <a:spLocks/>
          </p:cNvSpPr>
          <p:nvPr/>
        </p:nvSpPr>
        <p:spPr>
          <a:xfrm>
            <a:off x="838758" y="4967672"/>
            <a:ext cx="5057755" cy="145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200" dirty="0"/>
              <a:t>First, move vertices independently by its velocity, with collision and friction being handled.</a:t>
            </a:r>
            <a:endParaRPr lang="en-CN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4AE6D9-C14C-3D47-81EA-5D7753C45638}"/>
              </a:ext>
            </a:extLst>
          </p:cNvPr>
          <p:cNvSpPr/>
          <p:nvPr/>
        </p:nvSpPr>
        <p:spPr>
          <a:xfrm>
            <a:off x="864742" y="4001045"/>
            <a:ext cx="4752115" cy="1120272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4BE9DE-89CD-B548-A067-D431E2C043E1}"/>
              </a:ext>
            </a:extLst>
          </p:cNvPr>
          <p:cNvCxnSpPr>
            <a:cxnSpLocks/>
          </p:cNvCxnSpPr>
          <p:nvPr/>
        </p:nvCxnSpPr>
        <p:spPr>
          <a:xfrm>
            <a:off x="853857" y="4001045"/>
            <a:ext cx="475211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70484587-2271-3745-AC25-558BAAC2F9DB}"/>
              </a:ext>
            </a:extLst>
          </p:cNvPr>
          <p:cNvSpPr txBox="1">
            <a:spLocks/>
          </p:cNvSpPr>
          <p:nvPr/>
        </p:nvSpPr>
        <p:spPr>
          <a:xfrm>
            <a:off x="6475752" y="5174000"/>
            <a:ext cx="5057755" cy="762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200" dirty="0"/>
              <a:t>Second, enforce the rigidity constraint to become a rigid body again.</a:t>
            </a:r>
            <a:endParaRPr lang="en-CN" sz="22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B98499-AFE6-2841-A8D1-446498DD3AD7}"/>
              </a:ext>
            </a:extLst>
          </p:cNvPr>
          <p:cNvSpPr/>
          <p:nvPr/>
        </p:nvSpPr>
        <p:spPr>
          <a:xfrm>
            <a:off x="6486637" y="4001045"/>
            <a:ext cx="4752115" cy="1120272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11F2D8-415D-0545-95A7-EC2296BB81CD}"/>
              </a:ext>
            </a:extLst>
          </p:cNvPr>
          <p:cNvCxnSpPr>
            <a:cxnSpLocks/>
          </p:cNvCxnSpPr>
          <p:nvPr/>
        </p:nvCxnSpPr>
        <p:spPr>
          <a:xfrm>
            <a:off x="6475752" y="4001045"/>
            <a:ext cx="4752114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8E22DBC-8CA6-B140-8F71-E4E70A9D10C5}"/>
              </a:ext>
            </a:extLst>
          </p:cNvPr>
          <p:cNvSpPr/>
          <p:nvPr/>
        </p:nvSpPr>
        <p:spPr>
          <a:xfrm rot="19699293">
            <a:off x="2484782" y="2206974"/>
            <a:ext cx="1080000" cy="1080000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2062B3F-C971-CE43-AEA1-7BF9A90ECF20}"/>
              </a:ext>
            </a:extLst>
          </p:cNvPr>
          <p:cNvSpPr/>
          <p:nvPr/>
        </p:nvSpPr>
        <p:spPr>
          <a:xfrm>
            <a:off x="2762528" y="340473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285BE78-D7C0-0A40-B110-E1F75B2F38DF}"/>
              </a:ext>
            </a:extLst>
          </p:cNvPr>
          <p:cNvSpPr/>
          <p:nvPr/>
        </p:nvSpPr>
        <p:spPr>
          <a:xfrm>
            <a:off x="3677907" y="283861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4033901-78EA-7045-AFEE-E2CA84B76490}"/>
              </a:ext>
            </a:extLst>
          </p:cNvPr>
          <p:cNvSpPr/>
          <p:nvPr/>
        </p:nvSpPr>
        <p:spPr>
          <a:xfrm>
            <a:off x="2190011" y="247204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B1373F-667A-A540-A0B7-3603398EB313}"/>
              </a:ext>
            </a:extLst>
          </p:cNvPr>
          <p:cNvSpPr/>
          <p:nvPr/>
        </p:nvSpPr>
        <p:spPr>
          <a:xfrm>
            <a:off x="3138270" y="190384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C48C33D-928B-A848-B883-24C99174C879}"/>
              </a:ext>
            </a:extLst>
          </p:cNvPr>
          <p:cNvSpPr/>
          <p:nvPr/>
        </p:nvSpPr>
        <p:spPr>
          <a:xfrm>
            <a:off x="2738305" y="390940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0C5EC9C-7180-164B-8486-69B7F4363717}"/>
              </a:ext>
            </a:extLst>
          </p:cNvPr>
          <p:cNvSpPr/>
          <p:nvPr/>
        </p:nvSpPr>
        <p:spPr>
          <a:xfrm>
            <a:off x="2096725" y="295460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EDC206E-69DD-444E-85BD-835E3AF46295}"/>
              </a:ext>
            </a:extLst>
          </p:cNvPr>
          <p:cNvSpPr/>
          <p:nvPr/>
        </p:nvSpPr>
        <p:spPr>
          <a:xfrm>
            <a:off x="3950344" y="2512283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F3EBD6-745B-CA4C-A798-7688A55FBF73}"/>
              </a:ext>
            </a:extLst>
          </p:cNvPr>
          <p:cNvSpPr/>
          <p:nvPr/>
        </p:nvSpPr>
        <p:spPr>
          <a:xfrm>
            <a:off x="3769551" y="363255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9FEF66-2842-DC45-AD51-31E88B7C4FDF}"/>
              </a:ext>
            </a:extLst>
          </p:cNvPr>
          <p:cNvCxnSpPr>
            <a:cxnSpLocks/>
          </p:cNvCxnSpPr>
          <p:nvPr/>
        </p:nvCxnSpPr>
        <p:spPr>
          <a:xfrm flipV="1">
            <a:off x="2829949" y="3568147"/>
            <a:ext cx="24223" cy="355072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8D671F-51DF-E54D-B7F7-186B880E2796}"/>
              </a:ext>
            </a:extLst>
          </p:cNvPr>
          <p:cNvCxnSpPr>
            <a:cxnSpLocks/>
            <a:endCxn id="39" idx="4"/>
          </p:cNvCxnSpPr>
          <p:nvPr/>
        </p:nvCxnSpPr>
        <p:spPr>
          <a:xfrm flipH="1" flipV="1">
            <a:off x="3769551" y="3021907"/>
            <a:ext cx="80472" cy="622604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74624DF-1E13-E143-A70C-D893BAC28464}"/>
              </a:ext>
            </a:extLst>
          </p:cNvPr>
          <p:cNvSpPr/>
          <p:nvPr/>
        </p:nvSpPr>
        <p:spPr>
          <a:xfrm rot="20977191">
            <a:off x="8322693" y="2864737"/>
            <a:ext cx="1080000" cy="108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DA9BEB7-37BD-C142-8699-FC5E458D3DAE}"/>
              </a:ext>
            </a:extLst>
          </p:cNvPr>
          <p:cNvSpPr/>
          <p:nvPr/>
        </p:nvSpPr>
        <p:spPr>
          <a:xfrm>
            <a:off x="8330805" y="392135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0F8EC3-2CAF-6D47-86AF-D6C5B62A6B8A}"/>
              </a:ext>
            </a:extLst>
          </p:cNvPr>
          <p:cNvSpPr/>
          <p:nvPr/>
        </p:nvSpPr>
        <p:spPr>
          <a:xfrm>
            <a:off x="8155245" y="2875809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04A7133-9679-A54D-AA55-556F1EBA3DF4}"/>
              </a:ext>
            </a:extLst>
          </p:cNvPr>
          <p:cNvSpPr/>
          <p:nvPr/>
        </p:nvSpPr>
        <p:spPr>
          <a:xfrm>
            <a:off x="9207863" y="269557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5549372-1C3E-9144-AA2D-B3F8A228C760}"/>
              </a:ext>
            </a:extLst>
          </p:cNvPr>
          <p:cNvSpPr/>
          <p:nvPr/>
        </p:nvSpPr>
        <p:spPr>
          <a:xfrm>
            <a:off x="9391151" y="3745121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1" name="Down Arrow 60">
            <a:extLst>
              <a:ext uri="{FF2B5EF4-FFF2-40B4-BE49-F238E27FC236}">
                <a16:creationId xmlns:a16="http://schemas.microsoft.com/office/drawing/2014/main" id="{F892CB8B-82BA-FD40-9679-BC522D5D43D2}"/>
              </a:ext>
            </a:extLst>
          </p:cNvPr>
          <p:cNvSpPr/>
          <p:nvPr/>
        </p:nvSpPr>
        <p:spPr>
          <a:xfrm rot="16200000">
            <a:off x="5219781" y="3195154"/>
            <a:ext cx="1709530" cy="4465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8536AD8F-909A-8C41-B4C1-9C195D999B3C}"/>
              </a:ext>
            </a:extLst>
          </p:cNvPr>
          <p:cNvSpPr txBox="1">
            <a:spLocks/>
          </p:cNvSpPr>
          <p:nvPr/>
        </p:nvSpPr>
        <p:spPr>
          <a:xfrm>
            <a:off x="941996" y="988249"/>
            <a:ext cx="9349722" cy="762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200" dirty="0"/>
              <a:t>We allow each vertex to have its own velocity, so it can move by itself.</a:t>
            </a:r>
            <a:endParaRPr lang="en-CN" sz="2200" dirty="0"/>
          </a:p>
        </p:txBody>
      </p:sp>
    </p:spTree>
    <p:extLst>
      <p:ext uri="{BB962C8B-B14F-4D97-AF65-F5344CB8AC3E}">
        <p14:creationId xmlns:p14="http://schemas.microsoft.com/office/powerpoint/2010/main" val="26400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57D19EE-8F60-6541-8BD4-9F162C1E2A57}"/>
              </a:ext>
            </a:extLst>
          </p:cNvPr>
          <p:cNvSpPr/>
          <p:nvPr/>
        </p:nvSpPr>
        <p:spPr>
          <a:xfrm>
            <a:off x="1878495" y="2464904"/>
            <a:ext cx="1858617" cy="1401418"/>
          </a:xfrm>
          <a:custGeom>
            <a:avLst/>
            <a:gdLst>
              <a:gd name="connsiteX0" fmla="*/ 0 w 1858617"/>
              <a:gd name="connsiteY0" fmla="*/ 437322 h 1401418"/>
              <a:gd name="connsiteX1" fmla="*/ 1858617 w 1858617"/>
              <a:gd name="connsiteY1" fmla="*/ 0 h 1401418"/>
              <a:gd name="connsiteX2" fmla="*/ 1659835 w 1858617"/>
              <a:gd name="connsiteY2" fmla="*/ 1133061 h 1401418"/>
              <a:gd name="connsiteX3" fmla="*/ 626165 w 1858617"/>
              <a:gd name="connsiteY3" fmla="*/ 1401418 h 1401418"/>
              <a:gd name="connsiteX4" fmla="*/ 0 w 1858617"/>
              <a:gd name="connsiteY4" fmla="*/ 437322 h 14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617" h="1401418">
                <a:moveTo>
                  <a:pt x="0" y="437322"/>
                </a:moveTo>
                <a:lnTo>
                  <a:pt x="1858617" y="0"/>
                </a:lnTo>
                <a:lnTo>
                  <a:pt x="1659835" y="1133061"/>
                </a:lnTo>
                <a:lnTo>
                  <a:pt x="626165" y="1401418"/>
                </a:lnTo>
                <a:lnTo>
                  <a:pt x="0" y="437322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34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Mathematical Formulation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4AE6D9-C14C-3D47-81EA-5D7753C45638}"/>
              </a:ext>
            </a:extLst>
          </p:cNvPr>
          <p:cNvSpPr/>
          <p:nvPr/>
        </p:nvSpPr>
        <p:spPr>
          <a:xfrm>
            <a:off x="864742" y="3851959"/>
            <a:ext cx="4065067" cy="1120272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4BE9DE-89CD-B548-A067-D431E2C043E1}"/>
              </a:ext>
            </a:extLst>
          </p:cNvPr>
          <p:cNvCxnSpPr>
            <a:cxnSpLocks/>
          </p:cNvCxnSpPr>
          <p:nvPr/>
        </p:nvCxnSpPr>
        <p:spPr>
          <a:xfrm>
            <a:off x="853857" y="3851959"/>
            <a:ext cx="4075952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C48C33D-928B-A848-B883-24C99174C879}"/>
              </a:ext>
            </a:extLst>
          </p:cNvPr>
          <p:cNvSpPr/>
          <p:nvPr/>
        </p:nvSpPr>
        <p:spPr>
          <a:xfrm>
            <a:off x="2420252" y="376031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0C5EC9C-7180-164B-8486-69B7F4363717}"/>
              </a:ext>
            </a:extLst>
          </p:cNvPr>
          <p:cNvSpPr/>
          <p:nvPr/>
        </p:nvSpPr>
        <p:spPr>
          <a:xfrm>
            <a:off x="1778672" y="280551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EDC206E-69DD-444E-85BD-835E3AF46295}"/>
              </a:ext>
            </a:extLst>
          </p:cNvPr>
          <p:cNvSpPr/>
          <p:nvPr/>
        </p:nvSpPr>
        <p:spPr>
          <a:xfrm>
            <a:off x="3632291" y="236319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F3EBD6-745B-CA4C-A798-7688A55FBF73}"/>
              </a:ext>
            </a:extLst>
          </p:cNvPr>
          <p:cNvSpPr/>
          <p:nvPr/>
        </p:nvSpPr>
        <p:spPr>
          <a:xfrm>
            <a:off x="3451498" y="348346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4624DF-1E13-E143-A70C-D893BAC28464}"/>
              </a:ext>
            </a:extLst>
          </p:cNvPr>
          <p:cNvSpPr/>
          <p:nvPr/>
        </p:nvSpPr>
        <p:spPr>
          <a:xfrm rot="20977191">
            <a:off x="2229231" y="2683500"/>
            <a:ext cx="1080000" cy="108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DA9BEB7-37BD-C142-8699-FC5E458D3DAE}"/>
              </a:ext>
            </a:extLst>
          </p:cNvPr>
          <p:cNvSpPr/>
          <p:nvPr/>
        </p:nvSpPr>
        <p:spPr>
          <a:xfrm>
            <a:off x="2237343" y="374012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0F8EC3-2CAF-6D47-86AF-D6C5B62A6B8A}"/>
              </a:ext>
            </a:extLst>
          </p:cNvPr>
          <p:cNvSpPr/>
          <p:nvPr/>
        </p:nvSpPr>
        <p:spPr>
          <a:xfrm>
            <a:off x="2061783" y="269457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04A7133-9679-A54D-AA55-556F1EBA3DF4}"/>
              </a:ext>
            </a:extLst>
          </p:cNvPr>
          <p:cNvSpPr/>
          <p:nvPr/>
        </p:nvSpPr>
        <p:spPr>
          <a:xfrm>
            <a:off x="3114401" y="251433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5549372-1C3E-9144-AA2D-B3F8A228C760}"/>
              </a:ext>
            </a:extLst>
          </p:cNvPr>
          <p:cNvSpPr/>
          <p:nvPr/>
        </p:nvSpPr>
        <p:spPr>
          <a:xfrm>
            <a:off x="3297689" y="356388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EB4D7B-D163-D54F-AAC9-F1F1910089D8}"/>
                  </a:ext>
                </a:extLst>
              </p:cNvPr>
              <p:cNvSpPr/>
              <p:nvPr/>
            </p:nvSpPr>
            <p:spPr>
              <a:xfrm>
                <a:off x="1364212" y="2584260"/>
                <a:ext cx="5061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EB4D7B-D163-D54F-AAC9-F1F191008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12" y="2584260"/>
                <a:ext cx="506101" cy="461665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DDE5ACD-95ED-FA44-B907-8996F17A53F9}"/>
                  </a:ext>
                </a:extLst>
              </p:cNvPr>
              <p:cNvSpPr/>
              <p:nvPr/>
            </p:nvSpPr>
            <p:spPr>
              <a:xfrm>
                <a:off x="1855079" y="2213389"/>
                <a:ext cx="1922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DDE5ACD-95ED-FA44-B907-8996F17A53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79" y="2213389"/>
                <a:ext cx="1922000" cy="461665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26A581B-1B0C-524D-81D9-86B56577B541}"/>
                  </a:ext>
                </a:extLst>
              </p:cNvPr>
              <p:cNvSpPr/>
              <p:nvPr/>
            </p:nvSpPr>
            <p:spPr>
              <a:xfrm>
                <a:off x="5529747" y="1690067"/>
                <a:ext cx="5141664" cy="77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argmin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ox>
                                <m:box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26A581B-1B0C-524D-81D9-86B56577B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747" y="1690067"/>
                <a:ext cx="5141664" cy="775084"/>
              </a:xfrm>
              <a:prstGeom prst="rect">
                <a:avLst/>
              </a:prstGeom>
              <a:blipFill>
                <a:blip r:embed="rId4"/>
                <a:stretch>
                  <a:fillRect t="-174194" b="-2483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BCDDD70B-F4DC-2A45-A5A0-44BBBDB48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49347" y="1015704"/>
                <a:ext cx="6854152" cy="97409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200" dirty="0"/>
                  <a:t>Now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altLang="zh-CN" sz="2200" dirty="0"/>
                  <a:t> and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/>
                  <a:t>are unknowns we want to find out from:</a:t>
                </a:r>
                <a:endParaRPr lang="en-CN" sz="2200" dirty="0"/>
              </a:p>
            </p:txBody>
          </p:sp>
        </mc:Choice>
        <mc:Fallback xmlns="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BCDDD70B-F4DC-2A45-A5A0-44BBBDB48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347" y="1015704"/>
                <a:ext cx="6854152" cy="974093"/>
              </a:xfrm>
              <a:prstGeom prst="rect">
                <a:avLst/>
              </a:prstGeom>
              <a:blipFill>
                <a:blip r:embed="rId5"/>
                <a:stretch>
                  <a:fillRect l="-110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D59F55A-4A83-D943-9BCD-2D4416BC89C0}"/>
                  </a:ext>
                </a:extLst>
              </p:cNvPr>
              <p:cNvSpPr/>
              <p:nvPr/>
            </p:nvSpPr>
            <p:spPr>
              <a:xfrm>
                <a:off x="5531351" y="3018523"/>
                <a:ext cx="5138458" cy="77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argmin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ox>
                                <m:box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D59F55A-4A83-D943-9BCD-2D4416BC8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351" y="3018523"/>
                <a:ext cx="5138458" cy="775084"/>
              </a:xfrm>
              <a:prstGeom prst="rect">
                <a:avLst/>
              </a:prstGeom>
              <a:blipFill>
                <a:blip r:embed="rId6"/>
                <a:stretch>
                  <a:fillRect t="-174194" b="-2467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Down Arrow 53">
            <a:extLst>
              <a:ext uri="{FF2B5EF4-FFF2-40B4-BE49-F238E27FC236}">
                <a16:creationId xmlns:a16="http://schemas.microsoft.com/office/drawing/2014/main" id="{88837A59-92E9-E943-9BBE-47D04AACEE64}"/>
              </a:ext>
            </a:extLst>
          </p:cNvPr>
          <p:cNvSpPr/>
          <p:nvPr/>
        </p:nvSpPr>
        <p:spPr>
          <a:xfrm>
            <a:off x="7115970" y="2520069"/>
            <a:ext cx="1709530" cy="4465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3F6BB223-3CDF-9048-A8D6-8720A5E132FE}"/>
              </a:ext>
            </a:extLst>
          </p:cNvPr>
          <p:cNvSpPr txBox="1">
            <a:spLocks/>
          </p:cNvSpPr>
          <p:nvPr/>
        </p:nvSpPr>
        <p:spPr>
          <a:xfrm>
            <a:off x="5470220" y="3651627"/>
            <a:ext cx="2441021" cy="40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200" dirty="0">
                <a:solidFill>
                  <a:schemeClr val="accent6"/>
                </a:solidFill>
              </a:rPr>
              <a:t>any matrix</a:t>
            </a:r>
            <a:endParaRPr lang="en-CN" sz="2200" dirty="0">
              <a:solidFill>
                <a:schemeClr val="accent6"/>
              </a:solidFill>
            </a:endParaRPr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336C11E3-2C33-6A49-89FB-00CEC693714A}"/>
              </a:ext>
            </a:extLst>
          </p:cNvPr>
          <p:cNvSpPr/>
          <p:nvPr/>
        </p:nvSpPr>
        <p:spPr>
          <a:xfrm>
            <a:off x="7115970" y="3920010"/>
            <a:ext cx="1709530" cy="4465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92C48F4-B0CE-5A45-A348-4277CE8B965F}"/>
                  </a:ext>
                </a:extLst>
              </p:cNvPr>
              <p:cNvSpPr/>
              <p:nvPr/>
            </p:nvSpPr>
            <p:spPr>
              <a:xfrm>
                <a:off x="5353223" y="4291960"/>
                <a:ext cx="5332870" cy="842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𝐜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C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92C48F4-B0CE-5A45-A348-4277CE8B9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23" y="4291960"/>
                <a:ext cx="5332870" cy="842282"/>
              </a:xfrm>
              <a:prstGeom prst="rect">
                <a:avLst/>
              </a:prstGeom>
              <a:blipFill>
                <a:blip r:embed="rId7"/>
                <a:stretch>
                  <a:fillRect l="-4751" t="-150000" b="-2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9C1E490E-7679-084C-8866-559A16CA682B}"/>
              </a:ext>
            </a:extLst>
          </p:cNvPr>
          <p:cNvSpPr/>
          <p:nvPr/>
        </p:nvSpPr>
        <p:spPr>
          <a:xfrm>
            <a:off x="8290434" y="3094331"/>
            <a:ext cx="2229980" cy="567159"/>
          </a:xfrm>
          <a:prstGeom prst="round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itle 1">
                <a:extLst>
                  <a:ext uri="{FF2B5EF4-FFF2-40B4-BE49-F238E27FC236}">
                    <a16:creationId xmlns:a16="http://schemas.microsoft.com/office/drawing/2014/main" id="{27893C61-0CFA-F94D-93B2-D70966C939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76123" y="3657422"/>
                <a:ext cx="2441021" cy="40156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>
                    <a:solidFill>
                      <a:schemeClr val="accent5"/>
                    </a:solidFill>
                  </a:rPr>
                  <a:t>The objective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CN" sz="2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6" name="Title 1">
                <a:extLst>
                  <a:ext uri="{FF2B5EF4-FFF2-40B4-BE49-F238E27FC236}">
                    <a16:creationId xmlns:a16="http://schemas.microsoft.com/office/drawing/2014/main" id="{27893C61-0CFA-F94D-93B2-D70966C93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123" y="3657422"/>
                <a:ext cx="2441021" cy="401569"/>
              </a:xfrm>
              <a:prstGeom prst="rect">
                <a:avLst/>
              </a:prstGeom>
              <a:blipFill>
                <a:blip r:embed="rId8"/>
                <a:stretch>
                  <a:fillRect l="-2591" t="-15625" b="-218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F32EF1FA-2151-7047-BA20-194E8B6EAF85}"/>
              </a:ext>
            </a:extLst>
          </p:cNvPr>
          <p:cNvSpPr/>
          <p:nvPr/>
        </p:nvSpPr>
        <p:spPr>
          <a:xfrm>
            <a:off x="6071833" y="3109697"/>
            <a:ext cx="260372" cy="567159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38A35BE1-9E65-B043-8D14-93B084A2199C}"/>
              </a:ext>
            </a:extLst>
          </p:cNvPr>
          <p:cNvSpPr/>
          <p:nvPr/>
        </p:nvSpPr>
        <p:spPr>
          <a:xfrm>
            <a:off x="7115969" y="5057320"/>
            <a:ext cx="1709530" cy="4465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50940EC-3B3A-FE4E-AA03-B6F6F14D3876}"/>
                  </a:ext>
                </a:extLst>
              </p:cNvPr>
              <p:cNvSpPr/>
              <p:nvPr/>
            </p:nvSpPr>
            <p:spPr>
              <a:xfrm>
                <a:off x="7106938" y="5489609"/>
                <a:ext cx="1883016" cy="865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50940EC-3B3A-FE4E-AA03-B6F6F14D3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938" y="5489609"/>
                <a:ext cx="1883016" cy="865750"/>
              </a:xfrm>
              <a:prstGeom prst="rect">
                <a:avLst/>
              </a:prstGeom>
              <a:blipFill>
                <a:blip r:embed="rId9"/>
                <a:stretch>
                  <a:fillRect l="-10067" t="-150725" r="-15436" b="-21739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4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32" grpId="0"/>
      <p:bldP spid="48" grpId="0"/>
      <p:bldP spid="52" grpId="0"/>
      <p:bldP spid="53" grpId="0"/>
      <p:bldP spid="54" grpId="0" animBg="1"/>
      <p:bldP spid="55" grpId="0"/>
      <p:bldP spid="62" grpId="0" animBg="1"/>
      <p:bldP spid="63" grpId="0"/>
      <p:bldP spid="65" grpId="0" animBg="1"/>
      <p:bldP spid="66" grpId="0"/>
      <p:bldP spid="70" grpId="0" animBg="1"/>
      <p:bldP spid="71" grpId="0" animBg="1"/>
      <p:bldP spid="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57D19EE-8F60-6541-8BD4-9F162C1E2A57}"/>
              </a:ext>
            </a:extLst>
          </p:cNvPr>
          <p:cNvSpPr/>
          <p:nvPr/>
        </p:nvSpPr>
        <p:spPr>
          <a:xfrm>
            <a:off x="1878495" y="2464904"/>
            <a:ext cx="1858617" cy="1401418"/>
          </a:xfrm>
          <a:custGeom>
            <a:avLst/>
            <a:gdLst>
              <a:gd name="connsiteX0" fmla="*/ 0 w 1858617"/>
              <a:gd name="connsiteY0" fmla="*/ 437322 h 1401418"/>
              <a:gd name="connsiteX1" fmla="*/ 1858617 w 1858617"/>
              <a:gd name="connsiteY1" fmla="*/ 0 h 1401418"/>
              <a:gd name="connsiteX2" fmla="*/ 1659835 w 1858617"/>
              <a:gd name="connsiteY2" fmla="*/ 1133061 h 1401418"/>
              <a:gd name="connsiteX3" fmla="*/ 626165 w 1858617"/>
              <a:gd name="connsiteY3" fmla="*/ 1401418 h 1401418"/>
              <a:gd name="connsiteX4" fmla="*/ 0 w 1858617"/>
              <a:gd name="connsiteY4" fmla="*/ 437322 h 140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617" h="1401418">
                <a:moveTo>
                  <a:pt x="0" y="437322"/>
                </a:moveTo>
                <a:lnTo>
                  <a:pt x="1858617" y="0"/>
                </a:lnTo>
                <a:lnTo>
                  <a:pt x="1659835" y="1133061"/>
                </a:lnTo>
                <a:lnTo>
                  <a:pt x="626165" y="1401418"/>
                </a:lnTo>
                <a:lnTo>
                  <a:pt x="0" y="437322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35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Mathematical Formulation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4AE6D9-C14C-3D47-81EA-5D7753C45638}"/>
              </a:ext>
            </a:extLst>
          </p:cNvPr>
          <p:cNvSpPr/>
          <p:nvPr/>
        </p:nvSpPr>
        <p:spPr>
          <a:xfrm>
            <a:off x="864742" y="3851959"/>
            <a:ext cx="4065067" cy="1120272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4BE9DE-89CD-B548-A067-D431E2C043E1}"/>
              </a:ext>
            </a:extLst>
          </p:cNvPr>
          <p:cNvCxnSpPr>
            <a:cxnSpLocks/>
          </p:cNvCxnSpPr>
          <p:nvPr/>
        </p:nvCxnSpPr>
        <p:spPr>
          <a:xfrm>
            <a:off x="853857" y="3851959"/>
            <a:ext cx="4075952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C48C33D-928B-A848-B883-24C99174C879}"/>
              </a:ext>
            </a:extLst>
          </p:cNvPr>
          <p:cNvSpPr/>
          <p:nvPr/>
        </p:nvSpPr>
        <p:spPr>
          <a:xfrm>
            <a:off x="2420252" y="376031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0C5EC9C-7180-164B-8486-69B7F4363717}"/>
              </a:ext>
            </a:extLst>
          </p:cNvPr>
          <p:cNvSpPr/>
          <p:nvPr/>
        </p:nvSpPr>
        <p:spPr>
          <a:xfrm>
            <a:off x="1778672" y="280551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EDC206E-69DD-444E-85BD-835E3AF46295}"/>
              </a:ext>
            </a:extLst>
          </p:cNvPr>
          <p:cNvSpPr/>
          <p:nvPr/>
        </p:nvSpPr>
        <p:spPr>
          <a:xfrm>
            <a:off x="3632291" y="2363197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F3EBD6-745B-CA4C-A798-7688A55FBF73}"/>
              </a:ext>
            </a:extLst>
          </p:cNvPr>
          <p:cNvSpPr/>
          <p:nvPr/>
        </p:nvSpPr>
        <p:spPr>
          <a:xfrm>
            <a:off x="3451498" y="3483468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4624DF-1E13-E143-A70C-D893BAC28464}"/>
              </a:ext>
            </a:extLst>
          </p:cNvPr>
          <p:cNvSpPr/>
          <p:nvPr/>
        </p:nvSpPr>
        <p:spPr>
          <a:xfrm rot="20977191">
            <a:off x="2229231" y="2683500"/>
            <a:ext cx="1080000" cy="108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DA9BEB7-37BD-C142-8699-FC5E458D3DAE}"/>
              </a:ext>
            </a:extLst>
          </p:cNvPr>
          <p:cNvSpPr/>
          <p:nvPr/>
        </p:nvSpPr>
        <p:spPr>
          <a:xfrm>
            <a:off x="2237343" y="374012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40F8EC3-2CAF-6D47-86AF-D6C5B62A6B8A}"/>
              </a:ext>
            </a:extLst>
          </p:cNvPr>
          <p:cNvSpPr/>
          <p:nvPr/>
        </p:nvSpPr>
        <p:spPr>
          <a:xfrm>
            <a:off x="2061783" y="2694572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04A7133-9679-A54D-AA55-556F1EBA3DF4}"/>
              </a:ext>
            </a:extLst>
          </p:cNvPr>
          <p:cNvSpPr/>
          <p:nvPr/>
        </p:nvSpPr>
        <p:spPr>
          <a:xfrm>
            <a:off x="3114401" y="251433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5549372-1C3E-9144-AA2D-B3F8A228C760}"/>
              </a:ext>
            </a:extLst>
          </p:cNvPr>
          <p:cNvSpPr/>
          <p:nvPr/>
        </p:nvSpPr>
        <p:spPr>
          <a:xfrm>
            <a:off x="3297689" y="356388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EB4D7B-D163-D54F-AAC9-F1F1910089D8}"/>
                  </a:ext>
                </a:extLst>
              </p:cNvPr>
              <p:cNvSpPr/>
              <p:nvPr/>
            </p:nvSpPr>
            <p:spPr>
              <a:xfrm>
                <a:off x="1364212" y="2584260"/>
                <a:ext cx="5061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EB4D7B-D163-D54F-AAC9-F1F191008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12" y="2584260"/>
                <a:ext cx="506101" cy="461665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itle 1">
            <a:extLst>
              <a:ext uri="{FF2B5EF4-FFF2-40B4-BE49-F238E27FC236}">
                <a16:creationId xmlns:a16="http://schemas.microsoft.com/office/drawing/2014/main" id="{BCDDD70B-F4DC-2A45-A5A0-44BBBDB48132}"/>
              </a:ext>
            </a:extLst>
          </p:cNvPr>
          <p:cNvSpPr txBox="1">
            <a:spLocks/>
          </p:cNvSpPr>
          <p:nvPr/>
        </p:nvSpPr>
        <p:spPr>
          <a:xfrm>
            <a:off x="4730689" y="1015704"/>
            <a:ext cx="6854152" cy="97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200" dirty="0"/>
              <a:t>Next,</a:t>
            </a:r>
            <a:endParaRPr lang="en-CN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D59F55A-4A83-D943-9BCD-2D4416BC89C0}"/>
                  </a:ext>
                </a:extLst>
              </p:cNvPr>
              <p:cNvSpPr/>
              <p:nvPr/>
            </p:nvSpPr>
            <p:spPr>
              <a:xfrm>
                <a:off x="5580481" y="1083592"/>
                <a:ext cx="5138458" cy="77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argmin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box>
                                <m:box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D59F55A-4A83-D943-9BCD-2D4416BC8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481" y="1083592"/>
                <a:ext cx="5138458" cy="775084"/>
              </a:xfrm>
              <a:prstGeom prst="rect">
                <a:avLst/>
              </a:prstGeom>
              <a:blipFill>
                <a:blip r:embed="rId3"/>
                <a:stretch>
                  <a:fillRect t="-175806" b="-2467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Down Arrow 61">
            <a:extLst>
              <a:ext uri="{FF2B5EF4-FFF2-40B4-BE49-F238E27FC236}">
                <a16:creationId xmlns:a16="http://schemas.microsoft.com/office/drawing/2014/main" id="{336C11E3-2C33-6A49-89FB-00CEC693714A}"/>
              </a:ext>
            </a:extLst>
          </p:cNvPr>
          <p:cNvSpPr/>
          <p:nvPr/>
        </p:nvSpPr>
        <p:spPr>
          <a:xfrm>
            <a:off x="7165100" y="1985079"/>
            <a:ext cx="1709530" cy="4465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92C48F4-B0CE-5A45-A348-4277CE8B965F}"/>
                  </a:ext>
                </a:extLst>
              </p:cNvPr>
              <p:cNvSpPr/>
              <p:nvPr/>
            </p:nvSpPr>
            <p:spPr>
              <a:xfrm>
                <a:off x="5896462" y="2385707"/>
                <a:ext cx="4246804" cy="842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C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92C48F4-B0CE-5A45-A348-4277CE8B9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462" y="2385707"/>
                <a:ext cx="4246804" cy="842282"/>
              </a:xfrm>
              <a:prstGeom prst="rect">
                <a:avLst/>
              </a:prstGeom>
              <a:blipFill>
                <a:blip r:embed="rId5"/>
                <a:stretch>
                  <a:fillRect l="-5970" t="-150000" b="-2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Down Arrow 70">
            <a:extLst>
              <a:ext uri="{FF2B5EF4-FFF2-40B4-BE49-F238E27FC236}">
                <a16:creationId xmlns:a16="http://schemas.microsoft.com/office/drawing/2014/main" id="{38A35BE1-9E65-B043-8D14-93B084A2199C}"/>
              </a:ext>
            </a:extLst>
          </p:cNvPr>
          <p:cNvSpPr/>
          <p:nvPr/>
        </p:nvSpPr>
        <p:spPr>
          <a:xfrm>
            <a:off x="7165099" y="3182023"/>
            <a:ext cx="1709530" cy="4465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50940EC-3B3A-FE4E-AA03-B6F6F14D3876}"/>
                  </a:ext>
                </a:extLst>
              </p:cNvPr>
              <p:cNvSpPr/>
              <p:nvPr/>
            </p:nvSpPr>
            <p:spPr>
              <a:xfrm>
                <a:off x="5588209" y="3529721"/>
                <a:ext cx="4933337" cy="857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C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50940EC-3B3A-FE4E-AA03-B6F6F14D3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209" y="3529721"/>
                <a:ext cx="4933337" cy="857479"/>
              </a:xfrm>
              <a:prstGeom prst="rect">
                <a:avLst/>
              </a:prstGeom>
              <a:blipFill>
                <a:blip r:embed="rId6"/>
                <a:stretch>
                  <a:fillRect l="-5398" t="-146377" b="-2217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own Arrow 29">
            <a:extLst>
              <a:ext uri="{FF2B5EF4-FFF2-40B4-BE49-F238E27FC236}">
                <a16:creationId xmlns:a16="http://schemas.microsoft.com/office/drawing/2014/main" id="{EFFBFCBD-1764-1B4A-AD12-E6A6AE52948C}"/>
              </a:ext>
            </a:extLst>
          </p:cNvPr>
          <p:cNvSpPr/>
          <p:nvPr/>
        </p:nvSpPr>
        <p:spPr>
          <a:xfrm>
            <a:off x="5877342" y="4449899"/>
            <a:ext cx="4246803" cy="4465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Polar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28EF8D-1FE9-A14B-A8FE-B3EA92F920B9}"/>
                  </a:ext>
                </a:extLst>
              </p:cNvPr>
              <p:cNvSpPr/>
              <p:nvPr/>
            </p:nvSpPr>
            <p:spPr>
              <a:xfrm>
                <a:off x="7350052" y="4875323"/>
                <a:ext cx="13687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en-C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28EF8D-1FE9-A14B-A8FE-B3EA92F920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52" y="4875323"/>
                <a:ext cx="1368708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F12D56D6-C59A-7A4C-A3F9-B72CE75A47E8}"/>
              </a:ext>
            </a:extLst>
          </p:cNvPr>
          <p:cNvSpPr txBox="1">
            <a:spLocks/>
          </p:cNvSpPr>
          <p:nvPr/>
        </p:nvSpPr>
        <p:spPr>
          <a:xfrm>
            <a:off x="7015381" y="5577889"/>
            <a:ext cx="1715565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rotation</a:t>
            </a:r>
            <a:endParaRPr lang="en-CN" sz="18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DD9EC0-04FA-7549-A49B-E91DEEF58E81}"/>
              </a:ext>
            </a:extLst>
          </p:cNvPr>
          <p:cNvCxnSpPr>
            <a:cxnSpLocks/>
          </p:cNvCxnSpPr>
          <p:nvPr/>
        </p:nvCxnSpPr>
        <p:spPr>
          <a:xfrm>
            <a:off x="8039866" y="5284495"/>
            <a:ext cx="2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E09ACF-A925-0E41-BF14-7C1A97B27354}"/>
              </a:ext>
            </a:extLst>
          </p:cNvPr>
          <p:cNvCxnSpPr>
            <a:cxnSpLocks/>
          </p:cNvCxnSpPr>
          <p:nvPr/>
        </p:nvCxnSpPr>
        <p:spPr>
          <a:xfrm>
            <a:off x="8159528" y="5279450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F661BFDE-29CC-A544-B27A-170E234AB515}"/>
              </a:ext>
            </a:extLst>
          </p:cNvPr>
          <p:cNvSpPr txBox="1">
            <a:spLocks/>
          </p:cNvSpPr>
          <p:nvPr/>
        </p:nvSpPr>
        <p:spPr>
          <a:xfrm>
            <a:off x="8089330" y="5577526"/>
            <a:ext cx="1715563" cy="45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deformation</a:t>
            </a:r>
            <a:endParaRPr lang="en-CN" sz="18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22AFF1-1944-A541-BDF9-A4378EDEE5FE}"/>
              </a:ext>
            </a:extLst>
          </p:cNvPr>
          <p:cNvCxnSpPr>
            <a:cxnSpLocks/>
          </p:cNvCxnSpPr>
          <p:nvPr/>
        </p:nvCxnSpPr>
        <p:spPr>
          <a:xfrm>
            <a:off x="8371840" y="5278092"/>
            <a:ext cx="2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E3E285-8567-4C46-9598-D0618FA8E2B5}"/>
              </a:ext>
            </a:extLst>
          </p:cNvPr>
          <p:cNvCxnSpPr>
            <a:cxnSpLocks/>
          </p:cNvCxnSpPr>
          <p:nvPr/>
        </p:nvCxnSpPr>
        <p:spPr>
          <a:xfrm>
            <a:off x="8501441" y="5273047"/>
            <a:ext cx="0" cy="35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>
            <a:extLst>
              <a:ext uri="{FF2B5EF4-FFF2-40B4-BE49-F238E27FC236}">
                <a16:creationId xmlns:a16="http://schemas.microsoft.com/office/drawing/2014/main" id="{56B1A815-DF22-0C48-94F6-10EF09E8321D}"/>
              </a:ext>
            </a:extLst>
          </p:cNvPr>
          <p:cNvSpPr txBox="1">
            <a:spLocks/>
          </p:cNvSpPr>
          <p:nvPr/>
        </p:nvSpPr>
        <p:spPr>
          <a:xfrm rot="20350863">
            <a:off x="9464232" y="4749848"/>
            <a:ext cx="2287787" cy="97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accent2"/>
                </a:solidFill>
              </a:rPr>
              <a:t>But why?</a:t>
            </a:r>
            <a:endParaRPr lang="en-CN" sz="40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645A9A-AD1A-A84A-876C-F0851D1AEAF1}"/>
                  </a:ext>
                </a:extLst>
              </p:cNvPr>
              <p:cNvSpPr/>
              <p:nvPr/>
            </p:nvSpPr>
            <p:spPr>
              <a:xfrm>
                <a:off x="1855079" y="2213389"/>
                <a:ext cx="1922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4645A9A-AD1A-A84A-876C-F0851D1AE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79" y="2213389"/>
                <a:ext cx="1922000" cy="461665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8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2" grpId="0" animBg="1"/>
      <p:bldP spid="63" grpId="0"/>
      <p:bldP spid="71" grpId="0" animBg="1"/>
      <p:bldP spid="72" grpId="0"/>
      <p:bldP spid="30" grpId="0" animBg="1"/>
      <p:bldP spid="31" grpId="0"/>
      <p:bldP spid="35" grpId="0"/>
      <p:bldP spid="38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>
            <a:extLst>
              <a:ext uri="{FF2B5EF4-FFF2-40B4-BE49-F238E27FC236}">
                <a16:creationId xmlns:a16="http://schemas.microsoft.com/office/drawing/2014/main" id="{7177B5BF-6DE0-3F48-BCFE-B24173A68A18}"/>
              </a:ext>
            </a:extLst>
          </p:cNvPr>
          <p:cNvSpPr/>
          <p:nvPr/>
        </p:nvSpPr>
        <p:spPr>
          <a:xfrm rot="18413819">
            <a:off x="6931330" y="2337558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97CED-CBED-124E-9D48-A5B39A535C7C}"/>
              </a:ext>
            </a:extLst>
          </p:cNvPr>
          <p:cNvSpPr/>
          <p:nvPr/>
        </p:nvSpPr>
        <p:spPr>
          <a:xfrm>
            <a:off x="864741" y="2388436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Remember that…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B7664E4A-3D2C-5144-B719-1CA08EAED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8" y="917613"/>
                <a:ext cx="10839785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Singular value decomposition says any matrix can be decomposed into: rotation, scaling and rotation: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𝐔𝐃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CN" altLang="zh-CN" sz="2400" b="1" dirty="0"/>
                  <a:t>.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B7664E4A-3D2C-5144-B719-1CA08EAE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" y="917613"/>
                <a:ext cx="10839785" cy="940514"/>
              </a:xfrm>
              <a:prstGeom prst="rect">
                <a:avLst/>
              </a:prstGeom>
              <a:blipFill>
                <a:blip r:embed="rId2"/>
                <a:stretch>
                  <a:fillRect l="-819"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9C52192-4F3D-664F-971F-6FEB05783DE4}"/>
              </a:ext>
            </a:extLst>
          </p:cNvPr>
          <p:cNvSpPr/>
          <p:nvPr/>
        </p:nvSpPr>
        <p:spPr>
          <a:xfrm rot="18913754">
            <a:off x="4001363" y="2394331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357A79-E72A-5F43-9467-095A3B9CF17F}"/>
              </a:ext>
            </a:extLst>
          </p:cNvPr>
          <p:cNvCxnSpPr>
            <a:cxnSpLocks/>
          </p:cNvCxnSpPr>
          <p:nvPr/>
        </p:nvCxnSpPr>
        <p:spPr>
          <a:xfrm flipV="1">
            <a:off x="4391595" y="1813747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FEC332-5A63-BB41-A7D6-6343E1AA6140}"/>
              </a:ext>
            </a:extLst>
          </p:cNvPr>
          <p:cNvCxnSpPr>
            <a:cxnSpLocks/>
          </p:cNvCxnSpPr>
          <p:nvPr/>
        </p:nvCxnSpPr>
        <p:spPr>
          <a:xfrm>
            <a:off x="3513253" y="2803679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6C6F3B-D84A-F94D-B488-9FF1C6E1F6E3}"/>
              </a:ext>
            </a:extLst>
          </p:cNvPr>
          <p:cNvCxnSpPr>
            <a:cxnSpLocks/>
          </p:cNvCxnSpPr>
          <p:nvPr/>
        </p:nvCxnSpPr>
        <p:spPr>
          <a:xfrm flipV="1">
            <a:off x="1260741" y="1800399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46894-AB87-2640-87A6-8FB628EDFAC8}"/>
              </a:ext>
            </a:extLst>
          </p:cNvPr>
          <p:cNvCxnSpPr>
            <a:cxnSpLocks/>
          </p:cNvCxnSpPr>
          <p:nvPr/>
        </p:nvCxnSpPr>
        <p:spPr>
          <a:xfrm>
            <a:off x="372239" y="2790331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F212FB-66D8-9E4D-B24C-B49F75ADC7EF}"/>
              </a:ext>
            </a:extLst>
          </p:cNvPr>
          <p:cNvCxnSpPr>
            <a:cxnSpLocks/>
          </p:cNvCxnSpPr>
          <p:nvPr/>
        </p:nvCxnSpPr>
        <p:spPr>
          <a:xfrm flipV="1">
            <a:off x="7549676" y="1813745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A86EEB-D3DE-EB46-B39B-262FAF5CF39D}"/>
              </a:ext>
            </a:extLst>
          </p:cNvPr>
          <p:cNvCxnSpPr>
            <a:cxnSpLocks/>
          </p:cNvCxnSpPr>
          <p:nvPr/>
        </p:nvCxnSpPr>
        <p:spPr>
          <a:xfrm>
            <a:off x="6661174" y="2803677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BC0DA048-3313-234A-A318-F1519AF41AB4}"/>
              </a:ext>
            </a:extLst>
          </p:cNvPr>
          <p:cNvSpPr/>
          <p:nvPr/>
        </p:nvSpPr>
        <p:spPr>
          <a:xfrm rot="20233961">
            <a:off x="10058153" y="2324213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305C5B-3EAE-3446-A350-84C1F45D0C31}"/>
              </a:ext>
            </a:extLst>
          </p:cNvPr>
          <p:cNvCxnSpPr>
            <a:cxnSpLocks/>
          </p:cNvCxnSpPr>
          <p:nvPr/>
        </p:nvCxnSpPr>
        <p:spPr>
          <a:xfrm flipV="1">
            <a:off x="10676499" y="1800400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1653213-7602-A342-935D-ED022E68E883}"/>
              </a:ext>
            </a:extLst>
          </p:cNvPr>
          <p:cNvCxnSpPr>
            <a:cxnSpLocks/>
          </p:cNvCxnSpPr>
          <p:nvPr/>
        </p:nvCxnSpPr>
        <p:spPr>
          <a:xfrm>
            <a:off x="9787997" y="2790332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>
            <a:extLst>
              <a:ext uri="{FF2B5EF4-FFF2-40B4-BE49-F238E27FC236}">
                <a16:creationId xmlns:a16="http://schemas.microsoft.com/office/drawing/2014/main" id="{AA56A415-3CF1-FF45-A23A-650DF1ADAEB5}"/>
              </a:ext>
            </a:extLst>
          </p:cNvPr>
          <p:cNvSpPr/>
          <p:nvPr/>
        </p:nvSpPr>
        <p:spPr>
          <a:xfrm>
            <a:off x="2321263" y="2348795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14D9E5E4-4828-4240-97EB-5512E953D0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1886" y="2623002"/>
                <a:ext cx="1529182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14D9E5E4-4828-4240-97EB-5512E953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86" y="2623002"/>
                <a:ext cx="1529182" cy="361345"/>
              </a:xfrm>
              <a:prstGeom prst="rect">
                <a:avLst/>
              </a:prstGeom>
              <a:blipFill>
                <a:blip r:embed="rId3"/>
                <a:stretch>
                  <a:fillRect l="-1653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>
            <a:extLst>
              <a:ext uri="{FF2B5EF4-FFF2-40B4-BE49-F238E27FC236}">
                <a16:creationId xmlns:a16="http://schemas.microsoft.com/office/drawing/2014/main" id="{BB822A3D-F945-8341-B752-E7AEA813863B}"/>
              </a:ext>
            </a:extLst>
          </p:cNvPr>
          <p:cNvSpPr/>
          <p:nvPr/>
        </p:nvSpPr>
        <p:spPr>
          <a:xfrm>
            <a:off x="8587163" y="2335450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58198C1D-7754-3D4A-8F46-05158443B7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1044" y="2609657"/>
                <a:ext cx="1056638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58198C1D-7754-3D4A-8F46-05158443B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044" y="2609657"/>
                <a:ext cx="1056638" cy="361345"/>
              </a:xfrm>
              <a:prstGeom prst="rect">
                <a:avLst/>
              </a:prstGeom>
              <a:blipFill>
                <a:blip r:embed="rId4"/>
                <a:stretch>
                  <a:fillRect l="-1190" b="-68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3B3EAF41-A95D-124D-9B9B-C8752E705B65}"/>
              </a:ext>
            </a:extLst>
          </p:cNvPr>
          <p:cNvSpPr/>
          <p:nvPr/>
        </p:nvSpPr>
        <p:spPr>
          <a:xfrm>
            <a:off x="5465837" y="2348796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8C9BFD42-4425-3648-884C-E26749C4A9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9352" y="2623003"/>
                <a:ext cx="1056638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Scaling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8C9BFD42-4425-3648-884C-E26749C4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52" y="2623003"/>
                <a:ext cx="1056638" cy="361345"/>
              </a:xfrm>
              <a:prstGeom prst="rect">
                <a:avLst/>
              </a:prstGeom>
              <a:blipFill>
                <a:blip r:embed="rId5"/>
                <a:stretch>
                  <a:fillRect l="-1190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D5B8B4B6-EDE8-FC46-B61E-5E0E9222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36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7F9C1389-0A83-8242-A5B0-A3A81B57CE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8" y="3551792"/>
                <a:ext cx="10839785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We can rotate the object back before the final rotation: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𝐔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𝐕𝐃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</m:oMath>
                </a14:m>
                <a:r>
                  <a:rPr lang="en-CN" altLang="zh-CN" sz="2400" b="1" dirty="0"/>
                  <a:t>.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7F9C1389-0A83-8242-A5B0-A3A81B57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" y="3551792"/>
                <a:ext cx="10839785" cy="940514"/>
              </a:xfrm>
              <a:prstGeom prst="rect">
                <a:avLst/>
              </a:prstGeom>
              <a:blipFill>
                <a:blip r:embed="rId6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allelogram 37">
            <a:extLst>
              <a:ext uri="{FF2B5EF4-FFF2-40B4-BE49-F238E27FC236}">
                <a16:creationId xmlns:a16="http://schemas.microsoft.com/office/drawing/2014/main" id="{1AB17659-A5AA-C34F-8114-454E6B0499E1}"/>
              </a:ext>
            </a:extLst>
          </p:cNvPr>
          <p:cNvSpPr/>
          <p:nvPr/>
        </p:nvSpPr>
        <p:spPr>
          <a:xfrm rot="18413819">
            <a:off x="5501624" y="4806650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CFB14A-2855-5142-8DDF-73ECDD17DD0B}"/>
              </a:ext>
            </a:extLst>
          </p:cNvPr>
          <p:cNvSpPr/>
          <p:nvPr/>
        </p:nvSpPr>
        <p:spPr>
          <a:xfrm>
            <a:off x="329550" y="4857528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9F18BB-545E-4A4C-871B-499B3D86091B}"/>
              </a:ext>
            </a:extLst>
          </p:cNvPr>
          <p:cNvSpPr/>
          <p:nvPr/>
        </p:nvSpPr>
        <p:spPr>
          <a:xfrm rot="18913754">
            <a:off x="2969222" y="4863423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FFE4830-3AB7-4940-9D18-6A279C594271}"/>
              </a:ext>
            </a:extLst>
          </p:cNvPr>
          <p:cNvCxnSpPr>
            <a:cxnSpLocks/>
          </p:cNvCxnSpPr>
          <p:nvPr/>
        </p:nvCxnSpPr>
        <p:spPr>
          <a:xfrm flipV="1">
            <a:off x="3359454" y="4282839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B0D3B64-0476-1245-934D-6A64D1A28BE1}"/>
              </a:ext>
            </a:extLst>
          </p:cNvPr>
          <p:cNvCxnSpPr>
            <a:cxnSpLocks/>
          </p:cNvCxnSpPr>
          <p:nvPr/>
        </p:nvCxnSpPr>
        <p:spPr>
          <a:xfrm>
            <a:off x="2688317" y="5262832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8970447-E2EA-BF42-BF90-5AB18FBB963F}"/>
              </a:ext>
            </a:extLst>
          </p:cNvPr>
          <p:cNvCxnSpPr>
            <a:cxnSpLocks/>
          </p:cNvCxnSpPr>
          <p:nvPr/>
        </p:nvCxnSpPr>
        <p:spPr>
          <a:xfrm flipV="1">
            <a:off x="725550" y="4269491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DE3E381-ECC2-1A44-9228-1AF62EE77454}"/>
              </a:ext>
            </a:extLst>
          </p:cNvPr>
          <p:cNvCxnSpPr>
            <a:cxnSpLocks/>
          </p:cNvCxnSpPr>
          <p:nvPr/>
        </p:nvCxnSpPr>
        <p:spPr>
          <a:xfrm>
            <a:off x="54192" y="5259423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B870B5-669F-014B-B3E4-A8AC80D3F630}"/>
              </a:ext>
            </a:extLst>
          </p:cNvPr>
          <p:cNvCxnSpPr>
            <a:cxnSpLocks/>
          </p:cNvCxnSpPr>
          <p:nvPr/>
        </p:nvCxnSpPr>
        <p:spPr>
          <a:xfrm flipV="1">
            <a:off x="6119970" y="4282837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87C9B6-2981-7644-8489-C3F9B19CE05C}"/>
              </a:ext>
            </a:extLst>
          </p:cNvPr>
          <p:cNvCxnSpPr>
            <a:cxnSpLocks/>
          </p:cNvCxnSpPr>
          <p:nvPr/>
        </p:nvCxnSpPr>
        <p:spPr>
          <a:xfrm>
            <a:off x="5420309" y="5272769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D6142AC8-E766-F541-A7FB-A71DD9786CD5}"/>
              </a:ext>
            </a:extLst>
          </p:cNvPr>
          <p:cNvSpPr/>
          <p:nvPr/>
        </p:nvSpPr>
        <p:spPr>
          <a:xfrm rot="20233961">
            <a:off x="10725595" y="4793305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F48F0F-72D8-EC41-BA9A-3A57BB99765E}"/>
              </a:ext>
            </a:extLst>
          </p:cNvPr>
          <p:cNvCxnSpPr>
            <a:cxnSpLocks/>
          </p:cNvCxnSpPr>
          <p:nvPr/>
        </p:nvCxnSpPr>
        <p:spPr>
          <a:xfrm flipV="1">
            <a:off x="11343941" y="4269492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307049-21EE-B74A-8B45-82FC89C7DF7D}"/>
              </a:ext>
            </a:extLst>
          </p:cNvPr>
          <p:cNvCxnSpPr>
            <a:cxnSpLocks/>
          </p:cNvCxnSpPr>
          <p:nvPr/>
        </p:nvCxnSpPr>
        <p:spPr>
          <a:xfrm>
            <a:off x="10684036" y="5259424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Arrow 61">
            <a:extLst>
              <a:ext uri="{FF2B5EF4-FFF2-40B4-BE49-F238E27FC236}">
                <a16:creationId xmlns:a16="http://schemas.microsoft.com/office/drawing/2014/main" id="{A3A8AAD1-745B-5747-95EE-D32EA9F92837}"/>
              </a:ext>
            </a:extLst>
          </p:cNvPr>
          <p:cNvSpPr/>
          <p:nvPr/>
        </p:nvSpPr>
        <p:spPr>
          <a:xfrm>
            <a:off x="1537597" y="4817887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FFB90C37-8758-B243-AE54-3AE3956238B6}"/>
              </a:ext>
            </a:extLst>
          </p:cNvPr>
          <p:cNvSpPr/>
          <p:nvPr/>
        </p:nvSpPr>
        <p:spPr>
          <a:xfrm>
            <a:off x="9562716" y="4804542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FD06535B-FC0A-6D47-89F2-76869F303718}"/>
              </a:ext>
            </a:extLst>
          </p:cNvPr>
          <p:cNvSpPr/>
          <p:nvPr/>
        </p:nvSpPr>
        <p:spPr>
          <a:xfrm>
            <a:off x="4254789" y="4817888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28738D1D-5763-D54F-909D-8AE312798958}"/>
              </a:ext>
            </a:extLst>
          </p:cNvPr>
          <p:cNvSpPr/>
          <p:nvPr/>
        </p:nvSpPr>
        <p:spPr>
          <a:xfrm rot="21388575">
            <a:off x="8090045" y="4801814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8D18261-190B-854A-91EF-255CB4913E64}"/>
              </a:ext>
            </a:extLst>
          </p:cNvPr>
          <p:cNvCxnSpPr>
            <a:cxnSpLocks/>
          </p:cNvCxnSpPr>
          <p:nvPr/>
        </p:nvCxnSpPr>
        <p:spPr>
          <a:xfrm flipV="1">
            <a:off x="8708391" y="4278001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69E6E12-0FEB-8F49-8EBA-19E454E11AD1}"/>
              </a:ext>
            </a:extLst>
          </p:cNvPr>
          <p:cNvCxnSpPr>
            <a:cxnSpLocks/>
          </p:cNvCxnSpPr>
          <p:nvPr/>
        </p:nvCxnSpPr>
        <p:spPr>
          <a:xfrm>
            <a:off x="8008730" y="5267933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itle 1">
                <a:extLst>
                  <a:ext uri="{FF2B5EF4-FFF2-40B4-BE49-F238E27FC236}">
                    <a16:creationId xmlns:a16="http://schemas.microsoft.com/office/drawing/2014/main" id="{AB025A79-1E04-B44D-8404-ABA8EA703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4192" y="5097856"/>
                <a:ext cx="1529182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71" name="Title 1">
                <a:extLst>
                  <a:ext uri="{FF2B5EF4-FFF2-40B4-BE49-F238E27FC236}">
                    <a16:creationId xmlns:a16="http://schemas.microsoft.com/office/drawing/2014/main" id="{AB025A79-1E04-B44D-8404-ABA8EA703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92" y="5097856"/>
                <a:ext cx="1529182" cy="361345"/>
              </a:xfrm>
              <a:prstGeom prst="rect">
                <a:avLst/>
              </a:prstGeom>
              <a:blipFill>
                <a:blip r:embed="rId7"/>
                <a:stretch>
                  <a:fillRect l="-820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itle 1">
                <a:extLst>
                  <a:ext uri="{FF2B5EF4-FFF2-40B4-BE49-F238E27FC236}">
                    <a16:creationId xmlns:a16="http://schemas.microsoft.com/office/drawing/2014/main" id="{39AEF847-EABF-AB42-8CFC-BAD476C97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27321" y="5084511"/>
                <a:ext cx="1329503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𝐔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72" name="Title 1">
                <a:extLst>
                  <a:ext uri="{FF2B5EF4-FFF2-40B4-BE49-F238E27FC236}">
                    <a16:creationId xmlns:a16="http://schemas.microsoft.com/office/drawing/2014/main" id="{39AEF847-EABF-AB42-8CFC-BAD476C97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321" y="5084511"/>
                <a:ext cx="1329503" cy="361345"/>
              </a:xfrm>
              <a:prstGeom prst="rect">
                <a:avLst/>
              </a:prstGeom>
              <a:blipFill>
                <a:blip r:embed="rId8"/>
                <a:stretch>
                  <a:fillRect l="-1905" b="-103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6CA0573B-93D6-1642-BD0F-0EBCF61BA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4398" y="5097857"/>
                <a:ext cx="1056638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Scaling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6CA0573B-93D6-1642-BD0F-0EBCF61B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398" y="5097857"/>
                <a:ext cx="1056638" cy="361345"/>
              </a:xfrm>
              <a:prstGeom prst="rect">
                <a:avLst/>
              </a:prstGeom>
              <a:blipFill>
                <a:blip r:embed="rId9"/>
                <a:stretch>
                  <a:fillRect l="-1190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ight Arrow 74">
            <a:extLst>
              <a:ext uri="{FF2B5EF4-FFF2-40B4-BE49-F238E27FC236}">
                <a16:creationId xmlns:a16="http://schemas.microsoft.com/office/drawing/2014/main" id="{3BF17085-242B-924D-9231-9EBE43B7F1BD}"/>
              </a:ext>
            </a:extLst>
          </p:cNvPr>
          <p:cNvSpPr/>
          <p:nvPr/>
        </p:nvSpPr>
        <p:spPr>
          <a:xfrm>
            <a:off x="6917809" y="4823648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56F6A766-A6D6-FE46-883A-77A92268CB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4404" y="5103617"/>
                <a:ext cx="1529182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</a:t>
                </a:r>
                <a:r>
                  <a:rPr lang="en-US" altLang="zh-CN" sz="1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56F6A766-A6D6-FE46-883A-77A92268C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04" y="5103617"/>
                <a:ext cx="1529182" cy="361345"/>
              </a:xfrm>
              <a:prstGeom prst="rect">
                <a:avLst/>
              </a:prstGeom>
              <a:blipFill>
                <a:blip r:embed="rId10"/>
                <a:stretch>
                  <a:fillRect l="-1653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5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49" grpId="0" animBg="1"/>
      <p:bldP spid="52" grpId="0" animBg="1"/>
      <p:bldP spid="59" grpId="0" animBg="1"/>
      <p:bldP spid="62" grpId="0" animBg="1"/>
      <p:bldP spid="64" grpId="0" animBg="1"/>
      <p:bldP spid="66" grpId="0" animBg="1"/>
      <p:bldP spid="68" grpId="0" animBg="1"/>
      <p:bldP spid="71" grpId="0"/>
      <p:bldP spid="72" grpId="0"/>
      <p:bldP spid="73" grpId="0"/>
      <p:bldP spid="75" grpId="0" animBg="1"/>
      <p:bldP spid="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arallelogram 27">
            <a:extLst>
              <a:ext uri="{FF2B5EF4-FFF2-40B4-BE49-F238E27FC236}">
                <a16:creationId xmlns:a16="http://schemas.microsoft.com/office/drawing/2014/main" id="{7177B5BF-6DE0-3F48-BCFE-B24173A68A18}"/>
              </a:ext>
            </a:extLst>
          </p:cNvPr>
          <p:cNvSpPr/>
          <p:nvPr/>
        </p:nvSpPr>
        <p:spPr>
          <a:xfrm rot="18413819">
            <a:off x="6931330" y="2337558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97CED-CBED-124E-9D48-A5B39A535C7C}"/>
              </a:ext>
            </a:extLst>
          </p:cNvPr>
          <p:cNvSpPr/>
          <p:nvPr/>
        </p:nvSpPr>
        <p:spPr>
          <a:xfrm>
            <a:off x="864741" y="2388436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44221" cy="1325563"/>
          </a:xfrm>
        </p:spPr>
        <p:txBody>
          <a:bodyPr/>
          <a:lstStyle/>
          <a:p>
            <a:r>
              <a:rPr lang="en-CN" b="1" dirty="0"/>
              <a:t>Remember that…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B7664E4A-3D2C-5144-B719-1CA08EAED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8" y="917613"/>
                <a:ext cx="10839785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Singular value decomposition says any matrix can be decomposed into: rotation, scaling and rotation: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𝐔𝐃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CN" altLang="zh-CN" sz="2400" b="1" dirty="0"/>
                  <a:t>.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B7664E4A-3D2C-5144-B719-1CA08EAED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" y="917613"/>
                <a:ext cx="10839785" cy="940514"/>
              </a:xfrm>
              <a:prstGeom prst="rect">
                <a:avLst/>
              </a:prstGeom>
              <a:blipFill>
                <a:blip r:embed="rId2"/>
                <a:stretch>
                  <a:fillRect l="-819" b="-4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9C52192-4F3D-664F-971F-6FEB05783DE4}"/>
              </a:ext>
            </a:extLst>
          </p:cNvPr>
          <p:cNvSpPr/>
          <p:nvPr/>
        </p:nvSpPr>
        <p:spPr>
          <a:xfrm rot="18913754">
            <a:off x="4001363" y="2394331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357A79-E72A-5F43-9467-095A3B9CF17F}"/>
              </a:ext>
            </a:extLst>
          </p:cNvPr>
          <p:cNvCxnSpPr>
            <a:cxnSpLocks/>
          </p:cNvCxnSpPr>
          <p:nvPr/>
        </p:nvCxnSpPr>
        <p:spPr>
          <a:xfrm flipV="1">
            <a:off x="4391595" y="1813747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FEC332-5A63-BB41-A7D6-6343E1AA6140}"/>
              </a:ext>
            </a:extLst>
          </p:cNvPr>
          <p:cNvCxnSpPr>
            <a:cxnSpLocks/>
          </p:cNvCxnSpPr>
          <p:nvPr/>
        </p:nvCxnSpPr>
        <p:spPr>
          <a:xfrm>
            <a:off x="3513253" y="2803679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6C6F3B-D84A-F94D-B488-9FF1C6E1F6E3}"/>
              </a:ext>
            </a:extLst>
          </p:cNvPr>
          <p:cNvCxnSpPr>
            <a:cxnSpLocks/>
          </p:cNvCxnSpPr>
          <p:nvPr/>
        </p:nvCxnSpPr>
        <p:spPr>
          <a:xfrm flipV="1">
            <a:off x="1260741" y="1800399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846894-AB87-2640-87A6-8FB628EDFAC8}"/>
              </a:ext>
            </a:extLst>
          </p:cNvPr>
          <p:cNvCxnSpPr>
            <a:cxnSpLocks/>
          </p:cNvCxnSpPr>
          <p:nvPr/>
        </p:nvCxnSpPr>
        <p:spPr>
          <a:xfrm>
            <a:off x="372239" y="2790331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F212FB-66D8-9E4D-B24C-B49F75ADC7EF}"/>
              </a:ext>
            </a:extLst>
          </p:cNvPr>
          <p:cNvCxnSpPr>
            <a:cxnSpLocks/>
          </p:cNvCxnSpPr>
          <p:nvPr/>
        </p:nvCxnSpPr>
        <p:spPr>
          <a:xfrm flipV="1">
            <a:off x="7549676" y="1813745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A86EEB-D3DE-EB46-B39B-262FAF5CF39D}"/>
              </a:ext>
            </a:extLst>
          </p:cNvPr>
          <p:cNvCxnSpPr>
            <a:cxnSpLocks/>
          </p:cNvCxnSpPr>
          <p:nvPr/>
        </p:nvCxnSpPr>
        <p:spPr>
          <a:xfrm>
            <a:off x="6661174" y="2803677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BC0DA048-3313-234A-A318-F1519AF41AB4}"/>
              </a:ext>
            </a:extLst>
          </p:cNvPr>
          <p:cNvSpPr/>
          <p:nvPr/>
        </p:nvSpPr>
        <p:spPr>
          <a:xfrm rot="20233961">
            <a:off x="10058153" y="2324213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305C5B-3EAE-3446-A350-84C1F45D0C31}"/>
              </a:ext>
            </a:extLst>
          </p:cNvPr>
          <p:cNvCxnSpPr>
            <a:cxnSpLocks/>
          </p:cNvCxnSpPr>
          <p:nvPr/>
        </p:nvCxnSpPr>
        <p:spPr>
          <a:xfrm flipV="1">
            <a:off x="10676499" y="1800400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1653213-7602-A342-935D-ED022E68E883}"/>
              </a:ext>
            </a:extLst>
          </p:cNvPr>
          <p:cNvCxnSpPr>
            <a:cxnSpLocks/>
          </p:cNvCxnSpPr>
          <p:nvPr/>
        </p:nvCxnSpPr>
        <p:spPr>
          <a:xfrm>
            <a:off x="9787997" y="2790332"/>
            <a:ext cx="180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>
            <a:extLst>
              <a:ext uri="{FF2B5EF4-FFF2-40B4-BE49-F238E27FC236}">
                <a16:creationId xmlns:a16="http://schemas.microsoft.com/office/drawing/2014/main" id="{AA56A415-3CF1-FF45-A23A-650DF1ADAEB5}"/>
              </a:ext>
            </a:extLst>
          </p:cNvPr>
          <p:cNvSpPr/>
          <p:nvPr/>
        </p:nvSpPr>
        <p:spPr>
          <a:xfrm>
            <a:off x="2321263" y="2348795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14D9E5E4-4828-4240-97EB-5512E953D0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71886" y="2623002"/>
                <a:ext cx="1529182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40" name="Title 1">
                <a:extLst>
                  <a:ext uri="{FF2B5EF4-FFF2-40B4-BE49-F238E27FC236}">
                    <a16:creationId xmlns:a16="http://schemas.microsoft.com/office/drawing/2014/main" id="{14D9E5E4-4828-4240-97EB-5512E953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86" y="2623002"/>
                <a:ext cx="1529182" cy="361345"/>
              </a:xfrm>
              <a:prstGeom prst="rect">
                <a:avLst/>
              </a:prstGeom>
              <a:blipFill>
                <a:blip r:embed="rId3"/>
                <a:stretch>
                  <a:fillRect l="-1653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>
            <a:extLst>
              <a:ext uri="{FF2B5EF4-FFF2-40B4-BE49-F238E27FC236}">
                <a16:creationId xmlns:a16="http://schemas.microsoft.com/office/drawing/2014/main" id="{BB822A3D-F945-8341-B752-E7AEA813863B}"/>
              </a:ext>
            </a:extLst>
          </p:cNvPr>
          <p:cNvSpPr/>
          <p:nvPr/>
        </p:nvSpPr>
        <p:spPr>
          <a:xfrm>
            <a:off x="8587163" y="2335450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58198C1D-7754-3D4A-8F46-05158443B7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1044" y="2609657"/>
                <a:ext cx="1056638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58198C1D-7754-3D4A-8F46-05158443B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044" y="2609657"/>
                <a:ext cx="1056638" cy="361345"/>
              </a:xfrm>
              <a:prstGeom prst="rect">
                <a:avLst/>
              </a:prstGeom>
              <a:blipFill>
                <a:blip r:embed="rId4"/>
                <a:stretch>
                  <a:fillRect l="-1190" b="-68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3B3EAF41-A95D-124D-9B9B-C8752E705B65}"/>
              </a:ext>
            </a:extLst>
          </p:cNvPr>
          <p:cNvSpPr/>
          <p:nvPr/>
        </p:nvSpPr>
        <p:spPr>
          <a:xfrm>
            <a:off x="5465837" y="2348796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8C9BFD42-4425-3648-884C-E26749C4A9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9352" y="2623003"/>
                <a:ext cx="1056638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Scaling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8C9BFD42-4425-3648-884C-E26749C4A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52" y="2623003"/>
                <a:ext cx="1056638" cy="361345"/>
              </a:xfrm>
              <a:prstGeom prst="rect">
                <a:avLst/>
              </a:prstGeom>
              <a:blipFill>
                <a:blip r:embed="rId5"/>
                <a:stretch>
                  <a:fillRect l="-1190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lide Number Placeholder 4">
            <a:extLst>
              <a:ext uri="{FF2B5EF4-FFF2-40B4-BE49-F238E27FC236}">
                <a16:creationId xmlns:a16="http://schemas.microsoft.com/office/drawing/2014/main" id="{D5B8B4B6-EDE8-FC46-B61E-5E0E9222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37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7F9C1389-0A83-8242-A5B0-A3A81B57CE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658" y="3453472"/>
                <a:ext cx="10839785" cy="9405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We can rotate the object back before the final rotation: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𝐔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𝐕𝐃</m:t>
                        </m:r>
                        <m:sSup>
                          <m:sSupPr>
                            <m:ctrlPr>
                              <a:rPr lang="en-US" altLang="zh-CN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</m:oMath>
                </a14:m>
                <a:r>
                  <a:rPr lang="en-CN" altLang="zh-CN" sz="2400" b="1" dirty="0"/>
                  <a:t>.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7F9C1389-0A83-8242-A5B0-A3A81B57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8" y="3453472"/>
                <a:ext cx="10839785" cy="940514"/>
              </a:xfrm>
              <a:prstGeom prst="rect">
                <a:avLst/>
              </a:prstGeom>
              <a:blipFill>
                <a:blip r:embed="rId6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allelogram 37">
            <a:extLst>
              <a:ext uri="{FF2B5EF4-FFF2-40B4-BE49-F238E27FC236}">
                <a16:creationId xmlns:a16="http://schemas.microsoft.com/office/drawing/2014/main" id="{1AB17659-A5AA-C34F-8114-454E6B0499E1}"/>
              </a:ext>
            </a:extLst>
          </p:cNvPr>
          <p:cNvSpPr/>
          <p:nvPr/>
        </p:nvSpPr>
        <p:spPr>
          <a:xfrm rot="18413819">
            <a:off x="5501624" y="4806650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CFB14A-2855-5142-8DDF-73ECDD17DD0B}"/>
              </a:ext>
            </a:extLst>
          </p:cNvPr>
          <p:cNvSpPr/>
          <p:nvPr/>
        </p:nvSpPr>
        <p:spPr>
          <a:xfrm>
            <a:off x="329550" y="4857528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9F18BB-545E-4A4C-871B-499B3D86091B}"/>
              </a:ext>
            </a:extLst>
          </p:cNvPr>
          <p:cNvSpPr/>
          <p:nvPr/>
        </p:nvSpPr>
        <p:spPr>
          <a:xfrm rot="18913754">
            <a:off x="2969222" y="4863423"/>
            <a:ext cx="792000" cy="79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FFE4830-3AB7-4940-9D18-6A279C594271}"/>
              </a:ext>
            </a:extLst>
          </p:cNvPr>
          <p:cNvCxnSpPr>
            <a:cxnSpLocks/>
          </p:cNvCxnSpPr>
          <p:nvPr/>
        </p:nvCxnSpPr>
        <p:spPr>
          <a:xfrm flipV="1">
            <a:off x="3359454" y="4282839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B0D3B64-0476-1245-934D-6A64D1A28BE1}"/>
              </a:ext>
            </a:extLst>
          </p:cNvPr>
          <p:cNvCxnSpPr>
            <a:cxnSpLocks/>
          </p:cNvCxnSpPr>
          <p:nvPr/>
        </p:nvCxnSpPr>
        <p:spPr>
          <a:xfrm>
            <a:off x="2688317" y="5262832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8970447-E2EA-BF42-BF90-5AB18FBB963F}"/>
              </a:ext>
            </a:extLst>
          </p:cNvPr>
          <p:cNvCxnSpPr>
            <a:cxnSpLocks/>
          </p:cNvCxnSpPr>
          <p:nvPr/>
        </p:nvCxnSpPr>
        <p:spPr>
          <a:xfrm flipV="1">
            <a:off x="725550" y="4269491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DE3E381-ECC2-1A44-9228-1AF62EE77454}"/>
              </a:ext>
            </a:extLst>
          </p:cNvPr>
          <p:cNvCxnSpPr>
            <a:cxnSpLocks/>
          </p:cNvCxnSpPr>
          <p:nvPr/>
        </p:nvCxnSpPr>
        <p:spPr>
          <a:xfrm>
            <a:off x="54192" y="5259423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B870B5-669F-014B-B3E4-A8AC80D3F630}"/>
              </a:ext>
            </a:extLst>
          </p:cNvPr>
          <p:cNvCxnSpPr>
            <a:cxnSpLocks/>
          </p:cNvCxnSpPr>
          <p:nvPr/>
        </p:nvCxnSpPr>
        <p:spPr>
          <a:xfrm flipV="1">
            <a:off x="6119970" y="4282837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C87C9B6-2981-7644-8489-C3F9B19CE05C}"/>
              </a:ext>
            </a:extLst>
          </p:cNvPr>
          <p:cNvCxnSpPr>
            <a:cxnSpLocks/>
          </p:cNvCxnSpPr>
          <p:nvPr/>
        </p:nvCxnSpPr>
        <p:spPr>
          <a:xfrm>
            <a:off x="5420309" y="5272769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D6142AC8-E766-F541-A7FB-A71DD9786CD5}"/>
              </a:ext>
            </a:extLst>
          </p:cNvPr>
          <p:cNvSpPr/>
          <p:nvPr/>
        </p:nvSpPr>
        <p:spPr>
          <a:xfrm rot="20233961">
            <a:off x="10725595" y="4793305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F48F0F-72D8-EC41-BA9A-3A57BB99765E}"/>
              </a:ext>
            </a:extLst>
          </p:cNvPr>
          <p:cNvCxnSpPr>
            <a:cxnSpLocks/>
          </p:cNvCxnSpPr>
          <p:nvPr/>
        </p:nvCxnSpPr>
        <p:spPr>
          <a:xfrm flipV="1">
            <a:off x="11343941" y="4269492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9307049-21EE-B74A-8B45-82FC89C7DF7D}"/>
              </a:ext>
            </a:extLst>
          </p:cNvPr>
          <p:cNvCxnSpPr>
            <a:cxnSpLocks/>
          </p:cNvCxnSpPr>
          <p:nvPr/>
        </p:nvCxnSpPr>
        <p:spPr>
          <a:xfrm>
            <a:off x="10684036" y="5259424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Arrow 61">
            <a:extLst>
              <a:ext uri="{FF2B5EF4-FFF2-40B4-BE49-F238E27FC236}">
                <a16:creationId xmlns:a16="http://schemas.microsoft.com/office/drawing/2014/main" id="{A3A8AAD1-745B-5747-95EE-D32EA9F92837}"/>
              </a:ext>
            </a:extLst>
          </p:cNvPr>
          <p:cNvSpPr/>
          <p:nvPr/>
        </p:nvSpPr>
        <p:spPr>
          <a:xfrm>
            <a:off x="1537597" y="4817887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64" name="Right Arrow 63">
            <a:extLst>
              <a:ext uri="{FF2B5EF4-FFF2-40B4-BE49-F238E27FC236}">
                <a16:creationId xmlns:a16="http://schemas.microsoft.com/office/drawing/2014/main" id="{FFB90C37-8758-B243-AE54-3AE3956238B6}"/>
              </a:ext>
            </a:extLst>
          </p:cNvPr>
          <p:cNvSpPr/>
          <p:nvPr/>
        </p:nvSpPr>
        <p:spPr>
          <a:xfrm>
            <a:off x="9562716" y="4804542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66" name="Right Arrow 65">
            <a:extLst>
              <a:ext uri="{FF2B5EF4-FFF2-40B4-BE49-F238E27FC236}">
                <a16:creationId xmlns:a16="http://schemas.microsoft.com/office/drawing/2014/main" id="{FD06535B-FC0A-6D47-89F2-76869F303718}"/>
              </a:ext>
            </a:extLst>
          </p:cNvPr>
          <p:cNvSpPr/>
          <p:nvPr/>
        </p:nvSpPr>
        <p:spPr>
          <a:xfrm>
            <a:off x="4254789" y="4817888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28738D1D-5763-D54F-909D-8AE312798958}"/>
              </a:ext>
            </a:extLst>
          </p:cNvPr>
          <p:cNvSpPr/>
          <p:nvPr/>
        </p:nvSpPr>
        <p:spPr>
          <a:xfrm rot="21141200">
            <a:off x="8090045" y="4801814"/>
            <a:ext cx="1236692" cy="932236"/>
          </a:xfrm>
          <a:prstGeom prst="parallelogram">
            <a:avLst>
              <a:gd name="adj" fmla="val 288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8D18261-190B-854A-91EF-255CB4913E64}"/>
              </a:ext>
            </a:extLst>
          </p:cNvPr>
          <p:cNvCxnSpPr>
            <a:cxnSpLocks/>
          </p:cNvCxnSpPr>
          <p:nvPr/>
        </p:nvCxnSpPr>
        <p:spPr>
          <a:xfrm flipV="1">
            <a:off x="8708391" y="4278001"/>
            <a:ext cx="0" cy="186943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69E6E12-0FEB-8F49-8EBA-19E454E11AD1}"/>
              </a:ext>
            </a:extLst>
          </p:cNvPr>
          <p:cNvCxnSpPr>
            <a:cxnSpLocks/>
          </p:cNvCxnSpPr>
          <p:nvPr/>
        </p:nvCxnSpPr>
        <p:spPr>
          <a:xfrm>
            <a:off x="8008730" y="5267933"/>
            <a:ext cx="14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itle 1">
                <a:extLst>
                  <a:ext uri="{FF2B5EF4-FFF2-40B4-BE49-F238E27FC236}">
                    <a16:creationId xmlns:a16="http://schemas.microsoft.com/office/drawing/2014/main" id="{AB025A79-1E04-B44D-8404-ABA8EA7032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4192" y="5097856"/>
                <a:ext cx="1529182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71" name="Title 1">
                <a:extLst>
                  <a:ext uri="{FF2B5EF4-FFF2-40B4-BE49-F238E27FC236}">
                    <a16:creationId xmlns:a16="http://schemas.microsoft.com/office/drawing/2014/main" id="{AB025A79-1E04-B44D-8404-ABA8EA703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92" y="5097856"/>
                <a:ext cx="1529182" cy="361345"/>
              </a:xfrm>
              <a:prstGeom prst="rect">
                <a:avLst/>
              </a:prstGeom>
              <a:blipFill>
                <a:blip r:embed="rId7"/>
                <a:stretch>
                  <a:fillRect l="-820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itle 1">
                <a:extLst>
                  <a:ext uri="{FF2B5EF4-FFF2-40B4-BE49-F238E27FC236}">
                    <a16:creationId xmlns:a16="http://schemas.microsoft.com/office/drawing/2014/main" id="{39AEF847-EABF-AB42-8CFC-BAD476C97A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7626" y="5084511"/>
                <a:ext cx="1329503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𝐔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72" name="Title 1">
                <a:extLst>
                  <a:ext uri="{FF2B5EF4-FFF2-40B4-BE49-F238E27FC236}">
                    <a16:creationId xmlns:a16="http://schemas.microsoft.com/office/drawing/2014/main" id="{39AEF847-EABF-AB42-8CFC-BAD476C97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626" y="5084511"/>
                <a:ext cx="1329503" cy="361345"/>
              </a:xfrm>
              <a:prstGeom prst="rect">
                <a:avLst/>
              </a:prstGeom>
              <a:blipFill>
                <a:blip r:embed="rId8"/>
                <a:stretch>
                  <a:fillRect l="-1887" b="-103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6CA0573B-93D6-1642-BD0F-0EBCF61BA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4398" y="5097857"/>
                <a:ext cx="1056638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Scaling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𝐃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73" name="Title 1">
                <a:extLst>
                  <a:ext uri="{FF2B5EF4-FFF2-40B4-BE49-F238E27FC236}">
                    <a16:creationId xmlns:a16="http://schemas.microsoft.com/office/drawing/2014/main" id="{6CA0573B-93D6-1642-BD0F-0EBCF61BA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398" y="5097857"/>
                <a:ext cx="1056638" cy="361345"/>
              </a:xfrm>
              <a:prstGeom prst="rect">
                <a:avLst/>
              </a:prstGeom>
              <a:blipFill>
                <a:blip r:embed="rId9"/>
                <a:stretch>
                  <a:fillRect l="-1190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ight Arrow 74">
            <a:extLst>
              <a:ext uri="{FF2B5EF4-FFF2-40B4-BE49-F238E27FC236}">
                <a16:creationId xmlns:a16="http://schemas.microsoft.com/office/drawing/2014/main" id="{3BF17085-242B-924D-9231-9EBE43B7F1BD}"/>
              </a:ext>
            </a:extLst>
          </p:cNvPr>
          <p:cNvSpPr/>
          <p:nvPr/>
        </p:nvSpPr>
        <p:spPr>
          <a:xfrm>
            <a:off x="6917809" y="4823648"/>
            <a:ext cx="1031177" cy="90976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56F6A766-A6D6-FE46-883A-77A92268CB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4404" y="5103617"/>
                <a:ext cx="1529182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Rotation</a:t>
                </a:r>
                <a:r>
                  <a:rPr lang="en-US" altLang="zh-CN" sz="1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56F6A766-A6D6-FE46-883A-77A92268C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404" y="5103617"/>
                <a:ext cx="1529182" cy="361345"/>
              </a:xfrm>
              <a:prstGeom prst="rect">
                <a:avLst/>
              </a:prstGeom>
              <a:blipFill>
                <a:blip r:embed="rId10"/>
                <a:stretch>
                  <a:fillRect l="-1653" b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Arrow 46">
            <a:extLst>
              <a:ext uri="{FF2B5EF4-FFF2-40B4-BE49-F238E27FC236}">
                <a16:creationId xmlns:a16="http://schemas.microsoft.com/office/drawing/2014/main" id="{2C731A37-4B9E-E243-BC67-9A807E698BC4}"/>
              </a:ext>
            </a:extLst>
          </p:cNvPr>
          <p:cNvSpPr/>
          <p:nvPr/>
        </p:nvSpPr>
        <p:spPr>
          <a:xfrm>
            <a:off x="1537597" y="6044008"/>
            <a:ext cx="6411389" cy="61168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B0FA4B09-94DB-2845-9A84-6747E48DAA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2026" y="6179646"/>
                <a:ext cx="2261382" cy="36134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1400" dirty="0"/>
                  <a:t>Local Deformation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400" b="1">
                        <a:latin typeface="Cambria Math" panose="02040503050406030204" pitchFamily="18" charset="0"/>
                      </a:rPr>
                      <m:t>𝐕𝐃</m:t>
                    </m:r>
                    <m:sSup>
                      <m:sSup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1" i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endParaRPr lang="en-CN" sz="1400" dirty="0"/>
              </a:p>
            </p:txBody>
          </p:sp>
        </mc:Choice>
        <mc:Fallback xmlns="">
          <p:sp>
            <p:nvSpPr>
              <p:cNvPr id="50" name="Title 1">
                <a:extLst>
                  <a:ext uri="{FF2B5EF4-FFF2-40B4-BE49-F238E27FC236}">
                    <a16:creationId xmlns:a16="http://schemas.microsoft.com/office/drawing/2014/main" id="{B0FA4B09-94DB-2845-9A84-6747E48DA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026" y="6179646"/>
                <a:ext cx="2261382" cy="361345"/>
              </a:xfrm>
              <a:prstGeom prst="rect">
                <a:avLst/>
              </a:prstGeom>
              <a:blipFill>
                <a:blip r:embed="rId11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3FF3FD-30DF-664C-B927-9EC2DEFFD652}"/>
              </a:ext>
            </a:extLst>
          </p:cNvPr>
          <p:cNvCxnSpPr>
            <a:cxnSpLocks/>
          </p:cNvCxnSpPr>
          <p:nvPr/>
        </p:nvCxnSpPr>
        <p:spPr>
          <a:xfrm>
            <a:off x="119115" y="4659595"/>
            <a:ext cx="1206000" cy="1206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8DC044-4FAB-9949-A08E-F4D767716E2B}"/>
              </a:ext>
            </a:extLst>
          </p:cNvPr>
          <p:cNvCxnSpPr>
            <a:cxnSpLocks/>
          </p:cNvCxnSpPr>
          <p:nvPr/>
        </p:nvCxnSpPr>
        <p:spPr>
          <a:xfrm flipV="1">
            <a:off x="136409" y="4650528"/>
            <a:ext cx="1206534" cy="1206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D2D481A-0724-6646-A2D6-8AC10498494D}"/>
              </a:ext>
            </a:extLst>
          </p:cNvPr>
          <p:cNvCxnSpPr>
            <a:cxnSpLocks/>
          </p:cNvCxnSpPr>
          <p:nvPr/>
        </p:nvCxnSpPr>
        <p:spPr>
          <a:xfrm>
            <a:off x="8093785" y="4671521"/>
            <a:ext cx="1206000" cy="1206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C5B073C-4E94-5C41-A9A2-787388F1CB2E}"/>
              </a:ext>
            </a:extLst>
          </p:cNvPr>
          <p:cNvCxnSpPr>
            <a:cxnSpLocks/>
          </p:cNvCxnSpPr>
          <p:nvPr/>
        </p:nvCxnSpPr>
        <p:spPr>
          <a:xfrm flipV="1">
            <a:off x="8111079" y="4662454"/>
            <a:ext cx="1206534" cy="1206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61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C1DD6C3-2219-4D4E-9361-3D773152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07668" y="2229487"/>
            <a:ext cx="5784537" cy="1325563"/>
          </a:xfrm>
        </p:spPr>
        <p:txBody>
          <a:bodyPr/>
          <a:lstStyle/>
          <a:p>
            <a:r>
              <a:rPr lang="en-CN" b="1" dirty="0"/>
              <a:t>Polar Decomposition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D9E42D0-0AE0-4949-8B03-7E6525B0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38</a:t>
            </a:fld>
            <a:endParaRPr kumimoji="1"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740C13-D72A-DA45-8B13-34AF9C21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10" y="258912"/>
            <a:ext cx="4025684" cy="606703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AEE2E11-4D9D-F84D-B9ED-67BBAD65479C}"/>
              </a:ext>
            </a:extLst>
          </p:cNvPr>
          <p:cNvSpPr txBox="1">
            <a:spLocks/>
          </p:cNvSpPr>
          <p:nvPr/>
        </p:nvSpPr>
        <p:spPr>
          <a:xfrm>
            <a:off x="2276097" y="6013558"/>
            <a:ext cx="3014832" cy="110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Iterative methods</a:t>
            </a:r>
            <a:endParaRPr lang="en-CN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0A7F6-1AF0-1A44-867D-C48D1B346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22" t="10434" r="32458" b="8841"/>
          <a:stretch/>
        </p:blipFill>
        <p:spPr>
          <a:xfrm>
            <a:off x="5976201" y="258912"/>
            <a:ext cx="4139087" cy="606703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2224C5-B3EE-9349-9FA7-6BB53862D850}"/>
              </a:ext>
            </a:extLst>
          </p:cNvPr>
          <p:cNvSpPr txBox="1">
            <a:spLocks/>
          </p:cNvSpPr>
          <p:nvPr/>
        </p:nvSpPr>
        <p:spPr>
          <a:xfrm>
            <a:off x="7033047" y="6013558"/>
            <a:ext cx="3014832" cy="110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Direct methods</a:t>
            </a:r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DD1CC1-016F-2F41-B8B4-0F3640BC8593}"/>
                  </a:ext>
                </a:extLst>
              </p:cNvPr>
              <p:cNvSpPr/>
              <p:nvPr/>
            </p:nvSpPr>
            <p:spPr>
              <a:xfrm>
                <a:off x="10573476" y="2031688"/>
                <a:ext cx="974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𝐑𝐒</m:t>
                      </m:r>
                    </m:oMath>
                  </m:oMathPara>
                </a14:m>
                <a:endParaRPr lang="en-CN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DD1CC1-016F-2F41-B8B4-0F3640BC8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476" y="2031688"/>
                <a:ext cx="9749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31F033-5F4B-DF4C-8C59-42B00680669E}"/>
                  </a:ext>
                </a:extLst>
              </p:cNvPr>
              <p:cNvSpPr/>
              <p:nvPr/>
            </p:nvSpPr>
            <p:spPr>
              <a:xfrm>
                <a:off x="10215668" y="2429858"/>
                <a:ext cx="187378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N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31F033-5F4B-DF4C-8C59-42B006806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668" y="2429858"/>
                <a:ext cx="1873783" cy="375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6F9B1DE-CFD8-924C-B2E4-8DDE84AA7AE7}"/>
              </a:ext>
            </a:extLst>
          </p:cNvPr>
          <p:cNvSpPr/>
          <p:nvPr/>
        </p:nvSpPr>
        <p:spPr>
          <a:xfrm>
            <a:off x="10635992" y="2805410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N" dirty="0">
                <a:latin typeface="+mj-lt"/>
              </a:rPr>
              <a:t>unique</a:t>
            </a:r>
          </a:p>
        </p:txBody>
      </p:sp>
    </p:spTree>
    <p:extLst>
      <p:ext uri="{BB962C8B-B14F-4D97-AF65-F5344CB8AC3E}">
        <p14:creationId xmlns:p14="http://schemas.microsoft.com/office/powerpoint/2010/main" val="4225344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35F6917-20CF-9342-8C10-266D6B3A62CE}"/>
              </a:ext>
            </a:extLst>
          </p:cNvPr>
          <p:cNvCxnSpPr>
            <a:cxnSpLocks/>
          </p:cNvCxnSpPr>
          <p:nvPr/>
        </p:nvCxnSpPr>
        <p:spPr>
          <a:xfrm>
            <a:off x="10137311" y="4803848"/>
            <a:ext cx="732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5A8607B-4806-974C-BA6B-DE701A93614B}"/>
              </a:ext>
            </a:extLst>
          </p:cNvPr>
          <p:cNvCxnSpPr>
            <a:cxnSpLocks/>
            <a:stCxn id="69" idx="2"/>
            <a:endCxn id="96" idx="0"/>
          </p:cNvCxnSpPr>
          <p:nvPr/>
        </p:nvCxnSpPr>
        <p:spPr>
          <a:xfrm>
            <a:off x="3159856" y="3239422"/>
            <a:ext cx="0" cy="4256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4A8F789-D29F-4C4F-AE45-A1589068F763}"/>
              </a:ext>
            </a:extLst>
          </p:cNvPr>
          <p:cNvCxnSpPr>
            <a:cxnSpLocks/>
          </p:cNvCxnSpPr>
          <p:nvPr/>
        </p:nvCxnSpPr>
        <p:spPr>
          <a:xfrm>
            <a:off x="4728290" y="4815476"/>
            <a:ext cx="12683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itle 1">
            <a:extLst>
              <a:ext uri="{FF2B5EF4-FFF2-40B4-BE49-F238E27FC236}">
                <a16:creationId xmlns:a16="http://schemas.microsoft.com/office/drawing/2014/main" id="{C686E0A6-FDE2-4A45-8AB1-0445B5601707}"/>
              </a:ext>
            </a:extLst>
          </p:cNvPr>
          <p:cNvSpPr txBox="1">
            <a:spLocks/>
          </p:cNvSpPr>
          <p:nvPr/>
        </p:nvSpPr>
        <p:spPr>
          <a:xfrm>
            <a:off x="1095905" y="3665079"/>
            <a:ext cx="4127901" cy="2225795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79B9E04-C49A-1445-A520-E3C780DC7E4E}"/>
              </a:ext>
            </a:extLst>
          </p:cNvPr>
          <p:cNvSpPr txBox="1">
            <a:spLocks/>
          </p:cNvSpPr>
          <p:nvPr/>
        </p:nvSpPr>
        <p:spPr>
          <a:xfrm>
            <a:off x="1140802" y="1475262"/>
            <a:ext cx="4038107" cy="1764160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US" b="1" dirty="0"/>
              <a:t>Shape Matching</a:t>
            </a:r>
            <a:endParaRPr lang="en-CN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39</a:t>
            </a:fld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B105B0A4-156B-2A41-BF73-70E51FD8A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71523" y="1578770"/>
                <a:ext cx="3980852" cy="117853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000" dirty="0"/>
                  <a:t>For every vertex</a:t>
                </a:r>
                <a:endParaRPr lang="en-CN" sz="2000" dirty="0"/>
              </a:p>
              <a:p>
                <a:r>
                  <a:rPr lang="en-US" altLang="zh-CN" sz="2000" dirty="0"/>
                  <a:t>	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Force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B105B0A4-156B-2A41-BF73-70E51FD8A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23" y="1578770"/>
                <a:ext cx="3980852" cy="1178538"/>
              </a:xfrm>
              <a:prstGeom prst="rect">
                <a:avLst/>
              </a:prstGeom>
              <a:blipFill>
                <a:blip r:embed="rId2"/>
                <a:stretch>
                  <a:fillRect l="-191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666379-CB0A-3548-B400-BF8B32874002}"/>
                  </a:ext>
                </a:extLst>
              </p:cNvPr>
              <p:cNvSpPr txBox="1"/>
              <p:nvPr/>
            </p:nvSpPr>
            <p:spPr>
              <a:xfrm>
                <a:off x="2343043" y="2500950"/>
                <a:ext cx="2196816" cy="321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box>
                            <m:box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box>
                        </m:e>
                      </m:box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666379-CB0A-3548-B400-BF8B32874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043" y="2500950"/>
                <a:ext cx="2196816" cy="321498"/>
              </a:xfrm>
              <a:prstGeom prst="rect">
                <a:avLst/>
              </a:prstGeom>
              <a:blipFill>
                <a:blip r:embed="rId3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DADB2F-55AB-F243-BF82-D23D30B529C8}"/>
                  </a:ext>
                </a:extLst>
              </p:cNvPr>
              <p:cNvSpPr/>
              <p:nvPr/>
            </p:nvSpPr>
            <p:spPr>
              <a:xfrm>
                <a:off x="1169794" y="4080189"/>
                <a:ext cx="1559017" cy="710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b="1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6DADB2F-55AB-F243-BF82-D23D30B52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94" y="4080189"/>
                <a:ext cx="1559017" cy="710259"/>
              </a:xfrm>
              <a:prstGeom prst="rect">
                <a:avLst/>
              </a:prstGeom>
              <a:blipFill>
                <a:blip r:embed="rId4"/>
                <a:stretch>
                  <a:fillRect l="-9677" t="-149123" r="-13710" b="-2210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itle 1">
            <a:extLst>
              <a:ext uri="{FF2B5EF4-FFF2-40B4-BE49-F238E27FC236}">
                <a16:creationId xmlns:a16="http://schemas.microsoft.com/office/drawing/2014/main" id="{8D1A7C4A-CDC0-4D4C-BBE8-94C388952DD9}"/>
              </a:ext>
            </a:extLst>
          </p:cNvPr>
          <p:cNvSpPr txBox="1">
            <a:spLocks/>
          </p:cNvSpPr>
          <p:nvPr/>
        </p:nvSpPr>
        <p:spPr>
          <a:xfrm>
            <a:off x="1932964" y="3633869"/>
            <a:ext cx="2586061" cy="512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tx1"/>
                </a:solidFill>
              </a:rPr>
              <a:t>Rigidify the vertices</a:t>
            </a:r>
            <a:endParaRPr lang="en-CN" sz="2000" dirty="0">
              <a:solidFill>
                <a:schemeClr val="tx1"/>
              </a:solidFill>
            </a:endParaRP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43376A42-A83C-9440-8BE5-F0D6488AE13B}"/>
              </a:ext>
            </a:extLst>
          </p:cNvPr>
          <p:cNvSpPr txBox="1">
            <a:spLocks/>
          </p:cNvSpPr>
          <p:nvPr/>
        </p:nvSpPr>
        <p:spPr>
          <a:xfrm>
            <a:off x="6009410" y="4080189"/>
            <a:ext cx="4127901" cy="1518486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itle 1">
                <a:extLst>
                  <a:ext uri="{FF2B5EF4-FFF2-40B4-BE49-F238E27FC236}">
                    <a16:creationId xmlns:a16="http://schemas.microsoft.com/office/drawing/2014/main" id="{5BE8D4D5-5113-FA46-BAC6-DE85675BD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29051" y="4080189"/>
                <a:ext cx="2586061" cy="5124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00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itle 1">
                <a:extLst>
                  <a:ext uri="{FF2B5EF4-FFF2-40B4-BE49-F238E27FC236}">
                    <a16:creationId xmlns:a16="http://schemas.microsoft.com/office/drawing/2014/main" id="{5BE8D4D5-5113-FA46-BAC6-DE85675BD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051" y="4080189"/>
                <a:ext cx="2586061" cy="512486"/>
              </a:xfrm>
              <a:prstGeom prst="rect">
                <a:avLst/>
              </a:prstGeom>
              <a:blipFill>
                <a:blip r:embed="rId5"/>
                <a:stretch>
                  <a:fillRect l="-2439" b="-48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B7D747DD-6B69-6541-8678-212955C25CF4}"/>
              </a:ext>
            </a:extLst>
          </p:cNvPr>
          <p:cNvSpPr/>
          <p:nvPr/>
        </p:nvSpPr>
        <p:spPr>
          <a:xfrm>
            <a:off x="10537928" y="4395488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+mj-lt"/>
                <a:ea typeface="Cambria Math" panose="02040503050406030204" pitchFamily="18" charset="0"/>
              </a:rPr>
              <a:t>Done</a:t>
            </a:r>
            <a:endParaRPr lang="en-CN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7DDE94-602D-8448-80D7-E527300AEDF8}"/>
                  </a:ext>
                </a:extLst>
              </p:cNvPr>
              <p:cNvSpPr txBox="1"/>
              <p:nvPr/>
            </p:nvSpPr>
            <p:spPr>
              <a:xfrm>
                <a:off x="2401756" y="2853628"/>
                <a:ext cx="21968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7DDE94-602D-8448-80D7-E527300AE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56" y="2853628"/>
                <a:ext cx="2196816" cy="307777"/>
              </a:xfrm>
              <a:prstGeom prst="rect">
                <a:avLst/>
              </a:prstGeom>
              <a:blipFill>
                <a:blip r:embed="rId6"/>
                <a:stretch>
                  <a:fillRect l="-4624" b="-1923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">
            <a:extLst>
              <a:ext uri="{FF2B5EF4-FFF2-40B4-BE49-F238E27FC236}">
                <a16:creationId xmlns:a16="http://schemas.microsoft.com/office/drawing/2014/main" id="{BAA8790A-83EE-9349-A243-FF0A1A10DB13}"/>
              </a:ext>
            </a:extLst>
          </p:cNvPr>
          <p:cNvSpPr txBox="1">
            <a:spLocks/>
          </p:cNvSpPr>
          <p:nvPr/>
        </p:nvSpPr>
        <p:spPr>
          <a:xfrm>
            <a:off x="2025446" y="1439404"/>
            <a:ext cx="2586061" cy="512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Independent Update</a:t>
            </a:r>
            <a:endParaRPr lang="en-C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6EF3C5-6EEC-164A-AFD4-6CC962922E3B}"/>
                  </a:ext>
                </a:extLst>
              </p:cNvPr>
              <p:cNvSpPr/>
              <p:nvPr/>
            </p:nvSpPr>
            <p:spPr>
              <a:xfrm>
                <a:off x="1120417" y="4697196"/>
                <a:ext cx="4147930" cy="730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sz="2000" dirty="0"/>
                                <m:t>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CN" sz="20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6EF3C5-6EEC-164A-AFD4-6CC962922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17" y="4697196"/>
                <a:ext cx="4147930" cy="730008"/>
              </a:xfrm>
              <a:prstGeom prst="rect">
                <a:avLst/>
              </a:prstGeom>
              <a:blipFill>
                <a:blip r:embed="rId7"/>
                <a:stretch>
                  <a:fillRect l="-4893" t="-144828" b="-2155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43AC79-15FF-1649-A137-A3DE80A2C5C6}"/>
                  </a:ext>
                </a:extLst>
              </p:cNvPr>
              <p:cNvSpPr/>
              <p:nvPr/>
            </p:nvSpPr>
            <p:spPr>
              <a:xfrm>
                <a:off x="1110477" y="5421541"/>
                <a:ext cx="17747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Polar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A43AC79-15FF-1649-A137-A3DE80A2C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77" y="5421541"/>
                <a:ext cx="1774781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le 1">
            <a:extLst>
              <a:ext uri="{FF2B5EF4-FFF2-40B4-BE49-F238E27FC236}">
                <a16:creationId xmlns:a16="http://schemas.microsoft.com/office/drawing/2014/main" id="{F8016D2F-8633-634D-B280-8FAE441CB00B}"/>
              </a:ext>
            </a:extLst>
          </p:cNvPr>
          <p:cNvSpPr txBox="1">
            <a:spLocks/>
          </p:cNvSpPr>
          <p:nvPr/>
        </p:nvSpPr>
        <p:spPr>
          <a:xfrm>
            <a:off x="6156459" y="4098285"/>
            <a:ext cx="3980852" cy="117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/>
              <a:t>For every vertex</a:t>
            </a:r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F34F8FA-68AD-2541-9010-D7ED6630E7BB}"/>
                  </a:ext>
                </a:extLst>
              </p:cNvPr>
              <p:cNvSpPr txBox="1"/>
              <p:nvPr/>
            </p:nvSpPr>
            <p:spPr>
              <a:xfrm>
                <a:off x="6778794" y="4815476"/>
                <a:ext cx="345716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𝐜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𝐑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F34F8FA-68AD-2541-9010-D7ED6630E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94" y="4815476"/>
                <a:ext cx="3457160" cy="307777"/>
              </a:xfrm>
              <a:prstGeom prst="rect">
                <a:avLst/>
              </a:prstGeom>
              <a:blipFill>
                <a:blip r:embed="rId9"/>
                <a:stretch>
                  <a:fillRect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0A272D-86FE-F148-98EB-97C10BA923C7}"/>
                  </a:ext>
                </a:extLst>
              </p:cNvPr>
              <p:cNvSpPr txBox="1"/>
              <p:nvPr/>
            </p:nvSpPr>
            <p:spPr>
              <a:xfrm>
                <a:off x="6847446" y="5168154"/>
                <a:ext cx="21968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70A272D-86FE-F148-98EB-97C10BA92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446" y="5168154"/>
                <a:ext cx="2196816" cy="307777"/>
              </a:xfrm>
              <a:prstGeom prst="rect">
                <a:avLst/>
              </a:prstGeom>
              <a:blipFill>
                <a:blip r:embed="rId10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itle 1">
            <a:extLst>
              <a:ext uri="{FF2B5EF4-FFF2-40B4-BE49-F238E27FC236}">
                <a16:creationId xmlns:a16="http://schemas.microsoft.com/office/drawing/2014/main" id="{B9B76800-EBB5-B24A-82C8-DB54F0CCC0EB}"/>
              </a:ext>
            </a:extLst>
          </p:cNvPr>
          <p:cNvSpPr txBox="1">
            <a:spLocks/>
          </p:cNvSpPr>
          <p:nvPr/>
        </p:nvSpPr>
        <p:spPr>
          <a:xfrm>
            <a:off x="6122542" y="1763565"/>
            <a:ext cx="5134419" cy="1106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Physical quantities are attached to each vertex, not to the entire body.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23167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69" grpId="0" animBg="1"/>
      <p:bldP spid="42" grpId="0"/>
      <p:bldP spid="63" grpId="0"/>
      <p:bldP spid="86" grpId="0"/>
      <p:bldP spid="97" grpId="0"/>
      <p:bldP spid="98" grpId="0" animBg="1"/>
      <p:bldP spid="101" grpId="0"/>
      <p:bldP spid="106" grpId="0"/>
      <p:bldP spid="36" grpId="0"/>
      <p:bldP spid="37" grpId="0"/>
      <p:bldP spid="3" grpId="0"/>
      <p:bldP spid="39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A88EC82-DC86-5142-ACDE-796B5D6A8482}"/>
              </a:ext>
            </a:extLst>
          </p:cNvPr>
          <p:cNvSpPr/>
          <p:nvPr/>
        </p:nvSpPr>
        <p:spPr>
          <a:xfrm>
            <a:off x="11040065" y="4619511"/>
            <a:ext cx="717051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4A5F20A-749D-EE4C-8E74-AB8C851D8835}"/>
              </a:ext>
            </a:extLst>
          </p:cNvPr>
          <p:cNvSpPr/>
          <p:nvPr/>
        </p:nvSpPr>
        <p:spPr>
          <a:xfrm>
            <a:off x="4776774" y="4623616"/>
            <a:ext cx="717051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79558A77-12A7-7046-B4DC-211BDA3A20B4}"/>
              </a:ext>
            </a:extLst>
          </p:cNvPr>
          <p:cNvSpPr txBox="1">
            <a:spLocks/>
          </p:cNvSpPr>
          <p:nvPr/>
        </p:nvSpPr>
        <p:spPr>
          <a:xfrm>
            <a:off x="6453308" y="2311820"/>
            <a:ext cx="4503642" cy="3637360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Last week…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5265C7-022B-EB49-BD66-B8E0F7693602}"/>
                  </a:ext>
                </a:extLst>
              </p:cNvPr>
              <p:cNvSpPr txBox="1"/>
              <p:nvPr/>
            </p:nvSpPr>
            <p:spPr>
              <a:xfrm>
                <a:off x="5758154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5265C7-022B-EB49-BD66-B8E0F769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54" y="479275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795485-C2B4-FD43-B073-0EED9DD92123}"/>
                  </a:ext>
                </a:extLst>
              </p:cNvPr>
              <p:cNvSpPr txBox="1"/>
              <p:nvPr/>
            </p:nvSpPr>
            <p:spPr>
              <a:xfrm>
                <a:off x="5758154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795485-C2B4-FD43-B073-0EED9DD92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54" y="540344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431E59E-F387-C049-836C-4A524933BBA7}"/>
              </a:ext>
            </a:extLst>
          </p:cNvPr>
          <p:cNvSpPr/>
          <p:nvPr/>
        </p:nvSpPr>
        <p:spPr>
          <a:xfrm>
            <a:off x="5630666" y="4619511"/>
            <a:ext cx="717051" cy="132556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48261B-EF51-8B43-89B1-C6C1B260B9FF}"/>
                  </a:ext>
                </a:extLst>
              </p:cNvPr>
              <p:cNvSpPr txBox="1"/>
              <p:nvPr/>
            </p:nvSpPr>
            <p:spPr>
              <a:xfrm>
                <a:off x="11167553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48261B-EF51-8B43-89B1-C6C1B260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3" y="479275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7227B7-D16F-B94F-9E8A-9ACD04D614C7}"/>
                  </a:ext>
                </a:extLst>
              </p:cNvPr>
              <p:cNvSpPr txBox="1"/>
              <p:nvPr/>
            </p:nvSpPr>
            <p:spPr>
              <a:xfrm>
                <a:off x="11167553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7227B7-D16F-B94F-9E8A-9ACD04D61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3" y="540344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804675-CB0A-2D4F-A47F-A2EDF9D6DAE0}"/>
                  </a:ext>
                </a:extLst>
              </p:cNvPr>
              <p:cNvSpPr txBox="1"/>
              <p:nvPr/>
            </p:nvSpPr>
            <p:spPr>
              <a:xfrm>
                <a:off x="6606475" y="2460224"/>
                <a:ext cx="3925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Matrix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Rotate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804675-CB0A-2D4F-A47F-A2EDF9D6D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75" y="2460224"/>
                <a:ext cx="3925428" cy="307777"/>
              </a:xfrm>
              <a:prstGeom prst="rect">
                <a:avLst/>
              </a:prstGeom>
              <a:blipFill>
                <a:blip r:embed="rId4"/>
                <a:stretch>
                  <a:fillRect l="-2258" b="-3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F12A1-0003-8046-AAB1-90BADF4DAA1B}"/>
                  </a:ext>
                </a:extLst>
              </p:cNvPr>
              <p:cNvSpPr txBox="1"/>
              <p:nvPr/>
            </p:nvSpPr>
            <p:spPr>
              <a:xfrm>
                <a:off x="6614455" y="2940906"/>
                <a:ext cx="3925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F12A1-0003-8046-AAB1-90BADF4DA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2940906"/>
                <a:ext cx="3925428" cy="307777"/>
              </a:xfrm>
              <a:prstGeom prst="rect">
                <a:avLst/>
              </a:prstGeom>
              <a:blipFill>
                <a:blip r:embed="rId5"/>
                <a:stretch>
                  <a:fillRect l="-1613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6960CD-567D-DA47-A52F-B68905FEAA86}"/>
                  </a:ext>
                </a:extLst>
              </p:cNvPr>
              <p:cNvSpPr txBox="1"/>
              <p:nvPr/>
            </p:nvSpPr>
            <p:spPr>
              <a:xfrm>
                <a:off x="6614455" y="3443644"/>
                <a:ext cx="3925428" cy="745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𝛕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6960CD-567D-DA47-A52F-B68905FEA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443644"/>
                <a:ext cx="3925428" cy="745269"/>
              </a:xfrm>
              <a:prstGeom prst="rect">
                <a:avLst/>
              </a:prstGeom>
              <a:blipFill>
                <a:blip r:embed="rId6"/>
                <a:stretch>
                  <a:fillRect l="-10000" t="-149153" b="-20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7DF25F-DE39-5C42-92FF-FB0B817825FF}"/>
                  </a:ext>
                </a:extLst>
              </p:cNvPr>
              <p:cNvSpPr txBox="1"/>
              <p:nvPr/>
            </p:nvSpPr>
            <p:spPr>
              <a:xfrm>
                <a:off x="6625744" y="4289245"/>
                <a:ext cx="3925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𝐫𝐞𝐟</m:t>
                        </m:r>
                      </m:sub>
                    </m:sSub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CN" sz="20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7DF25F-DE39-5C42-92FF-FB0B81782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44" y="4289245"/>
                <a:ext cx="3925428" cy="313291"/>
              </a:xfrm>
              <a:prstGeom prst="rect">
                <a:avLst/>
              </a:prstGeom>
              <a:blipFill>
                <a:blip r:embed="rId7"/>
                <a:stretch>
                  <a:fillRect l="-1935" b="-153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B82BEC-C4DD-F440-AC83-4E3FB00E3576}"/>
                  </a:ext>
                </a:extLst>
              </p:cNvPr>
              <p:cNvSpPr txBox="1"/>
              <p:nvPr/>
            </p:nvSpPr>
            <p:spPr>
              <a:xfrm>
                <a:off x="6606476" y="5305087"/>
                <a:ext cx="3925428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box>
                                      <m:box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box>
                                              <m:box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∆</m:t>
                                                </m:r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box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box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B82BEC-C4DD-F440-AC83-4E3FB00E3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76" y="5305087"/>
                <a:ext cx="3925428" cy="576183"/>
              </a:xfrm>
              <a:prstGeom prst="rect">
                <a:avLst/>
              </a:prstGeom>
              <a:blipFill>
                <a:blip r:embed="rId8"/>
                <a:stretch>
                  <a:fillRect l="-2258" b="-148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502118-E0AF-674F-8E75-4491BFCACB21}"/>
                  </a:ext>
                </a:extLst>
              </p:cNvPr>
              <p:cNvSpPr txBox="1"/>
              <p:nvPr/>
            </p:nvSpPr>
            <p:spPr>
              <a:xfrm>
                <a:off x="6626455" y="4875723"/>
                <a:ext cx="39472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box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502118-E0AF-674F-8E75-4491BFCA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55" y="4875723"/>
                <a:ext cx="3947295" cy="307777"/>
              </a:xfrm>
              <a:prstGeom prst="rect">
                <a:avLst/>
              </a:prstGeom>
              <a:blipFill>
                <a:blip r:embed="rId9"/>
                <a:stretch>
                  <a:fillRect l="-1603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51FBF19B-8A6A-4647-97B0-C8AC31465E56}"/>
              </a:ext>
            </a:extLst>
          </p:cNvPr>
          <p:cNvSpPr txBox="1">
            <a:spLocks/>
          </p:cNvSpPr>
          <p:nvPr/>
        </p:nvSpPr>
        <p:spPr>
          <a:xfrm>
            <a:off x="1108759" y="3558370"/>
            <a:ext cx="3578578" cy="2385363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450B3-8142-3F47-95CA-EBBA7F60F162}"/>
                  </a:ext>
                </a:extLst>
              </p:cNvPr>
              <p:cNvSpPr txBox="1"/>
              <p:nvPr/>
            </p:nvSpPr>
            <p:spPr>
              <a:xfrm>
                <a:off x="423595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450B3-8142-3F47-95CA-EBBA7F60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5" y="4792756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7B57B5-5EC9-E846-825A-E632E32487B6}"/>
                  </a:ext>
                </a:extLst>
              </p:cNvPr>
              <p:cNvSpPr txBox="1"/>
              <p:nvPr/>
            </p:nvSpPr>
            <p:spPr>
              <a:xfrm>
                <a:off x="423595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7B57B5-5EC9-E846-825A-E632E3248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5" y="5403442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C63F8AE-E9D7-F045-A50F-5B25E63E99D9}"/>
              </a:ext>
            </a:extLst>
          </p:cNvPr>
          <p:cNvSpPr/>
          <p:nvPr/>
        </p:nvSpPr>
        <p:spPr>
          <a:xfrm>
            <a:off x="296107" y="4619511"/>
            <a:ext cx="717051" cy="132556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B8EE1-C6F7-F944-AA52-11391B9786D5}"/>
                  </a:ext>
                </a:extLst>
              </p:cNvPr>
              <p:cNvSpPr txBox="1"/>
              <p:nvPr/>
            </p:nvSpPr>
            <p:spPr>
              <a:xfrm>
                <a:off x="1324361" y="3709658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Force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B8EE1-C6F7-F944-AA52-11391B97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61" y="3709658"/>
                <a:ext cx="3432030" cy="307777"/>
              </a:xfrm>
              <a:prstGeom prst="rect">
                <a:avLst/>
              </a:prstGeom>
              <a:blipFill>
                <a:blip r:embed="rId12"/>
                <a:stretch>
                  <a:fillRect l="-2952" b="-1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EB3018-5944-E640-96B6-FC7DE139D9EE}"/>
                  </a:ext>
                </a:extLst>
              </p:cNvPr>
              <p:cNvSpPr txBox="1"/>
              <p:nvPr/>
            </p:nvSpPr>
            <p:spPr>
              <a:xfrm>
                <a:off x="1307082" y="4906323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e>
                      </m:box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EB3018-5944-E640-96B6-FC7DE139D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82" y="4906323"/>
                <a:ext cx="3432030" cy="307777"/>
              </a:xfrm>
              <a:prstGeom prst="rect">
                <a:avLst/>
              </a:prstGeom>
              <a:blipFill>
                <a:blip r:embed="rId13"/>
                <a:stretch>
                  <a:fillRect l="-1845" b="-1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737F3C-31BF-EC4F-8371-71158020CF02}"/>
                  </a:ext>
                </a:extLst>
              </p:cNvPr>
              <p:cNvSpPr txBox="1"/>
              <p:nvPr/>
            </p:nvSpPr>
            <p:spPr>
              <a:xfrm>
                <a:off x="1328033" y="5438043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box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737F3C-31BF-EC4F-8371-71158020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33" y="5438043"/>
                <a:ext cx="3432030" cy="307777"/>
              </a:xfrm>
              <a:prstGeom prst="rect">
                <a:avLst/>
              </a:prstGeom>
              <a:blipFill>
                <a:blip r:embed="rId14"/>
                <a:stretch>
                  <a:fillRect l="-1845" b="-1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E777E9-A8C5-6041-A169-22663E255181}"/>
                  </a:ext>
                </a:extLst>
              </p:cNvPr>
              <p:cNvSpPr txBox="1"/>
              <p:nvPr/>
            </p:nvSpPr>
            <p:spPr>
              <a:xfrm>
                <a:off x="4904262" y="479686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E777E9-A8C5-6041-A169-22663E25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2" y="4796861"/>
                <a:ext cx="486013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6F90D-6C0F-5644-9EBF-7A09D968DE59}"/>
                  </a:ext>
                </a:extLst>
              </p:cNvPr>
              <p:cNvSpPr txBox="1"/>
              <p:nvPr/>
            </p:nvSpPr>
            <p:spPr>
              <a:xfrm>
                <a:off x="4904262" y="540754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6F90D-6C0F-5644-9EBF-7A09D968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2" y="5407547"/>
                <a:ext cx="48601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23175-B204-7C44-AE91-F3A8D1B65464}"/>
                  </a:ext>
                </a:extLst>
              </p:cNvPr>
              <p:cNvSpPr txBox="1"/>
              <p:nvPr/>
            </p:nvSpPr>
            <p:spPr>
              <a:xfrm>
                <a:off x="1322038" y="4219875"/>
                <a:ext cx="3925428" cy="745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23175-B204-7C44-AE91-F3A8D1B65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38" y="4219875"/>
                <a:ext cx="3925428" cy="745269"/>
              </a:xfrm>
              <a:prstGeom prst="rect">
                <a:avLst/>
              </a:prstGeom>
              <a:blipFill>
                <a:blip r:embed="rId17"/>
                <a:stretch>
                  <a:fillRect l="-10645" t="-149153" b="-20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C89D149E-53A1-014C-9C89-9E63601947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331" y="919825"/>
                <a:ext cx="10839785" cy="11951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In practice, we update the same state variable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over time.  </a:t>
                </a:r>
                <a:endParaRPr lang="en-CN" sz="24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C89D149E-53A1-014C-9C89-9E636019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31" y="919825"/>
                <a:ext cx="10839785" cy="1195196"/>
              </a:xfrm>
              <a:prstGeom prst="rect">
                <a:avLst/>
              </a:prstGeom>
              <a:blipFill>
                <a:blip r:embed="rId18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0BF123D-8152-AA43-8D51-8351AC3945B8}"/>
              </a:ext>
            </a:extLst>
          </p:cNvPr>
          <p:cNvSpPr/>
          <p:nvPr/>
        </p:nvSpPr>
        <p:spPr>
          <a:xfrm>
            <a:off x="1172056" y="4252075"/>
            <a:ext cx="1349764" cy="654247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4103B4E-E370-C041-B9F7-438B1B144B89}"/>
              </a:ext>
            </a:extLst>
          </p:cNvPr>
          <p:cNvSpPr/>
          <p:nvPr/>
        </p:nvSpPr>
        <p:spPr>
          <a:xfrm>
            <a:off x="6542630" y="3433559"/>
            <a:ext cx="1340462" cy="734099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31535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FA5A-4350-5843-97F8-51487A3D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Shape</a:t>
            </a:r>
            <a:r>
              <a:rPr lang="zh-CN" altLang="en-US" b="1" dirty="0"/>
              <a:t> </a:t>
            </a:r>
            <a:r>
              <a:rPr lang="en-US" altLang="zh-CN" b="1" dirty="0"/>
              <a:t>Matching</a:t>
            </a:r>
            <a:endParaRPr lang="en-CN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4222A-46DB-6D44-BC20-9862E834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40</a:t>
            </a:fld>
            <a:endParaRPr kumimoji="1" lang="zh-CN" alt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07CFCA8-1331-094E-BC54-2AC72FF5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355" y="1719898"/>
            <a:ext cx="10515600" cy="37447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Easy to implement and compatible with other nodal systems, i.e., cloth, soft bodies and even particle fluids.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Difficult to strictly enforce friction and other goals.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rigidification process will destroy them.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More suitable when the friction accuracy is unimportant, i.e., buttons on clothes.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11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44B2B0-F661-9345-AD4D-A4C1EC2F269A}"/>
              </a:ext>
            </a:extLst>
          </p:cNvPr>
          <p:cNvSpPr/>
          <p:nvPr/>
        </p:nvSpPr>
        <p:spPr>
          <a:xfrm>
            <a:off x="1030732" y="2967335"/>
            <a:ext cx="4906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Muller et al. 2005. </a:t>
            </a:r>
            <a:r>
              <a:rPr lang="en-US" i="1" dirty="0">
                <a:latin typeface="+mj-lt"/>
              </a:rPr>
              <a:t>Meshless Deformations Based on Shape Matching. </a:t>
            </a:r>
            <a:r>
              <a:rPr lang="en-US" dirty="0">
                <a:latin typeface="+mj-lt"/>
              </a:rPr>
              <a:t>TOG (SIGGRAPH).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1DD6C3-2219-4D4E-9361-3D773152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1" y="18255"/>
            <a:ext cx="11080331" cy="1325563"/>
          </a:xfrm>
        </p:spPr>
        <p:txBody>
          <a:bodyPr/>
          <a:lstStyle/>
          <a:p>
            <a:r>
              <a:rPr lang="en-CN" b="1" dirty="0"/>
              <a:t>After-Class Reading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D9E42D0-0AE0-4949-8B03-7E6525B0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B226B15-CD18-AD48-B4A6-8B862AAA934E}" type="slidenum">
              <a:rPr kumimoji="1" lang="zh-CN" altLang="en-US" smtClean="0"/>
              <a:t>41</a:t>
            </a:fld>
            <a:endParaRPr kumimoji="1"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0DC05-B681-E447-96EB-DE45246B3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50" t="10435" r="32277" b="10435"/>
          <a:stretch/>
        </p:blipFill>
        <p:spPr>
          <a:xfrm>
            <a:off x="6155634" y="929583"/>
            <a:ext cx="3826566" cy="54267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97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A88EC82-DC86-5142-ACDE-796B5D6A8482}"/>
              </a:ext>
            </a:extLst>
          </p:cNvPr>
          <p:cNvSpPr/>
          <p:nvPr/>
        </p:nvSpPr>
        <p:spPr>
          <a:xfrm>
            <a:off x="11040065" y="4619511"/>
            <a:ext cx="717051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4A5F20A-749D-EE4C-8E74-AB8C851D8835}"/>
              </a:ext>
            </a:extLst>
          </p:cNvPr>
          <p:cNvSpPr/>
          <p:nvPr/>
        </p:nvSpPr>
        <p:spPr>
          <a:xfrm>
            <a:off x="4776774" y="4623616"/>
            <a:ext cx="717051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79558A77-12A7-7046-B4DC-211BDA3A20B4}"/>
              </a:ext>
            </a:extLst>
          </p:cNvPr>
          <p:cNvSpPr txBox="1">
            <a:spLocks/>
          </p:cNvSpPr>
          <p:nvPr/>
        </p:nvSpPr>
        <p:spPr>
          <a:xfrm>
            <a:off x="6453308" y="2311820"/>
            <a:ext cx="4503642" cy="3637360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Last week…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5265C7-022B-EB49-BD66-B8E0F7693602}"/>
                  </a:ext>
                </a:extLst>
              </p:cNvPr>
              <p:cNvSpPr txBox="1"/>
              <p:nvPr/>
            </p:nvSpPr>
            <p:spPr>
              <a:xfrm>
                <a:off x="5758154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5265C7-022B-EB49-BD66-B8E0F769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54" y="479275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795485-C2B4-FD43-B073-0EED9DD92123}"/>
                  </a:ext>
                </a:extLst>
              </p:cNvPr>
              <p:cNvSpPr txBox="1"/>
              <p:nvPr/>
            </p:nvSpPr>
            <p:spPr>
              <a:xfrm>
                <a:off x="5758154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795485-C2B4-FD43-B073-0EED9DD92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54" y="540344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431E59E-F387-C049-836C-4A524933BBA7}"/>
              </a:ext>
            </a:extLst>
          </p:cNvPr>
          <p:cNvSpPr/>
          <p:nvPr/>
        </p:nvSpPr>
        <p:spPr>
          <a:xfrm>
            <a:off x="5630666" y="4619511"/>
            <a:ext cx="717051" cy="132556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48261B-EF51-8B43-89B1-C6C1B260B9FF}"/>
                  </a:ext>
                </a:extLst>
              </p:cNvPr>
              <p:cNvSpPr txBox="1"/>
              <p:nvPr/>
            </p:nvSpPr>
            <p:spPr>
              <a:xfrm>
                <a:off x="11167553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48261B-EF51-8B43-89B1-C6C1B260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3" y="479275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7227B7-D16F-B94F-9E8A-9ACD04D614C7}"/>
                  </a:ext>
                </a:extLst>
              </p:cNvPr>
              <p:cNvSpPr txBox="1"/>
              <p:nvPr/>
            </p:nvSpPr>
            <p:spPr>
              <a:xfrm>
                <a:off x="11167553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7227B7-D16F-B94F-9E8A-9ACD04D61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3" y="540344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804675-CB0A-2D4F-A47F-A2EDF9D6DAE0}"/>
                  </a:ext>
                </a:extLst>
              </p:cNvPr>
              <p:cNvSpPr txBox="1"/>
              <p:nvPr/>
            </p:nvSpPr>
            <p:spPr>
              <a:xfrm>
                <a:off x="6606475" y="2460224"/>
                <a:ext cx="3925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Matrix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Rotate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804675-CB0A-2D4F-A47F-A2EDF9D6D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75" y="2460224"/>
                <a:ext cx="3925428" cy="307777"/>
              </a:xfrm>
              <a:prstGeom prst="rect">
                <a:avLst/>
              </a:prstGeom>
              <a:blipFill>
                <a:blip r:embed="rId4"/>
                <a:stretch>
                  <a:fillRect l="-2258" b="-3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F12A1-0003-8046-AAB1-90BADF4DAA1B}"/>
                  </a:ext>
                </a:extLst>
              </p:cNvPr>
              <p:cNvSpPr txBox="1"/>
              <p:nvPr/>
            </p:nvSpPr>
            <p:spPr>
              <a:xfrm>
                <a:off x="6614455" y="2940906"/>
                <a:ext cx="3925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F12A1-0003-8046-AAB1-90BADF4DA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2940906"/>
                <a:ext cx="3925428" cy="307777"/>
              </a:xfrm>
              <a:prstGeom prst="rect">
                <a:avLst/>
              </a:prstGeom>
              <a:blipFill>
                <a:blip r:embed="rId5"/>
                <a:stretch>
                  <a:fillRect l="-1613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6960CD-567D-DA47-A52F-B68905FEAA86}"/>
                  </a:ext>
                </a:extLst>
              </p:cNvPr>
              <p:cNvSpPr txBox="1"/>
              <p:nvPr/>
            </p:nvSpPr>
            <p:spPr>
              <a:xfrm>
                <a:off x="6614455" y="3443644"/>
                <a:ext cx="3925428" cy="745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𝛕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6960CD-567D-DA47-A52F-B68905FEA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443644"/>
                <a:ext cx="3925428" cy="745269"/>
              </a:xfrm>
              <a:prstGeom prst="rect">
                <a:avLst/>
              </a:prstGeom>
              <a:blipFill>
                <a:blip r:embed="rId6"/>
                <a:stretch>
                  <a:fillRect l="-10000" t="-149153" b="-20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7DF25F-DE39-5C42-92FF-FB0B817825FF}"/>
                  </a:ext>
                </a:extLst>
              </p:cNvPr>
              <p:cNvSpPr txBox="1"/>
              <p:nvPr/>
            </p:nvSpPr>
            <p:spPr>
              <a:xfrm>
                <a:off x="6625744" y="4289245"/>
                <a:ext cx="3925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𝐫𝐞𝐟</m:t>
                        </m:r>
                      </m:sub>
                    </m:sSub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CN" sz="20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7DF25F-DE39-5C42-92FF-FB0B81782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44" y="4289245"/>
                <a:ext cx="3925428" cy="313291"/>
              </a:xfrm>
              <a:prstGeom prst="rect">
                <a:avLst/>
              </a:prstGeom>
              <a:blipFill>
                <a:blip r:embed="rId7"/>
                <a:stretch>
                  <a:fillRect l="-1935" b="-153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B82BEC-C4DD-F440-AC83-4E3FB00E3576}"/>
                  </a:ext>
                </a:extLst>
              </p:cNvPr>
              <p:cNvSpPr txBox="1"/>
              <p:nvPr/>
            </p:nvSpPr>
            <p:spPr>
              <a:xfrm>
                <a:off x="6606476" y="5305087"/>
                <a:ext cx="3925428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box>
                                      <m:box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box>
                                              <m:box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∆</m:t>
                                                </m:r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box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box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B82BEC-C4DD-F440-AC83-4E3FB00E3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76" y="5305087"/>
                <a:ext cx="3925428" cy="576183"/>
              </a:xfrm>
              <a:prstGeom prst="rect">
                <a:avLst/>
              </a:prstGeom>
              <a:blipFill>
                <a:blip r:embed="rId8"/>
                <a:stretch>
                  <a:fillRect l="-2258" b="-148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502118-E0AF-674F-8E75-4491BFCACB21}"/>
                  </a:ext>
                </a:extLst>
              </p:cNvPr>
              <p:cNvSpPr txBox="1"/>
              <p:nvPr/>
            </p:nvSpPr>
            <p:spPr>
              <a:xfrm>
                <a:off x="6626455" y="4875723"/>
                <a:ext cx="39472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box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502118-E0AF-674F-8E75-4491BFCA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55" y="4875723"/>
                <a:ext cx="3947295" cy="307777"/>
              </a:xfrm>
              <a:prstGeom prst="rect">
                <a:avLst/>
              </a:prstGeom>
              <a:blipFill>
                <a:blip r:embed="rId9"/>
                <a:stretch>
                  <a:fillRect l="-1603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51FBF19B-8A6A-4647-97B0-C8AC31465E56}"/>
              </a:ext>
            </a:extLst>
          </p:cNvPr>
          <p:cNvSpPr txBox="1">
            <a:spLocks/>
          </p:cNvSpPr>
          <p:nvPr/>
        </p:nvSpPr>
        <p:spPr>
          <a:xfrm>
            <a:off x="1108759" y="3558370"/>
            <a:ext cx="3578578" cy="2385363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450B3-8142-3F47-95CA-EBBA7F60F162}"/>
                  </a:ext>
                </a:extLst>
              </p:cNvPr>
              <p:cNvSpPr txBox="1"/>
              <p:nvPr/>
            </p:nvSpPr>
            <p:spPr>
              <a:xfrm>
                <a:off x="423595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450B3-8142-3F47-95CA-EBBA7F60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5" y="4792756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7B57B5-5EC9-E846-825A-E632E32487B6}"/>
                  </a:ext>
                </a:extLst>
              </p:cNvPr>
              <p:cNvSpPr txBox="1"/>
              <p:nvPr/>
            </p:nvSpPr>
            <p:spPr>
              <a:xfrm>
                <a:off x="423595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7B57B5-5EC9-E846-825A-E632E3248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5" y="5403442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C63F8AE-E9D7-F045-A50F-5B25E63E99D9}"/>
              </a:ext>
            </a:extLst>
          </p:cNvPr>
          <p:cNvSpPr/>
          <p:nvPr/>
        </p:nvSpPr>
        <p:spPr>
          <a:xfrm>
            <a:off x="296107" y="4619511"/>
            <a:ext cx="717051" cy="132556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B8EE1-C6F7-F944-AA52-11391B9786D5}"/>
                  </a:ext>
                </a:extLst>
              </p:cNvPr>
              <p:cNvSpPr txBox="1"/>
              <p:nvPr/>
            </p:nvSpPr>
            <p:spPr>
              <a:xfrm>
                <a:off x="1324361" y="3709658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Force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B8EE1-C6F7-F944-AA52-11391B97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61" y="3709658"/>
                <a:ext cx="3432030" cy="307777"/>
              </a:xfrm>
              <a:prstGeom prst="rect">
                <a:avLst/>
              </a:prstGeom>
              <a:blipFill>
                <a:blip r:embed="rId12"/>
                <a:stretch>
                  <a:fillRect l="-2952" b="-1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EB3018-5944-E640-96B6-FC7DE139D9EE}"/>
                  </a:ext>
                </a:extLst>
              </p:cNvPr>
              <p:cNvSpPr txBox="1"/>
              <p:nvPr/>
            </p:nvSpPr>
            <p:spPr>
              <a:xfrm>
                <a:off x="1307082" y="4906323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e>
                      </m:box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EB3018-5944-E640-96B6-FC7DE139D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82" y="4906323"/>
                <a:ext cx="3432030" cy="307777"/>
              </a:xfrm>
              <a:prstGeom prst="rect">
                <a:avLst/>
              </a:prstGeom>
              <a:blipFill>
                <a:blip r:embed="rId13"/>
                <a:stretch>
                  <a:fillRect l="-1845" b="-1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737F3C-31BF-EC4F-8371-71158020CF02}"/>
                  </a:ext>
                </a:extLst>
              </p:cNvPr>
              <p:cNvSpPr txBox="1"/>
              <p:nvPr/>
            </p:nvSpPr>
            <p:spPr>
              <a:xfrm>
                <a:off x="1328033" y="5438043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box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737F3C-31BF-EC4F-8371-71158020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33" y="5438043"/>
                <a:ext cx="3432030" cy="307777"/>
              </a:xfrm>
              <a:prstGeom prst="rect">
                <a:avLst/>
              </a:prstGeom>
              <a:blipFill>
                <a:blip r:embed="rId14"/>
                <a:stretch>
                  <a:fillRect l="-1845" b="-1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E777E9-A8C5-6041-A169-22663E255181}"/>
                  </a:ext>
                </a:extLst>
              </p:cNvPr>
              <p:cNvSpPr txBox="1"/>
              <p:nvPr/>
            </p:nvSpPr>
            <p:spPr>
              <a:xfrm>
                <a:off x="4904262" y="479686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E777E9-A8C5-6041-A169-22663E25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2" y="4796861"/>
                <a:ext cx="486013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6F90D-6C0F-5644-9EBF-7A09D968DE59}"/>
                  </a:ext>
                </a:extLst>
              </p:cNvPr>
              <p:cNvSpPr txBox="1"/>
              <p:nvPr/>
            </p:nvSpPr>
            <p:spPr>
              <a:xfrm>
                <a:off x="4904262" y="540754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6F90D-6C0F-5644-9EBF-7A09D968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2" y="5407547"/>
                <a:ext cx="48601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23175-B204-7C44-AE91-F3A8D1B65464}"/>
                  </a:ext>
                </a:extLst>
              </p:cNvPr>
              <p:cNvSpPr txBox="1"/>
              <p:nvPr/>
            </p:nvSpPr>
            <p:spPr>
              <a:xfrm>
                <a:off x="1322038" y="4219875"/>
                <a:ext cx="3925428" cy="745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23175-B204-7C44-AE91-F3A8D1B65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38" y="4219875"/>
                <a:ext cx="3925428" cy="745269"/>
              </a:xfrm>
              <a:prstGeom prst="rect">
                <a:avLst/>
              </a:prstGeom>
              <a:blipFill>
                <a:blip r:embed="rId17"/>
                <a:stretch>
                  <a:fillRect l="-10645" t="-149153" b="-20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C89D149E-53A1-014C-9C89-9E63601947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331" y="919825"/>
                <a:ext cx="10839785" cy="11951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In practice, we update the same state variable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over time.  </a:t>
                </a:r>
                <a:endParaRPr lang="en-CN" sz="24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C89D149E-53A1-014C-9C89-9E636019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31" y="919825"/>
                <a:ext cx="10839785" cy="1195196"/>
              </a:xfrm>
              <a:prstGeom prst="rect">
                <a:avLst/>
              </a:prstGeom>
              <a:blipFill>
                <a:blip r:embed="rId18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0BF123D-8152-AA43-8D51-8351AC3945B8}"/>
              </a:ext>
            </a:extLst>
          </p:cNvPr>
          <p:cNvSpPr/>
          <p:nvPr/>
        </p:nvSpPr>
        <p:spPr>
          <a:xfrm>
            <a:off x="1186305" y="4813740"/>
            <a:ext cx="2080359" cy="512331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4103B4E-E370-C041-B9F7-438B1B144B89}"/>
              </a:ext>
            </a:extLst>
          </p:cNvPr>
          <p:cNvSpPr/>
          <p:nvPr/>
        </p:nvSpPr>
        <p:spPr>
          <a:xfrm>
            <a:off x="6542628" y="4165269"/>
            <a:ext cx="2312613" cy="1048831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152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What is an inertia tensor?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475A9F-F329-AC4A-AD0A-067CD343E042}"/>
              </a:ext>
            </a:extLst>
          </p:cNvPr>
          <p:cNvSpPr txBox="1">
            <a:spLocks/>
          </p:cNvSpPr>
          <p:nvPr/>
        </p:nvSpPr>
        <p:spPr>
          <a:xfrm>
            <a:off x="676107" y="966600"/>
            <a:ext cx="10839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Similar to mass, an inertia tensor describes the resistance to rotational tendency caused by torque.  But different from mass, it’s not a constant.</a:t>
            </a:r>
            <a:endParaRPr lang="en-CN" sz="2400" dirty="0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A448CA5C-461E-A946-B74F-03D6B6F0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52" y="3006149"/>
            <a:ext cx="2112013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6CE47CB7-96EB-4444-8530-155CB0F3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94" y="3072904"/>
            <a:ext cx="2112013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708E0204-02FF-A749-BC8F-6BE1C0F2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57" y="2921634"/>
            <a:ext cx="943543" cy="9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90D6F907-999B-F346-9F1A-E27C7957F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23" y="3065139"/>
            <a:ext cx="943543" cy="9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E13DE99-8974-1D46-9A8D-AFE78E64BC48}"/>
              </a:ext>
            </a:extLst>
          </p:cNvPr>
          <p:cNvCxnSpPr>
            <a:cxnSpLocks/>
          </p:cNvCxnSpPr>
          <p:nvPr/>
        </p:nvCxnSpPr>
        <p:spPr>
          <a:xfrm flipH="1">
            <a:off x="1279193" y="2671287"/>
            <a:ext cx="2926668" cy="3036824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A020DB5-10C5-7645-9E6C-97F805AFD817}"/>
                  </a:ext>
                </a:extLst>
              </p:cNvPr>
              <p:cNvSpPr/>
              <p:nvPr/>
            </p:nvSpPr>
            <p:spPr>
              <a:xfrm>
                <a:off x="4232397" y="2251190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</m:oMath>
                  </m:oMathPara>
                </a14:m>
                <a:endParaRPr lang="en-CN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A020DB5-10C5-7645-9E6C-97F805AFD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97" y="2251190"/>
                <a:ext cx="40908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610782D-FE23-264D-A876-22BADF4A0160}"/>
              </a:ext>
            </a:extLst>
          </p:cNvPr>
          <p:cNvCxnSpPr>
            <a:cxnSpLocks/>
          </p:cNvCxnSpPr>
          <p:nvPr/>
        </p:nvCxnSpPr>
        <p:spPr>
          <a:xfrm>
            <a:off x="6968852" y="2671287"/>
            <a:ext cx="3012545" cy="3003710"/>
          </a:xfrm>
          <a:prstGeom prst="straightConnector1">
            <a:avLst/>
          </a:prstGeom>
          <a:ln w="50800">
            <a:solidFill>
              <a:schemeClr val="accent2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rc 56">
            <a:extLst>
              <a:ext uri="{FF2B5EF4-FFF2-40B4-BE49-F238E27FC236}">
                <a16:creationId xmlns:a16="http://schemas.microsoft.com/office/drawing/2014/main" id="{6FC2997F-1382-CB4B-B959-224DC695F259}"/>
              </a:ext>
            </a:extLst>
          </p:cNvPr>
          <p:cNvSpPr/>
          <p:nvPr/>
        </p:nvSpPr>
        <p:spPr>
          <a:xfrm rot="13544147">
            <a:off x="7999256" y="2694404"/>
            <a:ext cx="1070091" cy="2990591"/>
          </a:xfrm>
          <a:prstGeom prst="arc">
            <a:avLst>
              <a:gd name="adj1" fmla="val 4339436"/>
              <a:gd name="adj2" fmla="val 17494759"/>
            </a:avLst>
          </a:prstGeom>
          <a:ln w="50800"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C99B1D-7C4C-DC4A-8D4C-5813161B0F27}"/>
                  </a:ext>
                </a:extLst>
              </p:cNvPr>
              <p:cNvSpPr/>
              <p:nvPr/>
            </p:nvSpPr>
            <p:spPr>
              <a:xfrm>
                <a:off x="6626245" y="2253212"/>
                <a:ext cx="4090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</m:oMath>
                  </m:oMathPara>
                </a14:m>
                <a:endParaRPr lang="en-CN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DC99B1D-7C4C-DC4A-8D4C-5813161B0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245" y="2253212"/>
                <a:ext cx="40908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B5C214A-4788-664D-8D1E-9D940F95BDE1}"/>
              </a:ext>
            </a:extLst>
          </p:cNvPr>
          <p:cNvSpPr/>
          <p:nvPr/>
        </p:nvSpPr>
        <p:spPr>
          <a:xfrm>
            <a:off x="3249953" y="5607482"/>
            <a:ext cx="5033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+mj-lt"/>
              </a:rPr>
              <a:t>Which</a:t>
            </a:r>
            <a:r>
              <a:rPr lang="zh-CN" altLang="en-US" sz="24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altLang="zh-CN" sz="2400" dirty="0">
                <a:solidFill>
                  <a:schemeClr val="accent2"/>
                </a:solidFill>
                <a:latin typeface="+mj-lt"/>
              </a:rPr>
              <a:t>side receives greater resistance?</a:t>
            </a:r>
            <a:endParaRPr lang="en-CN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2" name="Picture 10">
            <a:extLst>
              <a:ext uri="{FF2B5EF4-FFF2-40B4-BE49-F238E27FC236}">
                <a16:creationId xmlns:a16="http://schemas.microsoft.com/office/drawing/2014/main" id="{95402740-606D-1E48-BE07-C3635858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27" y="4241225"/>
            <a:ext cx="943543" cy="9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rc 53">
            <a:extLst>
              <a:ext uri="{FF2B5EF4-FFF2-40B4-BE49-F238E27FC236}">
                <a16:creationId xmlns:a16="http://schemas.microsoft.com/office/drawing/2014/main" id="{7FBD8647-C2DE-4645-9574-41D4B5B2D589}"/>
              </a:ext>
            </a:extLst>
          </p:cNvPr>
          <p:cNvSpPr/>
          <p:nvPr/>
        </p:nvSpPr>
        <p:spPr>
          <a:xfrm rot="18890916">
            <a:off x="2174348" y="2438013"/>
            <a:ext cx="1136358" cy="3185205"/>
          </a:xfrm>
          <a:prstGeom prst="arc">
            <a:avLst>
              <a:gd name="adj1" fmla="val 4339436"/>
              <a:gd name="adj2" fmla="val 17494759"/>
            </a:avLst>
          </a:prstGeom>
          <a:ln w="50800"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63" name="Picture 10">
            <a:extLst>
              <a:ext uri="{FF2B5EF4-FFF2-40B4-BE49-F238E27FC236}">
                <a16:creationId xmlns:a16="http://schemas.microsoft.com/office/drawing/2014/main" id="{377680A0-C8E2-D24D-9C49-B0F17188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41" y="4288916"/>
            <a:ext cx="943543" cy="9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6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What is an inertia tensor?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475A9F-F329-AC4A-AD0A-067CD343E042}"/>
              </a:ext>
            </a:extLst>
          </p:cNvPr>
          <p:cNvSpPr txBox="1">
            <a:spLocks/>
          </p:cNvSpPr>
          <p:nvPr/>
        </p:nvSpPr>
        <p:spPr>
          <a:xfrm>
            <a:off x="676107" y="774095"/>
            <a:ext cx="10839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It’s a matrix! The mass inverse is the resistance (just like mass).</a:t>
            </a:r>
            <a:endParaRPr lang="en-CN" sz="2400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48A211C-B522-F44E-89FC-7EF00F09FB16}"/>
              </a:ext>
            </a:extLst>
          </p:cNvPr>
          <p:cNvSpPr txBox="1">
            <a:spLocks/>
          </p:cNvSpPr>
          <p:nvPr/>
        </p:nvSpPr>
        <p:spPr>
          <a:xfrm>
            <a:off x="534344" y="1934842"/>
            <a:ext cx="2722276" cy="3282897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6995436-E64B-C54F-9FBC-BEF2D845F0C8}"/>
              </a:ext>
            </a:extLst>
          </p:cNvPr>
          <p:cNvCxnSpPr>
            <a:cxnSpLocks/>
          </p:cNvCxnSpPr>
          <p:nvPr/>
        </p:nvCxnSpPr>
        <p:spPr>
          <a:xfrm flipV="1">
            <a:off x="1895482" y="2122357"/>
            <a:ext cx="0" cy="272111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3D83A7-6BFE-8C44-B8C3-6D0674B55584}"/>
              </a:ext>
            </a:extLst>
          </p:cNvPr>
          <p:cNvCxnSpPr>
            <a:cxnSpLocks/>
          </p:cNvCxnSpPr>
          <p:nvPr/>
        </p:nvCxnSpPr>
        <p:spPr>
          <a:xfrm>
            <a:off x="618419" y="3707094"/>
            <a:ext cx="25243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2744DA87-28AD-1245-8711-8B6162C65C2E}"/>
              </a:ext>
            </a:extLst>
          </p:cNvPr>
          <p:cNvSpPr txBox="1">
            <a:spLocks/>
          </p:cNvSpPr>
          <p:nvPr/>
        </p:nvSpPr>
        <p:spPr>
          <a:xfrm>
            <a:off x="984180" y="4770441"/>
            <a:ext cx="3022330" cy="47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reference state</a:t>
            </a:r>
            <a:endParaRPr lang="en-CN" sz="2000" dirty="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BCE293E6-C3E1-D044-80DA-DA952D18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6" y="2260535"/>
            <a:ext cx="2112013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C9B4D4F-4454-494A-BDD4-86AB91BDC600}"/>
              </a:ext>
            </a:extLst>
          </p:cNvPr>
          <p:cNvSpPr/>
          <p:nvPr/>
        </p:nvSpPr>
        <p:spPr>
          <a:xfrm>
            <a:off x="2403846" y="3028394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CE1FE9-C203-DA4E-B3F1-F28989F4DABA}"/>
                  </a:ext>
                </a:extLst>
              </p:cNvPr>
              <p:cNvSpPr txBox="1"/>
              <p:nvPr/>
            </p:nvSpPr>
            <p:spPr>
              <a:xfrm>
                <a:off x="2498259" y="273941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5CE1FE9-C203-DA4E-B3F1-F28989F4D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259" y="2739417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0D605CDC-D891-DA4C-A305-95CF0E031633}"/>
              </a:ext>
            </a:extLst>
          </p:cNvPr>
          <p:cNvSpPr/>
          <p:nvPr/>
        </p:nvSpPr>
        <p:spPr>
          <a:xfrm>
            <a:off x="1791470" y="361545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48F0B5-112E-0748-BF95-44B27B0A08CC}"/>
              </a:ext>
            </a:extLst>
          </p:cNvPr>
          <p:cNvCxnSpPr>
            <a:cxnSpLocks/>
            <a:stCxn id="34" idx="7"/>
          </p:cNvCxnSpPr>
          <p:nvPr/>
        </p:nvCxnSpPr>
        <p:spPr>
          <a:xfrm flipV="1">
            <a:off x="1947916" y="3191700"/>
            <a:ext cx="481268" cy="450592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C938F9-6E16-4F49-8FFD-B1248703D4B9}"/>
                  </a:ext>
                </a:extLst>
              </p:cNvPr>
              <p:cNvSpPr txBox="1"/>
              <p:nvPr/>
            </p:nvSpPr>
            <p:spPr>
              <a:xfrm>
                <a:off x="93714" y="5343789"/>
                <a:ext cx="3838790" cy="89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𝐫𝐞𝐟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6C938F9-6E16-4F49-8FFD-B1248703D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4" y="5343789"/>
                <a:ext cx="3838790" cy="894219"/>
              </a:xfrm>
              <a:prstGeom prst="rect">
                <a:avLst/>
              </a:prstGeom>
              <a:blipFill>
                <a:blip r:embed="rId4"/>
                <a:stretch>
                  <a:fillRect l="-4620" t="-147222" b="-2013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1">
            <a:extLst>
              <a:ext uri="{FF2B5EF4-FFF2-40B4-BE49-F238E27FC236}">
                <a16:creationId xmlns:a16="http://schemas.microsoft.com/office/drawing/2014/main" id="{0380E143-681F-2849-B0CD-AB8B9A39EE4B}"/>
              </a:ext>
            </a:extLst>
          </p:cNvPr>
          <p:cNvSpPr txBox="1">
            <a:spLocks/>
          </p:cNvSpPr>
          <p:nvPr/>
        </p:nvSpPr>
        <p:spPr>
          <a:xfrm>
            <a:off x="3909000" y="1934842"/>
            <a:ext cx="2722276" cy="3282897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4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E79EB1-8F7A-784A-8861-6F26A8263A75}"/>
              </a:ext>
            </a:extLst>
          </p:cNvPr>
          <p:cNvCxnSpPr>
            <a:cxnSpLocks/>
          </p:cNvCxnSpPr>
          <p:nvPr/>
        </p:nvCxnSpPr>
        <p:spPr>
          <a:xfrm flipV="1">
            <a:off x="5270138" y="2122357"/>
            <a:ext cx="0" cy="2721112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B5FD06-0BF3-9640-ACB9-CD35C0FDC25B}"/>
              </a:ext>
            </a:extLst>
          </p:cNvPr>
          <p:cNvCxnSpPr>
            <a:cxnSpLocks/>
          </p:cNvCxnSpPr>
          <p:nvPr/>
        </p:nvCxnSpPr>
        <p:spPr>
          <a:xfrm>
            <a:off x="3993075" y="3707094"/>
            <a:ext cx="25243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0EF4A9CD-304E-9C49-AE6C-8E78A2594499}"/>
              </a:ext>
            </a:extLst>
          </p:cNvPr>
          <p:cNvSpPr txBox="1">
            <a:spLocks/>
          </p:cNvSpPr>
          <p:nvPr/>
        </p:nvSpPr>
        <p:spPr>
          <a:xfrm>
            <a:off x="4493587" y="4770441"/>
            <a:ext cx="3022330" cy="47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current state</a:t>
            </a:r>
            <a:endParaRPr lang="en-CN" sz="2000" dirty="0"/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2170E403-9E9A-664D-9C9A-F58DC889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2076">
            <a:off x="4042792" y="2438866"/>
            <a:ext cx="2112013" cy="20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E822BD38-C231-7543-B57F-130DABE5B9C2}"/>
              </a:ext>
            </a:extLst>
          </p:cNvPr>
          <p:cNvSpPr/>
          <p:nvPr/>
        </p:nvSpPr>
        <p:spPr>
          <a:xfrm>
            <a:off x="5118695" y="285961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0730B3-E044-5C48-9B49-710AA975F64E}"/>
                  </a:ext>
                </a:extLst>
              </p:cNvPr>
              <p:cNvSpPr txBox="1"/>
              <p:nvPr/>
            </p:nvSpPr>
            <p:spPr>
              <a:xfrm>
                <a:off x="4746941" y="245908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𝐑𝐫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C0730B3-E044-5C48-9B49-710AA975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941" y="2459081"/>
                <a:ext cx="486013" cy="369332"/>
              </a:xfrm>
              <a:prstGeom prst="rect">
                <a:avLst/>
              </a:prstGeom>
              <a:blipFill>
                <a:blip r:embed="rId5"/>
                <a:stretch>
                  <a:fillRect l="-15385" r="-7692" b="-2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3657B91-AEE7-064D-8EF2-42E740F7543A}"/>
              </a:ext>
            </a:extLst>
          </p:cNvPr>
          <p:cNvCxnSpPr>
            <a:cxnSpLocks/>
            <a:endCxn id="42" idx="4"/>
          </p:cNvCxnSpPr>
          <p:nvPr/>
        </p:nvCxnSpPr>
        <p:spPr>
          <a:xfrm flipH="1" flipV="1">
            <a:off x="5210339" y="3042898"/>
            <a:ext cx="45230" cy="665564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ABDF8C-D8BB-D04A-A711-723D3F48C9B3}"/>
                  </a:ext>
                </a:extLst>
              </p:cNvPr>
              <p:cNvSpPr txBox="1"/>
              <p:nvPr/>
            </p:nvSpPr>
            <p:spPr>
              <a:xfrm>
                <a:off x="6853701" y="2111317"/>
                <a:ext cx="5009579" cy="89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𝐑𝐫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ABDF8C-D8BB-D04A-A711-723D3F48C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01" y="2111317"/>
                <a:ext cx="5009579" cy="894219"/>
              </a:xfrm>
              <a:prstGeom prst="rect">
                <a:avLst/>
              </a:prstGeom>
              <a:blipFill>
                <a:blip r:embed="rId6"/>
                <a:stretch>
                  <a:fillRect l="-6313" t="-149296" b="-2056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245067-9021-BE43-B470-2B5225D3B2E2}"/>
                  </a:ext>
                </a:extLst>
              </p:cNvPr>
              <p:cNvSpPr txBox="1"/>
              <p:nvPr/>
            </p:nvSpPr>
            <p:spPr>
              <a:xfrm>
                <a:off x="6948321" y="2873123"/>
                <a:ext cx="5009579" cy="89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8245067-9021-BE43-B470-2B5225D3B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321" y="2873123"/>
                <a:ext cx="5009579" cy="894219"/>
              </a:xfrm>
              <a:prstGeom prst="rect">
                <a:avLst/>
              </a:prstGeom>
              <a:blipFill>
                <a:blip r:embed="rId7"/>
                <a:stretch>
                  <a:fillRect l="-8608" t="-149296" b="-2056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6922E2-10A5-964A-AE15-1DAD338F2B04}"/>
                  </a:ext>
                </a:extLst>
              </p:cNvPr>
              <p:cNvSpPr/>
              <p:nvPr/>
            </p:nvSpPr>
            <p:spPr>
              <a:xfrm>
                <a:off x="778619" y="6151834"/>
                <a:ext cx="23492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N" dirty="0">
                    <a:latin typeface="+mj-lt"/>
                  </a:rPr>
                  <a:t> is the 3-by-3 identity.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6922E2-10A5-964A-AE15-1DAD338F2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19" y="6151834"/>
                <a:ext cx="2349233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F40EB2A8-49AD-8146-9282-8B5EAFEDEB27}"/>
              </a:ext>
            </a:extLst>
          </p:cNvPr>
          <p:cNvSpPr/>
          <p:nvPr/>
        </p:nvSpPr>
        <p:spPr>
          <a:xfrm>
            <a:off x="4152407" y="5358445"/>
            <a:ext cx="302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  <a:latin typeface="+mj-lt"/>
              </a:rPr>
              <a:t>What about the current inertia?</a:t>
            </a:r>
            <a:endParaRPr lang="en-CN" sz="2400" dirty="0">
              <a:solidFill>
                <a:schemeClr val="accent2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90F2FA-337F-7F45-83EE-3C8D5FC68115}"/>
                  </a:ext>
                </a:extLst>
              </p:cNvPr>
              <p:cNvSpPr txBox="1"/>
              <p:nvPr/>
            </p:nvSpPr>
            <p:spPr>
              <a:xfrm>
                <a:off x="6779974" y="3690714"/>
                <a:ext cx="5009579" cy="894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bSup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bSup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N" sz="2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90F2FA-337F-7F45-83EE-3C8D5FC6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974" y="3690714"/>
                <a:ext cx="5009579" cy="894219"/>
              </a:xfrm>
              <a:prstGeom prst="rect">
                <a:avLst/>
              </a:prstGeom>
              <a:blipFill>
                <a:blip r:embed="rId9"/>
                <a:stretch>
                  <a:fillRect l="-2525" t="-149296" b="-2056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2DBAED8-EE7A-0D4E-B65C-DBC19A0C7154}"/>
                  </a:ext>
                </a:extLst>
              </p:cNvPr>
              <p:cNvSpPr txBox="1"/>
              <p:nvPr/>
            </p:nvSpPr>
            <p:spPr>
              <a:xfrm>
                <a:off x="5532704" y="4661933"/>
                <a:ext cx="5009579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𝐫𝐞𝐟</m:t>
                          </m:r>
                        </m:sub>
                      </m:sSub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C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2DBAED8-EE7A-0D4E-B65C-DBC19A0C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04" y="4661933"/>
                <a:ext cx="5009579" cy="375872"/>
              </a:xfrm>
              <a:prstGeom prst="rect">
                <a:avLst/>
              </a:prstGeom>
              <a:blipFill>
                <a:blip r:embed="rId10"/>
                <a:stretch>
                  <a:fillRect t="-3333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E10EAA10-CF17-3246-A5C4-2A234A8C6219}"/>
              </a:ext>
            </a:extLst>
          </p:cNvPr>
          <p:cNvSpPr/>
          <p:nvPr/>
        </p:nvSpPr>
        <p:spPr>
          <a:xfrm>
            <a:off x="5166126" y="3615450"/>
            <a:ext cx="183288" cy="18328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948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2" grpId="0" animBg="1"/>
      <p:bldP spid="43" grpId="0"/>
      <p:bldP spid="47" grpId="0"/>
      <p:bldP spid="48" grpId="0"/>
      <p:bldP spid="51" grpId="0"/>
      <p:bldP spid="56" grpId="0"/>
      <p:bldP spid="58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A88EC82-DC86-5142-ACDE-796B5D6A8482}"/>
              </a:ext>
            </a:extLst>
          </p:cNvPr>
          <p:cNvSpPr/>
          <p:nvPr/>
        </p:nvSpPr>
        <p:spPr>
          <a:xfrm>
            <a:off x="11040065" y="4619511"/>
            <a:ext cx="717051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4A5F20A-749D-EE4C-8E74-AB8C851D8835}"/>
              </a:ext>
            </a:extLst>
          </p:cNvPr>
          <p:cNvSpPr/>
          <p:nvPr/>
        </p:nvSpPr>
        <p:spPr>
          <a:xfrm>
            <a:off x="4776774" y="4623616"/>
            <a:ext cx="717051" cy="13255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79558A77-12A7-7046-B4DC-211BDA3A20B4}"/>
              </a:ext>
            </a:extLst>
          </p:cNvPr>
          <p:cNvSpPr txBox="1">
            <a:spLocks/>
          </p:cNvSpPr>
          <p:nvPr/>
        </p:nvSpPr>
        <p:spPr>
          <a:xfrm>
            <a:off x="6453308" y="2311820"/>
            <a:ext cx="4503642" cy="3637360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Last week…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5265C7-022B-EB49-BD66-B8E0F7693602}"/>
                  </a:ext>
                </a:extLst>
              </p:cNvPr>
              <p:cNvSpPr txBox="1"/>
              <p:nvPr/>
            </p:nvSpPr>
            <p:spPr>
              <a:xfrm>
                <a:off x="5758154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B5265C7-022B-EB49-BD66-B8E0F769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54" y="479275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795485-C2B4-FD43-B073-0EED9DD92123}"/>
                  </a:ext>
                </a:extLst>
              </p:cNvPr>
              <p:cNvSpPr txBox="1"/>
              <p:nvPr/>
            </p:nvSpPr>
            <p:spPr>
              <a:xfrm>
                <a:off x="5758154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795485-C2B4-FD43-B073-0EED9DD92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154" y="540344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431E59E-F387-C049-836C-4A524933BBA7}"/>
              </a:ext>
            </a:extLst>
          </p:cNvPr>
          <p:cNvSpPr/>
          <p:nvPr/>
        </p:nvSpPr>
        <p:spPr>
          <a:xfrm>
            <a:off x="5630666" y="4619511"/>
            <a:ext cx="717051" cy="132556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48261B-EF51-8B43-89B1-C6C1B260B9FF}"/>
                  </a:ext>
                </a:extLst>
              </p:cNvPr>
              <p:cNvSpPr txBox="1"/>
              <p:nvPr/>
            </p:nvSpPr>
            <p:spPr>
              <a:xfrm>
                <a:off x="11167553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C48261B-EF51-8B43-89B1-C6C1B260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3" y="4792756"/>
                <a:ext cx="48601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7227B7-D16F-B94F-9E8A-9ACD04D614C7}"/>
                  </a:ext>
                </a:extLst>
              </p:cNvPr>
              <p:cNvSpPr txBox="1"/>
              <p:nvPr/>
            </p:nvSpPr>
            <p:spPr>
              <a:xfrm>
                <a:off x="11167553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7227B7-D16F-B94F-9E8A-9ACD04D61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553" y="5403442"/>
                <a:ext cx="486013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804675-CB0A-2D4F-A47F-A2EDF9D6DAE0}"/>
                  </a:ext>
                </a:extLst>
              </p:cNvPr>
              <p:cNvSpPr txBox="1"/>
              <p:nvPr/>
            </p:nvSpPr>
            <p:spPr>
              <a:xfrm>
                <a:off x="6606475" y="2460224"/>
                <a:ext cx="3925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Matrix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Rotate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𝐪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804675-CB0A-2D4F-A47F-A2EDF9D6D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75" y="2460224"/>
                <a:ext cx="3925428" cy="307777"/>
              </a:xfrm>
              <a:prstGeom prst="rect">
                <a:avLst/>
              </a:prstGeom>
              <a:blipFill>
                <a:blip r:embed="rId4"/>
                <a:stretch>
                  <a:fillRect l="-2258" b="-3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F12A1-0003-8046-AAB1-90BADF4DAA1B}"/>
                  </a:ext>
                </a:extLst>
              </p:cNvPr>
              <p:cNvSpPr txBox="1"/>
              <p:nvPr/>
            </p:nvSpPr>
            <p:spPr>
              <a:xfrm>
                <a:off x="6614455" y="2940906"/>
                <a:ext cx="392542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𝛕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AF12A1-0003-8046-AAB1-90BADF4DA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2940906"/>
                <a:ext cx="3925428" cy="307777"/>
              </a:xfrm>
              <a:prstGeom prst="rect">
                <a:avLst/>
              </a:prstGeom>
              <a:blipFill>
                <a:blip r:embed="rId5"/>
                <a:stretch>
                  <a:fillRect l="-1613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6960CD-567D-DA47-A52F-B68905FEAA86}"/>
                  </a:ext>
                </a:extLst>
              </p:cNvPr>
              <p:cNvSpPr txBox="1"/>
              <p:nvPr/>
            </p:nvSpPr>
            <p:spPr>
              <a:xfrm>
                <a:off x="6614455" y="3443644"/>
                <a:ext cx="3925428" cy="745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𝛕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6960CD-567D-DA47-A52F-B68905FEA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443644"/>
                <a:ext cx="3925428" cy="745269"/>
              </a:xfrm>
              <a:prstGeom prst="rect">
                <a:avLst/>
              </a:prstGeom>
              <a:blipFill>
                <a:blip r:embed="rId6"/>
                <a:stretch>
                  <a:fillRect l="-10000" t="-149153" b="-20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7DF25F-DE39-5C42-92FF-FB0B817825FF}"/>
                  </a:ext>
                </a:extLst>
              </p:cNvPr>
              <p:cNvSpPr txBox="1"/>
              <p:nvPr/>
            </p:nvSpPr>
            <p:spPr>
              <a:xfrm>
                <a:off x="6625744" y="4289245"/>
                <a:ext cx="392542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⟵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𝐫𝐞𝐟</m:t>
                        </m:r>
                      </m:sub>
                    </m:sSub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CN" sz="20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7DF25F-DE39-5C42-92FF-FB0B81782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744" y="4289245"/>
                <a:ext cx="3925428" cy="313291"/>
              </a:xfrm>
              <a:prstGeom prst="rect">
                <a:avLst/>
              </a:prstGeom>
              <a:blipFill>
                <a:blip r:embed="rId7"/>
                <a:stretch>
                  <a:fillRect l="-1935" b="-153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B82BEC-C4DD-F440-AC83-4E3FB00E3576}"/>
                  </a:ext>
                </a:extLst>
              </p:cNvPr>
              <p:cNvSpPr txBox="1"/>
              <p:nvPr/>
            </p:nvSpPr>
            <p:spPr>
              <a:xfrm>
                <a:off x="6606476" y="5305087"/>
                <a:ext cx="3925428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box>
                                      <m:box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box>
                                              <m:boxPr>
                                                <m:ctrl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∆</m:t>
                                                </m:r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box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box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𝛚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𝐪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B82BEC-C4DD-F440-AC83-4E3FB00E3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476" y="5305087"/>
                <a:ext cx="3925428" cy="576183"/>
              </a:xfrm>
              <a:prstGeom prst="rect">
                <a:avLst/>
              </a:prstGeom>
              <a:blipFill>
                <a:blip r:embed="rId8"/>
                <a:stretch>
                  <a:fillRect l="-2258" b="-148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502118-E0AF-674F-8E75-4491BFCACB21}"/>
                  </a:ext>
                </a:extLst>
              </p:cNvPr>
              <p:cNvSpPr txBox="1"/>
              <p:nvPr/>
            </p:nvSpPr>
            <p:spPr>
              <a:xfrm>
                <a:off x="6626455" y="4875723"/>
                <a:ext cx="39472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𝛚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box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𝛕</m:t>
                      </m:r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502118-E0AF-674F-8E75-4491BFCAC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55" y="4875723"/>
                <a:ext cx="3947295" cy="307777"/>
              </a:xfrm>
              <a:prstGeom prst="rect">
                <a:avLst/>
              </a:prstGeom>
              <a:blipFill>
                <a:blip r:embed="rId9"/>
                <a:stretch>
                  <a:fillRect l="-1603" b="-3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51FBF19B-8A6A-4647-97B0-C8AC31465E56}"/>
              </a:ext>
            </a:extLst>
          </p:cNvPr>
          <p:cNvSpPr txBox="1">
            <a:spLocks/>
          </p:cNvSpPr>
          <p:nvPr/>
        </p:nvSpPr>
        <p:spPr>
          <a:xfrm>
            <a:off x="1108759" y="3558370"/>
            <a:ext cx="3578578" cy="2385363"/>
          </a:xfrm>
          <a:prstGeom prst="rect">
            <a:avLst/>
          </a:prstGeom>
          <a:solidFill>
            <a:schemeClr val="bg2"/>
          </a:solidFill>
          <a:ln>
            <a:solidFill>
              <a:schemeClr val="dk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450B3-8142-3F47-95CA-EBBA7F60F162}"/>
                  </a:ext>
                </a:extLst>
              </p:cNvPr>
              <p:cNvSpPr txBox="1"/>
              <p:nvPr/>
            </p:nvSpPr>
            <p:spPr>
              <a:xfrm>
                <a:off x="423595" y="4792756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5450B3-8142-3F47-95CA-EBBA7F60F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5" y="4792756"/>
                <a:ext cx="48601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7B57B5-5EC9-E846-825A-E632E32487B6}"/>
                  </a:ext>
                </a:extLst>
              </p:cNvPr>
              <p:cNvSpPr txBox="1"/>
              <p:nvPr/>
            </p:nvSpPr>
            <p:spPr>
              <a:xfrm>
                <a:off x="423595" y="5403442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7B57B5-5EC9-E846-825A-E632E3248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5" y="5403442"/>
                <a:ext cx="4860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C63F8AE-E9D7-F045-A50F-5B25E63E99D9}"/>
              </a:ext>
            </a:extLst>
          </p:cNvPr>
          <p:cNvSpPr/>
          <p:nvPr/>
        </p:nvSpPr>
        <p:spPr>
          <a:xfrm>
            <a:off x="296107" y="4619511"/>
            <a:ext cx="717051" cy="1325563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B8EE1-C6F7-F944-AA52-11391B9786D5}"/>
                  </a:ext>
                </a:extLst>
              </p:cNvPr>
              <p:cNvSpPr txBox="1"/>
              <p:nvPr/>
            </p:nvSpPr>
            <p:spPr>
              <a:xfrm>
                <a:off x="1324361" y="3709658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Force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2B8EE1-C6F7-F944-AA52-11391B97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61" y="3709658"/>
                <a:ext cx="3432030" cy="307777"/>
              </a:xfrm>
              <a:prstGeom prst="rect">
                <a:avLst/>
              </a:prstGeom>
              <a:blipFill>
                <a:blip r:embed="rId12"/>
                <a:stretch>
                  <a:fillRect l="-2952" b="-16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EB3018-5944-E640-96B6-FC7DE139D9EE}"/>
                  </a:ext>
                </a:extLst>
              </p:cNvPr>
              <p:cNvSpPr txBox="1"/>
              <p:nvPr/>
            </p:nvSpPr>
            <p:spPr>
              <a:xfrm>
                <a:off x="1307082" y="4906323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e>
                      </m:box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EEB3018-5944-E640-96B6-FC7DE139D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82" y="4906323"/>
                <a:ext cx="3432030" cy="307777"/>
              </a:xfrm>
              <a:prstGeom prst="rect">
                <a:avLst/>
              </a:prstGeom>
              <a:blipFill>
                <a:blip r:embed="rId13"/>
                <a:stretch>
                  <a:fillRect l="-1845" b="-1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737F3C-31BF-EC4F-8371-71158020CF02}"/>
                  </a:ext>
                </a:extLst>
              </p:cNvPr>
              <p:cNvSpPr txBox="1"/>
              <p:nvPr/>
            </p:nvSpPr>
            <p:spPr>
              <a:xfrm>
                <a:off x="1328033" y="5438043"/>
                <a:ext cx="343203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box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737F3C-31BF-EC4F-8371-71158020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33" y="5438043"/>
                <a:ext cx="3432030" cy="307777"/>
              </a:xfrm>
              <a:prstGeom prst="rect">
                <a:avLst/>
              </a:prstGeom>
              <a:blipFill>
                <a:blip r:embed="rId14"/>
                <a:stretch>
                  <a:fillRect l="-1845" b="-12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E777E9-A8C5-6041-A169-22663E255181}"/>
                  </a:ext>
                </a:extLst>
              </p:cNvPr>
              <p:cNvSpPr txBox="1"/>
              <p:nvPr/>
            </p:nvSpPr>
            <p:spPr>
              <a:xfrm>
                <a:off x="4904262" y="4796861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9E777E9-A8C5-6041-A169-22663E25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2" y="4796861"/>
                <a:ext cx="486013" cy="369332"/>
              </a:xfrm>
              <a:prstGeom prst="rect">
                <a:avLst/>
              </a:prstGeom>
              <a:blipFill>
                <a:blip r:embed="rId1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6F90D-6C0F-5644-9EBF-7A09D968DE59}"/>
                  </a:ext>
                </a:extLst>
              </p:cNvPr>
              <p:cNvSpPr txBox="1"/>
              <p:nvPr/>
            </p:nvSpPr>
            <p:spPr>
              <a:xfrm>
                <a:off x="4904262" y="5407547"/>
                <a:ext cx="4860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CN" sz="2400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36F90D-6C0F-5644-9EBF-7A09D968D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2" y="5407547"/>
                <a:ext cx="48601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23175-B204-7C44-AE91-F3A8D1B65464}"/>
                  </a:ext>
                </a:extLst>
              </p:cNvPr>
              <p:cNvSpPr txBox="1"/>
              <p:nvPr/>
            </p:nvSpPr>
            <p:spPr>
              <a:xfrm>
                <a:off x="1322038" y="4219875"/>
                <a:ext cx="3925428" cy="745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N" sz="2000" i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0B23175-B204-7C44-AE91-F3A8D1B65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38" y="4219875"/>
                <a:ext cx="3925428" cy="745269"/>
              </a:xfrm>
              <a:prstGeom prst="rect">
                <a:avLst/>
              </a:prstGeom>
              <a:blipFill>
                <a:blip r:embed="rId17"/>
                <a:stretch>
                  <a:fillRect l="-10645" t="-149153" b="-2050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C89D149E-53A1-014C-9C89-9E63601947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7331" y="919825"/>
                <a:ext cx="10839785" cy="11951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2400" dirty="0"/>
                  <a:t>In practice, we update the same state variable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over time.  </a:t>
                </a:r>
                <a:endParaRPr lang="en-CN" sz="2400" dirty="0"/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C89D149E-53A1-014C-9C89-9E636019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31" y="919825"/>
                <a:ext cx="10839785" cy="1195196"/>
              </a:xfrm>
              <a:prstGeom prst="rect">
                <a:avLst/>
              </a:prstGeom>
              <a:blipFill>
                <a:blip r:embed="rId18"/>
                <a:stretch>
                  <a:fillRect l="-9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0BF123D-8152-AA43-8D51-8351AC3945B8}"/>
              </a:ext>
            </a:extLst>
          </p:cNvPr>
          <p:cNvSpPr/>
          <p:nvPr/>
        </p:nvSpPr>
        <p:spPr>
          <a:xfrm>
            <a:off x="1191193" y="5341701"/>
            <a:ext cx="1686762" cy="512331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4103B4E-E370-C041-B9F7-438B1B144B89}"/>
              </a:ext>
            </a:extLst>
          </p:cNvPr>
          <p:cNvSpPr/>
          <p:nvPr/>
        </p:nvSpPr>
        <p:spPr>
          <a:xfrm>
            <a:off x="6481635" y="5238170"/>
            <a:ext cx="2737306" cy="700005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41B5C7A-C4FE-DE4D-B914-89F9B975C3B4}"/>
              </a:ext>
            </a:extLst>
          </p:cNvPr>
          <p:cNvSpPr txBox="1">
            <a:spLocks/>
          </p:cNvSpPr>
          <p:nvPr/>
        </p:nvSpPr>
        <p:spPr>
          <a:xfrm>
            <a:off x="6868278" y="5954789"/>
            <a:ext cx="4171787" cy="42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accent2"/>
                </a:solidFill>
              </a:rPr>
              <a:t>After class reading (Appendix B)</a:t>
            </a:r>
            <a:endParaRPr lang="en-CN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5F81-06D9-4141-AF43-393666E1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6B15-CD18-AD48-B4A6-8B862AAA934E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320045-E404-D540-8B0D-0A5D6E3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42" y="18255"/>
            <a:ext cx="10515600" cy="1325563"/>
          </a:xfrm>
        </p:spPr>
        <p:txBody>
          <a:bodyPr/>
          <a:lstStyle/>
          <a:p>
            <a:r>
              <a:rPr lang="en-CN" b="1" dirty="0"/>
              <a:t>Topics for the Day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7F1DBD7-7E5A-D24F-971E-749CBB60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282" y="1826296"/>
            <a:ext cx="9564889" cy="437166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j-lt"/>
              </a:rPr>
              <a:t>Particle Collision Detection and Response</a:t>
            </a:r>
          </a:p>
          <a:p>
            <a:pPr lvl="1"/>
            <a:r>
              <a:rPr lang="en-US" sz="3000" dirty="0">
                <a:latin typeface="+mj-lt"/>
              </a:rPr>
              <a:t>Penalty methods</a:t>
            </a:r>
          </a:p>
          <a:p>
            <a:pPr lvl="1"/>
            <a:r>
              <a:rPr lang="en-US" sz="3000" dirty="0">
                <a:latin typeface="+mj-lt"/>
              </a:rPr>
              <a:t>Impulse methods</a:t>
            </a:r>
          </a:p>
          <a:p>
            <a:endParaRPr lang="en-US" sz="400" dirty="0">
              <a:latin typeface="+mj-lt"/>
            </a:endParaRPr>
          </a:p>
          <a:p>
            <a:r>
              <a:rPr lang="en-US" sz="3000" dirty="0">
                <a:latin typeface="+mj-lt"/>
              </a:rPr>
              <a:t>Rigid Collision Detection and Response by Impulse</a:t>
            </a:r>
          </a:p>
          <a:p>
            <a:endParaRPr lang="en-US" sz="400" dirty="0">
              <a:latin typeface="+mj-lt"/>
            </a:endParaRPr>
          </a:p>
          <a:p>
            <a:r>
              <a:rPr lang="en-US" sz="3000" dirty="0">
                <a:latin typeface="+mj-lt"/>
              </a:rPr>
              <a:t>Shape Matching</a:t>
            </a:r>
            <a:endParaRPr lang="en-C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22291</TotalTime>
  <Words>2254</Words>
  <Application>Microsoft Macintosh PowerPoint</Application>
  <PresentationFormat>Widescreen</PresentationFormat>
  <Paragraphs>498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GAMES103: Intro to Physics-Based Animation</vt:lpstr>
      <vt:lpstr>Last week…</vt:lpstr>
      <vt:lpstr>What is a torque?</vt:lpstr>
      <vt:lpstr>Last week…</vt:lpstr>
      <vt:lpstr>Last week…</vt:lpstr>
      <vt:lpstr>What is an inertia tensor?</vt:lpstr>
      <vt:lpstr>What is an inertia tensor?</vt:lpstr>
      <vt:lpstr>Last week…</vt:lpstr>
      <vt:lpstr>Topics for the Day</vt:lpstr>
      <vt:lpstr>Particle Collision  Detection and Response</vt:lpstr>
      <vt:lpstr>Signed Distance Function</vt:lpstr>
      <vt:lpstr>Signed Distance Function Examples</vt:lpstr>
      <vt:lpstr>Intersection of Signed Distance Functions</vt:lpstr>
      <vt:lpstr>Union of Signed Distance Functions</vt:lpstr>
      <vt:lpstr>Quadratic Penalty Method</vt:lpstr>
      <vt:lpstr>Quadratic Penalty Method with a Buffer</vt:lpstr>
      <vt:lpstr>Log-Barrier Penalty Method</vt:lpstr>
      <vt:lpstr>A Short Summary of Penalty Methods</vt:lpstr>
      <vt:lpstr>Impulse Method</vt:lpstr>
      <vt:lpstr>Impulse Method</vt:lpstr>
      <vt:lpstr>Rigid Body Collision  Detection and Response</vt:lpstr>
      <vt:lpstr>Remember that…</vt:lpstr>
      <vt:lpstr>Rigid Body Collision Detection</vt:lpstr>
      <vt:lpstr>Rigid Body Collision Response by Impulse</vt:lpstr>
      <vt:lpstr>Rigid Body Collision Response by Impulse</vt:lpstr>
      <vt:lpstr>Cross Product as a Matrix Product</vt:lpstr>
      <vt:lpstr>Rigid Body Collision Response by Impulse</vt:lpstr>
      <vt:lpstr>Rigid Body Collision Response by Impulse</vt:lpstr>
      <vt:lpstr>Some Implementation Details</vt:lpstr>
      <vt:lpstr>Rigid Body Collision Response by Impulse</vt:lpstr>
      <vt:lpstr>After-Class Reading (Before Collision)</vt:lpstr>
      <vt:lpstr>Shape Matching</vt:lpstr>
      <vt:lpstr>Basic Idea</vt:lpstr>
      <vt:lpstr>Mathematical Formulation</vt:lpstr>
      <vt:lpstr>Mathematical Formulation</vt:lpstr>
      <vt:lpstr>Remember that…</vt:lpstr>
      <vt:lpstr>Remember that…</vt:lpstr>
      <vt:lpstr>Polar Decomposition</vt:lpstr>
      <vt:lpstr>Shape Matching</vt:lpstr>
      <vt:lpstr>Shape Matching</vt:lpstr>
      <vt:lpstr>After-Class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103: Intro to Physics-Based Animation</dc:title>
  <dc:creator>Huamin Wang</dc:creator>
  <cp:lastModifiedBy>Microsoft Office User</cp:lastModifiedBy>
  <cp:revision>186</cp:revision>
  <dcterms:created xsi:type="dcterms:W3CDTF">2021-10-05T05:44:54Z</dcterms:created>
  <dcterms:modified xsi:type="dcterms:W3CDTF">2021-11-22T10:14:12Z</dcterms:modified>
</cp:coreProperties>
</file>